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311" r:id="rId2"/>
    <p:sldId id="312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7" r:id="rId32"/>
    <p:sldId id="284" r:id="rId33"/>
    <p:sldId id="288" r:id="rId34"/>
    <p:sldId id="285" r:id="rId35"/>
    <p:sldId id="286" r:id="rId36"/>
    <p:sldId id="292" r:id="rId37"/>
    <p:sldId id="289" r:id="rId38"/>
    <p:sldId id="290" r:id="rId39"/>
    <p:sldId id="291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7" r:id="rId53"/>
    <p:sldId id="308" r:id="rId54"/>
    <p:sldId id="309" r:id="rId55"/>
    <p:sldId id="310" r:id="rId56"/>
    <p:sldId id="305" r:id="rId57"/>
    <p:sldId id="306" r:id="rId5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836" autoAdjust="0"/>
  </p:normalViewPr>
  <p:slideViewPr>
    <p:cSldViewPr>
      <p:cViewPr varScale="1">
        <p:scale>
          <a:sx n="69" d="100"/>
          <a:sy n="69" d="100"/>
        </p:scale>
        <p:origin x="-134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664"/>
    </p:cViewPr>
  </p:sorterViewPr>
  <p:notesViewPr>
    <p:cSldViewPr>
      <p:cViewPr varScale="1">
        <p:scale>
          <a:sx n="64" d="100"/>
          <a:sy n="64" d="100"/>
        </p:scale>
        <p:origin x="-2597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78BAF-7D0E-4F49-967E-ABA385ACBB1A}" type="datetimeFigureOut">
              <a:rPr lang="zh-TW" altLang="en-US" smtClean="0"/>
              <a:t>2015/1/15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C2965-BDFA-480F-BFE6-7506E1C2F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5428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教材作者</a:t>
            </a:r>
            <a:endParaRPr lang="en-US" altLang="zh-TW" dirty="0" smtClean="0"/>
          </a:p>
          <a:p>
            <a:r>
              <a:rPr lang="zh-TW" altLang="en-US" dirty="0" smtClean="0"/>
              <a:t>緣起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1117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8476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200" kern="100" dirty="0" smtClean="0">
                <a:solidFill>
                  <a:srgbClr val="FF0000"/>
                </a:solidFill>
                <a:ea typeface="標楷體"/>
                <a:cs typeface="Times New Roman"/>
              </a:rPr>
              <a:t>行</a:t>
            </a:r>
            <a:r>
              <a:rPr lang="zh-TW" altLang="zh-TW" sz="1200" kern="100" dirty="0" smtClean="0">
                <a:ea typeface="標楷體"/>
                <a:cs typeface="Times New Roman"/>
              </a:rPr>
              <a:t>在瑜伽菩薩戒本</a:t>
            </a:r>
            <a:r>
              <a:rPr lang="zh-TW" altLang="en-US" sz="1200" kern="100" dirty="0" smtClean="0">
                <a:ea typeface="標楷體"/>
                <a:cs typeface="Times New Roman"/>
              </a:rPr>
              <a:t>  跟人間佛教 有直接關聯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9295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利他 不是未來式，是現在式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72671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64461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53006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33386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4624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(7)</a:t>
            </a:r>
            <a:r>
              <a:rPr lang="zh-TW" altLang="en-US" dirty="0" smtClean="0"/>
              <a:t>方便波羅蜜（</a:t>
            </a:r>
            <a:r>
              <a:rPr lang="en-US" altLang="zh-TW" dirty="0" err="1" smtClean="0"/>
              <a:t>upa^ya-pa^ramita</a:t>
            </a:r>
            <a:r>
              <a:rPr lang="en-US" altLang="zh-TW" dirty="0" smtClean="0"/>
              <a:t>^</a:t>
            </a:r>
            <a:r>
              <a:rPr lang="zh-TW" altLang="en-US" dirty="0" smtClean="0"/>
              <a:t>）</a:t>
            </a:r>
            <a:r>
              <a:rPr lang="en-US" altLang="zh-TW" dirty="0" smtClean="0"/>
              <a:t>︰</a:t>
            </a:r>
            <a:r>
              <a:rPr lang="zh-TW" altLang="en-US" dirty="0" smtClean="0"/>
              <a:t>指能生無量智慧。</a:t>
            </a:r>
          </a:p>
          <a:p>
            <a:r>
              <a:rPr lang="en-US" altLang="zh-TW" dirty="0" smtClean="0"/>
              <a:t>(8)</a:t>
            </a:r>
            <a:r>
              <a:rPr lang="zh-TW" altLang="en-US" dirty="0" smtClean="0"/>
              <a:t>願波羅蜜（</a:t>
            </a:r>
            <a:r>
              <a:rPr lang="en-US" altLang="zh-TW" dirty="0" err="1" smtClean="0"/>
              <a:t>pran!idha^na-pa^ramita</a:t>
            </a:r>
            <a:r>
              <a:rPr lang="en-US" altLang="zh-TW" dirty="0" smtClean="0"/>
              <a:t>^</a:t>
            </a:r>
            <a:r>
              <a:rPr lang="zh-TW" altLang="en-US" dirty="0" smtClean="0"/>
              <a:t>）</a:t>
            </a:r>
            <a:r>
              <a:rPr lang="en-US" altLang="zh-TW" dirty="0" smtClean="0"/>
              <a:t>︰</a:t>
            </a:r>
            <a:r>
              <a:rPr lang="zh-TW" altLang="en-US" dirty="0" smtClean="0"/>
              <a:t>指能求上上勝智。</a:t>
            </a:r>
          </a:p>
          <a:p>
            <a:r>
              <a:rPr lang="en-US" altLang="zh-TW" dirty="0" smtClean="0"/>
              <a:t>(9)</a:t>
            </a:r>
            <a:r>
              <a:rPr lang="zh-TW" altLang="en-US" dirty="0" smtClean="0"/>
              <a:t>力波羅蜜（</a:t>
            </a:r>
            <a:r>
              <a:rPr lang="en-US" altLang="zh-TW" dirty="0" err="1" smtClean="0"/>
              <a:t>bala-pa^ramita</a:t>
            </a:r>
            <a:r>
              <a:rPr lang="en-US" altLang="zh-TW" dirty="0" smtClean="0"/>
              <a:t>^</a:t>
            </a:r>
            <a:r>
              <a:rPr lang="zh-TW" altLang="en-US" dirty="0" smtClean="0"/>
              <a:t>）</a:t>
            </a:r>
            <a:r>
              <a:rPr lang="en-US" altLang="zh-TW" dirty="0" smtClean="0"/>
              <a:t>︰</a:t>
            </a:r>
            <a:r>
              <a:rPr lang="zh-TW" altLang="en-US" dirty="0" smtClean="0"/>
              <a:t>指一切異論及諸魔眾皆不能沮壞之。</a:t>
            </a:r>
          </a:p>
          <a:p>
            <a:r>
              <a:rPr lang="en-US" altLang="zh-TW" dirty="0" smtClean="0"/>
              <a:t>(10)</a:t>
            </a:r>
            <a:r>
              <a:rPr lang="zh-TW" altLang="en-US" dirty="0" smtClean="0"/>
              <a:t>智波羅蜜（</a:t>
            </a:r>
            <a:r>
              <a:rPr lang="en-US" altLang="zh-TW" dirty="0" err="1" smtClean="0"/>
              <a:t>jn~a^na-pa^ramita</a:t>
            </a:r>
            <a:r>
              <a:rPr lang="en-US" altLang="zh-TW" dirty="0" smtClean="0"/>
              <a:t>^</a:t>
            </a:r>
            <a:r>
              <a:rPr lang="zh-TW" altLang="en-US" dirty="0" smtClean="0"/>
              <a:t>）</a:t>
            </a:r>
            <a:r>
              <a:rPr lang="en-US" altLang="zh-TW" dirty="0" smtClean="0"/>
              <a:t>︰</a:t>
            </a:r>
            <a:r>
              <a:rPr lang="zh-TW" altLang="en-US" dirty="0" smtClean="0"/>
              <a:t>指如實了知一切法。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4880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三聚  三攝  攝律儀 攝善法  攝眾生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09646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二利  為何？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3647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4190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53653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建立制度。把火車放到鐵軌上。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49711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0479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民國十三年</a:t>
            </a:r>
            <a:r>
              <a:rPr lang="zh-TW" altLang="en-US" sz="1200" dirty="0" smtClean="0">
                <a:effectLst/>
              </a:rPr>
              <a:t>，一九二四（癸亥──甲子），大師三十六歲。 </a:t>
            </a:r>
            <a:endParaRPr lang="en-US" altLang="zh-TW" sz="1200" dirty="0" smtClean="0">
              <a:effectLst/>
            </a:endParaRPr>
          </a:p>
          <a:p>
            <a:r>
              <a:rPr lang="zh-TW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乾竺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乾竺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干竺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即天竺。對印度的古稱。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55926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10453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02661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04618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73291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39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95949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40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723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中觀今論 比 論頌講記  容易懂。</a:t>
            </a:r>
            <a:endParaRPr lang="en-US" altLang="zh-TW" dirty="0" smtClean="0"/>
          </a:p>
          <a:p>
            <a:r>
              <a:rPr lang="zh-TW" altLang="en-US" dirty="0" smtClean="0"/>
              <a:t>可能導師認定 </a:t>
            </a:r>
            <a:r>
              <a:rPr lang="en-US" altLang="zh-TW" dirty="0" smtClean="0"/>
              <a:t>“</a:t>
            </a:r>
            <a:r>
              <a:rPr lang="zh-TW" altLang="en-US" dirty="0" smtClean="0"/>
              <a:t>聽懂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的標準比較高。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72536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《六度集經》卷</a:t>
            </a:r>
            <a:r>
              <a:rPr lang="en-US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：「昔者菩薩為大國王」、「昔者菩薩身為鹿王」…</a:t>
            </a:r>
            <a:r>
              <a:rPr lang="en-US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</a:t>
            </a:r>
            <a:endParaRPr lang="en-US" altLang="zh-TW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根據佛教《本生談》的啟示，對</a:t>
            </a:r>
            <a:r>
              <a:rPr lang="zh-TW" altLang="en-US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你的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小狗好一點，將來如果他先成佛，會來渡你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TW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基督教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沒有這樣光明遠大的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說法</a:t>
            </a:r>
            <a:r>
              <a:rPr lang="en-US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zh-TW" altLang="en-US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狗在基督教不能上天堂</a:t>
            </a:r>
            <a:r>
              <a:rPr lang="en-US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TW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對於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愛寵物的</a:t>
            </a:r>
            <a:r>
              <a:rPr lang="zh-TW" altLang="en-US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美國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人，可以因此勸他考慮信佛教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TW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這樣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，他在這一生，就</a:t>
            </a:r>
            <a:r>
              <a:rPr lang="zh-TW" altLang="en-US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先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被他的寵物所超渡</a:t>
            </a:r>
            <a:r>
              <a:rPr lang="zh-TW" altLang="en-US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，不必等到來生</a:t>
            </a:r>
            <a:r>
              <a:rPr lang="en-US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</a:t>
            </a:r>
            <a:endParaRPr lang="en-US" altLang="zh-TW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zh-TW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見義勇為的狗，救人一命，勝造七層浮屠，也不能進天堂？</a:t>
            </a:r>
            <a:r>
              <a:rPr lang="en-US" altLang="zh-TW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r>
              <a:rPr lang="zh-TW" altLang="en-US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情理上不通。</a:t>
            </a:r>
            <a:endParaRPr lang="zh-TW" altLang="en-US" sz="1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41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48468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大陸</a:t>
            </a:r>
            <a:r>
              <a:rPr lang="zh-TW" altLang="en-US" dirty="0" smtClean="0"/>
              <a:t>學者  不習慣</a:t>
            </a:r>
            <a:endParaRPr lang="en-US" altLang="zh-TW" dirty="0" smtClean="0"/>
          </a:p>
          <a:p>
            <a:r>
              <a:rPr lang="zh-TW" altLang="en-US" dirty="0" smtClean="0"/>
              <a:t>婆沙 作者 也不習慣  </a:t>
            </a:r>
            <a:r>
              <a:rPr lang="en-US" altLang="zh-TW" dirty="0" smtClean="0"/>
              <a:t>--</a:t>
            </a:r>
            <a:r>
              <a:rPr lang="zh-TW" altLang="en-US" dirty="0" smtClean="0"/>
              <a:t>增上慢？  </a:t>
            </a:r>
            <a:endParaRPr lang="en-US" altLang="zh-TW" dirty="0" smtClean="0"/>
          </a:p>
          <a:p>
            <a:r>
              <a:rPr lang="zh-TW" altLang="en-US" dirty="0" smtClean="0"/>
              <a:t>慚愧</a:t>
            </a:r>
            <a:r>
              <a:rPr lang="zh-TW" altLang="en-US" dirty="0" smtClean="0"/>
              <a:t>心  榮譽感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42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38855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43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43509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舍利弗尊者示範臨終關懷。</a:t>
            </a:r>
            <a:endParaRPr lang="en-US" altLang="zh-TW" dirty="0" smtClean="0"/>
          </a:p>
          <a:p>
            <a:r>
              <a:rPr lang="zh-TW" altLang="en-US" dirty="0" smtClean="0"/>
              <a:t>無畏施。</a:t>
            </a:r>
            <a:endParaRPr lang="en-US" altLang="zh-TW" dirty="0" smtClean="0"/>
          </a:p>
          <a:p>
            <a:r>
              <a:rPr lang="zh-TW" altLang="en-US" dirty="0" smtClean="0"/>
              <a:t>提醒善戒功德。提醒在佛法中的成就。令生歡喜心。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45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2971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刷牙戒 </a:t>
            </a:r>
            <a:r>
              <a:rPr lang="en-US" altLang="zh-TW" dirty="0" smtClean="0"/>
              <a:t>/</a:t>
            </a:r>
            <a:r>
              <a:rPr lang="zh-TW" altLang="en-US" dirty="0" smtClean="0"/>
              <a:t> 不吃冰戒 </a:t>
            </a:r>
            <a:r>
              <a:rPr lang="en-US" altLang="zh-TW" dirty="0" smtClean="0"/>
              <a:t>/</a:t>
            </a:r>
            <a:r>
              <a:rPr lang="zh-TW" altLang="en-US" dirty="0" smtClean="0"/>
              <a:t> 早睡早起戒  </a:t>
            </a:r>
            <a:r>
              <a:rPr lang="en-US" altLang="zh-TW" dirty="0" smtClean="0"/>
              <a:t>/ </a:t>
            </a:r>
            <a:r>
              <a:rPr lang="zh-TW" altLang="en-US" dirty="0" smtClean="0"/>
              <a:t> 不生氣戒  </a:t>
            </a:r>
            <a:r>
              <a:rPr lang="en-US" altLang="zh-TW" dirty="0" smtClean="0"/>
              <a:t>--</a:t>
            </a:r>
            <a:r>
              <a:rPr lang="zh-TW" altLang="en-US" dirty="0" smtClean="0"/>
              <a:t> 想一想 </a:t>
            </a:r>
            <a:r>
              <a:rPr lang="en-US" altLang="zh-TW" dirty="0" smtClean="0"/>
              <a:t>2015</a:t>
            </a:r>
            <a:r>
              <a:rPr lang="zh-TW" altLang="en-US" dirty="0" smtClean="0"/>
              <a:t>年 </a:t>
            </a:r>
            <a:r>
              <a:rPr lang="en-US" altLang="zh-TW" dirty="0" smtClean="0"/>
              <a:t>new year resolution</a:t>
            </a:r>
          </a:p>
          <a:p>
            <a:r>
              <a:rPr lang="zh-TW" altLang="en-US" dirty="0" smtClean="0"/>
              <a:t>每天誦 菩薩戒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46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387652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00" dirty="0" smtClean="0">
                <a:effectLst/>
                <a:latin typeface="+mn-lt"/>
                <a:ea typeface="+mn-ea"/>
                <a:cs typeface="Times New Roman"/>
              </a:rPr>
              <a:t>每天日常生活中的判斷。</a:t>
            </a:r>
            <a:r>
              <a:rPr lang="zh-TW" altLang="en-US" sz="1200" kern="100" dirty="0" smtClean="0">
                <a:effectLst/>
                <a:latin typeface="+mn-lt"/>
                <a:ea typeface="+mn-ea"/>
                <a:cs typeface="Times New Roman"/>
              </a:rPr>
              <a:t>避免錯誤判斷。</a:t>
            </a:r>
            <a:endParaRPr lang="en-US" altLang="zh-TW" sz="1200" kern="100" dirty="0" smtClean="0">
              <a:effectLst/>
              <a:latin typeface="+mn-lt"/>
              <a:ea typeface="+mn-ea"/>
              <a:cs typeface="Times New Roman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00" dirty="0" smtClean="0">
                <a:effectLst/>
                <a:latin typeface="+mn-lt"/>
                <a:ea typeface="+mn-ea"/>
                <a:cs typeface="Times New Roman"/>
              </a:rPr>
              <a:t>因持戒而成為反射動作。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48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804525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dirty="0" smtClean="0"/>
              <a:t>健馱羅中心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≒</a:t>
            </a:r>
            <a:r>
              <a:rPr lang="zh-TW" altLang="en-US" dirty="0" smtClean="0"/>
              <a:t>阿富汗  他阿公的阿公的阿公  很多是大聖人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49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50746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50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50746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b="1" dirty="0" smtClean="0">
                <a:cs typeface="Times New Roman"/>
              </a:rPr>
              <a:t>迦溼彌羅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≒</a:t>
            </a:r>
            <a:r>
              <a:rPr lang="zh-TW" altLang="en-US" b="1" dirty="0" smtClean="0">
                <a:cs typeface="Times New Roman"/>
              </a:rPr>
              <a:t>喀什米爾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51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5074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水陸  放焰口  超渡餓鬼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52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9917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好像是 仁老的語氣。分別說。仁老可以長壽，續公早逝。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826883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五戒  是  五大施  持戒也等於佈施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54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2663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還有淨土新論。</a:t>
            </a:r>
            <a:endParaRPr lang="en-US" altLang="zh-TW" dirty="0" smtClean="0"/>
          </a:p>
          <a:p>
            <a:r>
              <a:rPr lang="zh-TW" altLang="en-US" dirty="0" smtClean="0"/>
              <a:t>捷克，拜訪 性空法師，翻譯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大乘起信論講記</a:t>
            </a:r>
            <a:r>
              <a:rPr lang="en-US" altLang="zh-TW" dirty="0" smtClean="0"/>
              <a:t>》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6432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福嚴保持此習慣，半月半月誦戒。 菩薩戒必修課。誦戒時要了解。誦戒的人要練習得很熟。</a:t>
            </a: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某甲敬謝大眾。僧差誦戒。三業不勤。戒文生澁。</a:t>
            </a:r>
            <a:r>
              <a:rPr lang="zh-TW" altLang="en-US" dirty="0" smtClean="0"/>
              <a:t>坐久延遲 令眾生惱</a:t>
            </a:r>
            <a:r>
              <a:rPr lang="zh-TW" alt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。望眾慈悲。布施歡喜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471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兩年前到菩提迦耶拜佛。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756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對戒律的態度。留此著作。在福嚴留下誦戒的傳統。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1936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C2965-BDFA-480F-BFE6-7506E1C2F91C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0922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2E5B6-686B-4E43-B340-F35C184D78B7}" type="datetime1">
              <a:rPr lang="zh-TW" altLang="en-US" smtClean="0"/>
              <a:t>2015/1/15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937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1DA5B-1967-4A69-B0CA-473C7368F49F}" type="datetime1">
              <a:rPr lang="zh-TW" altLang="en-US" smtClean="0"/>
              <a:t>2015/1/15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4894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198D-2884-4EEE-B774-181C39477971}" type="datetime1">
              <a:rPr lang="zh-TW" altLang="en-US" smtClean="0"/>
              <a:t>2015/1/15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4450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5FFC-A18B-41F9-A664-D86CF7596428}" type="datetime1">
              <a:rPr lang="zh-TW" altLang="en-US" smtClean="0"/>
              <a:t>2015/1/15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07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CD4C-B0EB-4C66-A29A-BF820A0C700D}" type="datetime1">
              <a:rPr lang="zh-TW" altLang="en-US" smtClean="0"/>
              <a:t>2015/1/15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988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D6C77-7F2E-4378-A117-296502F4A915}" type="datetime1">
              <a:rPr lang="zh-TW" altLang="en-US" smtClean="0"/>
              <a:t>2015/1/15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07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826F-FA6B-4FDE-9BD1-57D04A8D9A9F}" type="datetime1">
              <a:rPr lang="zh-TW" altLang="en-US" smtClean="0"/>
              <a:t>2015/1/15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14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A31E-6762-4431-A6A4-FBD2BBEBE1EB}" type="datetime1">
              <a:rPr lang="zh-TW" altLang="en-US" smtClean="0"/>
              <a:t>2015/1/15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632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4CEA-7902-4A2C-A364-1CA246ADC4F2}" type="datetime1">
              <a:rPr lang="zh-TW" altLang="en-US" smtClean="0"/>
              <a:t>2015/1/15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263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5B664-9FA9-4885-8082-51AB719C9313}" type="datetime1">
              <a:rPr lang="zh-TW" altLang="en-US" smtClean="0"/>
              <a:t>2015/1/15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531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9486-931A-48F7-A952-0BA25BAF0CDB}" type="datetime1">
              <a:rPr lang="zh-TW" altLang="en-US" smtClean="0"/>
              <a:t>2015/1/15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074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A15B8-B532-4427-8791-465B36707E50}" type="datetime1">
              <a:rPr lang="zh-TW" altLang="en-US" smtClean="0"/>
              <a:t>2015/1/15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3F237-17FC-4CAF-9BA5-45399ADF61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2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24136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</a:rPr>
              <a:t>美國印順導師基金會</a:t>
            </a:r>
            <a:r>
              <a:rPr lang="zh-TW" alt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zh-TW" alt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altLang="zh-TW" sz="3600" b="1" dirty="0">
                <a:solidFill>
                  <a:schemeClr val="accent2">
                    <a:lumMod val="75000"/>
                  </a:schemeClr>
                </a:solidFill>
              </a:rPr>
              <a:t>2015</a:t>
            </a: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</a:rPr>
              <a:t>年冬季佛法</a:t>
            </a:r>
            <a:r>
              <a:rPr lang="zh-TW" altLang="en-US" sz="3600" b="1" dirty="0" smtClean="0">
                <a:solidFill>
                  <a:schemeClr val="accent2">
                    <a:lumMod val="75000"/>
                  </a:schemeClr>
                </a:solidFill>
              </a:rPr>
              <a:t>專題演講</a:t>
            </a:r>
            <a:endParaRPr lang="zh-TW" alt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02433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zh-TW" altLang="en-US" sz="5800" dirty="0"/>
              <a:t>大乘菩薩道之基礎 </a:t>
            </a:r>
            <a:endParaRPr lang="en-US" altLang="zh-TW" sz="5800" dirty="0" smtClean="0"/>
          </a:p>
          <a:p>
            <a:pPr algn="ctr">
              <a:buFontTx/>
              <a:buChar char="-"/>
            </a:pPr>
            <a:r>
              <a:rPr lang="en-US" altLang="zh-TW" sz="5800" dirty="0" smtClean="0"/>
              <a:t>- </a:t>
            </a:r>
            <a:r>
              <a:rPr lang="zh-TW" altLang="en-US" sz="5800" dirty="0"/>
              <a:t>菩薩學</a:t>
            </a:r>
            <a:r>
              <a:rPr lang="zh-TW" altLang="en-US" sz="5800" dirty="0" smtClean="0"/>
              <a:t>處</a:t>
            </a:r>
            <a:endParaRPr lang="en-US" altLang="zh-TW" sz="5800" dirty="0" smtClean="0"/>
          </a:p>
          <a:p>
            <a:pPr marL="0" indent="0" algn="ctr">
              <a:buNone/>
            </a:pPr>
            <a:endParaRPr lang="en-US" altLang="zh-TW" sz="5200" dirty="0" smtClean="0"/>
          </a:p>
          <a:p>
            <a:pPr marL="0" indent="0" algn="ctr">
              <a:buNone/>
            </a:pPr>
            <a:r>
              <a:rPr lang="zh-TW" altLang="en-US" sz="3900" dirty="0" smtClean="0">
                <a:solidFill>
                  <a:schemeClr val="accent4">
                    <a:lumMod val="75000"/>
                  </a:schemeClr>
                </a:solidFill>
              </a:rPr>
              <a:t>報告人：釋</a:t>
            </a:r>
            <a:r>
              <a:rPr lang="zh-TW" altLang="en-US" sz="3900" dirty="0">
                <a:solidFill>
                  <a:schemeClr val="accent4">
                    <a:lumMod val="75000"/>
                  </a:schemeClr>
                </a:solidFill>
              </a:rPr>
              <a:t>長</a:t>
            </a:r>
            <a:r>
              <a:rPr lang="zh-TW" altLang="en-US" sz="3900" dirty="0" smtClean="0">
                <a:solidFill>
                  <a:schemeClr val="accent4">
                    <a:lumMod val="75000"/>
                  </a:schemeClr>
                </a:solidFill>
              </a:rPr>
              <a:t>叡</a:t>
            </a:r>
            <a:endParaRPr lang="en-US" altLang="zh-TW" sz="39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9727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solidFill>
                  <a:srgbClr val="000000"/>
                </a:solidFill>
                <a:cs typeface="Times New Roman"/>
              </a:rPr>
              <a:t>三十八年春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 smtClean="0">
                <a:solidFill>
                  <a:srgbClr val="000000"/>
                </a:solidFill>
                <a:cs typeface="Times New Roman"/>
              </a:rPr>
              <a:t>受</a:t>
            </a:r>
            <a:r>
              <a:rPr lang="zh-TW" altLang="zh-TW" sz="4000" dirty="0">
                <a:solidFill>
                  <a:srgbClr val="000000"/>
                </a:solidFill>
                <a:cs typeface="Times New Roman"/>
              </a:rPr>
              <a:t>印順法師之召，赴廈門的南普陀寺授課，時局不靖，國土變色，隨</a:t>
            </a:r>
            <a:r>
              <a:rPr lang="zh-TW" altLang="zh-TW" sz="4000" u="sng" dirty="0">
                <a:solidFill>
                  <a:srgbClr val="000000"/>
                </a:solidFill>
                <a:cs typeface="Times New Roman"/>
              </a:rPr>
              <a:t>印順</a:t>
            </a:r>
            <a:r>
              <a:rPr lang="zh-TW" altLang="zh-TW" sz="4000" dirty="0">
                <a:solidFill>
                  <a:srgbClr val="000000"/>
                </a:solidFill>
                <a:cs typeface="Times New Roman"/>
              </a:rPr>
              <a:t>法師避難香江，這期間，</a:t>
            </a:r>
            <a:r>
              <a:rPr lang="zh-TW" altLang="zh-TW" sz="4000" u="sng" dirty="0">
                <a:solidFill>
                  <a:srgbClr val="000000"/>
                </a:solidFill>
                <a:cs typeface="Times New Roman"/>
              </a:rPr>
              <a:t>印順</a:t>
            </a:r>
            <a:r>
              <a:rPr lang="zh-TW" altLang="zh-TW" sz="4000" dirty="0">
                <a:solidFill>
                  <a:srgbClr val="000000"/>
                </a:solidFill>
                <a:cs typeface="Times New Roman"/>
              </a:rPr>
              <a:t>法師的</a:t>
            </a:r>
            <a:r>
              <a:rPr lang="zh-TW" altLang="zh-TW" sz="4000" b="1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《大乘起信論講記》</a:t>
            </a:r>
            <a:r>
              <a:rPr lang="zh-TW" altLang="zh-TW" sz="40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、《勝鬘夫人經講記》</a:t>
            </a:r>
            <a:r>
              <a:rPr lang="zh-TW" altLang="zh-TW" sz="4000" dirty="0">
                <a:solidFill>
                  <a:srgbClr val="000000"/>
                </a:solidFill>
                <a:cs typeface="Times New Roman"/>
              </a:rPr>
              <a:t>，皆由</a:t>
            </a:r>
            <a:r>
              <a:rPr lang="zh-TW" altLang="zh-TW" sz="4000" u="sng" dirty="0">
                <a:solidFill>
                  <a:srgbClr val="000000"/>
                </a:solidFill>
                <a:cs typeface="Times New Roman"/>
              </a:rPr>
              <a:t>續明</a:t>
            </a:r>
            <a:r>
              <a:rPr lang="zh-TW" altLang="zh-TW" sz="4000" dirty="0">
                <a:solidFill>
                  <a:srgbClr val="000000"/>
                </a:solidFill>
                <a:cs typeface="Times New Roman"/>
              </a:rPr>
              <a:t>及</a:t>
            </a:r>
            <a:r>
              <a:rPr lang="zh-TW" altLang="zh-TW" sz="4000" u="sng" dirty="0">
                <a:solidFill>
                  <a:srgbClr val="000000"/>
                </a:solidFill>
                <a:cs typeface="Times New Roman"/>
              </a:rPr>
              <a:t>演培</a:t>
            </a:r>
            <a:r>
              <a:rPr lang="zh-TW" altLang="zh-TW" sz="4000" dirty="0">
                <a:solidFill>
                  <a:srgbClr val="000000"/>
                </a:solidFill>
                <a:cs typeface="Times New Roman"/>
              </a:rPr>
              <a:t>二人筆記成書。</a:t>
            </a:r>
            <a:endParaRPr lang="zh-TW" altLang="en-US" sz="40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520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kern="100" dirty="0" smtClean="0">
                <a:solidFill>
                  <a:srgbClr val="000000"/>
                </a:solidFill>
                <a:cs typeface="Times New Roman"/>
              </a:rPr>
              <a:t>民國四十二年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zh-TW" altLang="zh-TW" sz="3600" u="sng" kern="100" dirty="0" smtClean="0">
                <a:solidFill>
                  <a:srgbClr val="000000"/>
                </a:solidFill>
                <a:cs typeface="Times New Roman"/>
              </a:rPr>
              <a:t>印</a:t>
            </a:r>
            <a:r>
              <a:rPr lang="zh-TW" altLang="zh-TW" sz="3600" u="sng" kern="100" dirty="0">
                <a:solidFill>
                  <a:srgbClr val="000000"/>
                </a:solidFill>
                <a:cs typeface="Times New Roman"/>
              </a:rPr>
              <a:t>順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法師受到</a:t>
            </a:r>
            <a:r>
              <a:rPr lang="zh-TW" altLang="zh-TW" sz="3600" u="sng" kern="100" dirty="0">
                <a:solidFill>
                  <a:srgbClr val="000000"/>
                </a:solidFill>
                <a:cs typeface="Times New Roman"/>
              </a:rPr>
              <a:t>李子寬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居士懇請留台。</a:t>
            </a:r>
            <a:r>
              <a:rPr lang="zh-TW" altLang="zh-TW" sz="3600" u="sng" kern="100" dirty="0">
                <a:solidFill>
                  <a:srgbClr val="000000"/>
                </a:solidFill>
                <a:cs typeface="Times New Roman"/>
              </a:rPr>
              <a:t>續明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法師因</a:t>
            </a:r>
            <a:r>
              <a:rPr lang="zh-TW" altLang="zh-TW" sz="3600" u="sng" kern="100" dirty="0">
                <a:solidFill>
                  <a:srgbClr val="000000"/>
                </a:solidFill>
                <a:cs typeface="Times New Roman"/>
              </a:rPr>
              <a:t>印順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法師的定居台灣，又以《海潮音》復刊，來台主編《海》刊。</a:t>
            </a:r>
            <a:endParaRPr lang="zh-TW" altLang="zh-TW" sz="3600" kern="100" dirty="0"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zh-TW" altLang="zh-TW" sz="3600" b="1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四十二年六月一日，</a:t>
            </a:r>
            <a:r>
              <a:rPr lang="zh-TW" altLang="zh-TW" sz="3600" b="1" u="sng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續明</a:t>
            </a:r>
            <a:r>
              <a:rPr lang="zh-TW" altLang="zh-TW" sz="3600" b="1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法師搭船抵基隆碼頭，同行者還有</a:t>
            </a:r>
            <a:r>
              <a:rPr lang="zh-TW" altLang="zh-TW" sz="3600" b="1" u="sng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仁俊</a:t>
            </a:r>
            <a:r>
              <a:rPr lang="zh-TW" altLang="zh-TW" sz="3600" b="1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法師</a:t>
            </a:r>
            <a:r>
              <a:rPr lang="zh-TW" altLang="zh-TW" sz="3600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。</a:t>
            </a: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3655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kern="100" dirty="0" smtClean="0">
                <a:solidFill>
                  <a:srgbClr val="000000"/>
                </a:solidFill>
                <a:cs typeface="Times New Roman"/>
              </a:rPr>
              <a:t>四十三年秋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zh-TW" altLang="zh-TW" sz="3600" kern="100" dirty="0" smtClean="0">
                <a:solidFill>
                  <a:srgbClr val="000000"/>
                </a:solidFill>
                <a:cs typeface="Times New Roman"/>
              </a:rPr>
              <a:t>辭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卸《海潮音》主編。最初掩關於台北觀音山，</a:t>
            </a:r>
            <a:r>
              <a:rPr lang="zh-TW" altLang="zh-TW" sz="3600" b="1" u="sng" kern="100" dirty="0">
                <a:solidFill>
                  <a:srgbClr val="000000"/>
                </a:solidFill>
                <a:cs typeface="Times New Roman"/>
              </a:rPr>
              <a:t>仁俊</a:t>
            </a:r>
            <a:r>
              <a:rPr lang="zh-TW" altLang="zh-TW" sz="3600" b="1" kern="100" dirty="0">
                <a:solidFill>
                  <a:srgbClr val="000000"/>
                </a:solidFill>
                <a:cs typeface="Times New Roman"/>
              </a:rPr>
              <a:t>、</a:t>
            </a:r>
            <a:r>
              <a:rPr lang="zh-TW" altLang="zh-TW" sz="3600" b="1" u="sng" kern="100" dirty="0">
                <a:solidFill>
                  <a:srgbClr val="000000"/>
                </a:solidFill>
                <a:cs typeface="Times New Roman"/>
              </a:rPr>
              <a:t>幻生</a:t>
            </a:r>
            <a:r>
              <a:rPr lang="zh-TW" altLang="zh-TW" sz="3600" b="1" kern="100" dirty="0">
                <a:solidFill>
                  <a:srgbClr val="000000"/>
                </a:solidFill>
                <a:cs typeface="Times New Roman"/>
              </a:rPr>
              <a:t>、</a:t>
            </a:r>
            <a:r>
              <a:rPr lang="zh-TW" altLang="zh-TW" sz="3600" b="1" u="sng" kern="100" dirty="0">
                <a:solidFill>
                  <a:srgbClr val="000000"/>
                </a:solidFill>
                <a:cs typeface="Times New Roman"/>
              </a:rPr>
              <a:t>妙峰</a:t>
            </a:r>
            <a:r>
              <a:rPr lang="zh-TW" altLang="zh-TW" sz="3600" b="1" kern="100" dirty="0">
                <a:solidFill>
                  <a:srgbClr val="000000"/>
                </a:solidFill>
                <a:cs typeface="Times New Roman"/>
              </a:rPr>
              <a:t>、</a:t>
            </a:r>
            <a:r>
              <a:rPr lang="zh-TW" altLang="zh-TW" sz="3600" b="1" u="sng" kern="100" dirty="0">
                <a:solidFill>
                  <a:srgbClr val="000000"/>
                </a:solidFill>
                <a:cs typeface="Times New Roman"/>
              </a:rPr>
              <a:t>自立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四位法師敦請他回新竹閉關。幾天以後，</a:t>
            </a:r>
            <a:r>
              <a:rPr lang="zh-TW" altLang="zh-TW" sz="3600" b="1" u="sng" kern="100" dirty="0">
                <a:solidFill>
                  <a:srgbClr val="000000"/>
                </a:solidFill>
                <a:cs typeface="Times New Roman"/>
              </a:rPr>
              <a:t>續明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法師在</a:t>
            </a:r>
            <a:r>
              <a:rPr lang="zh-TW" altLang="zh-TW" sz="3600" b="1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強大的人情壓力</a:t>
            </a:r>
            <a:r>
              <a:rPr lang="zh-TW" altLang="zh-TW" sz="3600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之下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回到新竹，民國四十四年開始其</a:t>
            </a:r>
            <a:r>
              <a:rPr lang="zh-TW" altLang="zh-TW" sz="3600" kern="100" dirty="0">
                <a:solidFill>
                  <a:schemeClr val="accent6">
                    <a:lumMod val="50000"/>
                  </a:schemeClr>
                </a:solidFill>
                <a:cs typeface="Times New Roman"/>
              </a:rPr>
              <a:t>三年掩關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的閱藏。</a:t>
            </a:r>
            <a:endParaRPr lang="zh-TW" altLang="zh-TW" sz="3600" kern="100" dirty="0"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民國四十七年春出關。四十八年接任福嚴精舍住持。</a:t>
            </a:r>
            <a:endParaRPr lang="zh-TW" altLang="zh-TW" sz="3600" kern="100" dirty="0">
              <a:cs typeface="Times New Roman"/>
            </a:endParaRP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896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4400" dirty="0">
                <a:solidFill>
                  <a:srgbClr val="000000"/>
                </a:solidFill>
                <a:cs typeface="Times New Roman"/>
              </a:rPr>
              <a:t>法師雖然擔任福嚴精舍住持，但他由於必須主持</a:t>
            </a:r>
            <a:r>
              <a:rPr lang="zh-TW" altLang="zh-TW" sz="4400" dirty="0">
                <a:solidFill>
                  <a:schemeClr val="accent5">
                    <a:lumMod val="50000"/>
                  </a:schemeClr>
                </a:solidFill>
                <a:cs typeface="Times New Roman"/>
              </a:rPr>
              <a:t>靈隱佛學院</a:t>
            </a:r>
            <a:r>
              <a:rPr lang="zh-TW" altLang="zh-TW" sz="4400" dirty="0">
                <a:solidFill>
                  <a:srgbClr val="000000"/>
                </a:solidFill>
                <a:cs typeface="Times New Roman"/>
              </a:rPr>
              <a:t>教職之故，無法住在精舍，只是每星期週末回精舍，或農曆十五與三十日回精舍參加</a:t>
            </a:r>
            <a:r>
              <a:rPr lang="zh-TW" altLang="zh-TW" sz="4400" b="1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誦戒</a:t>
            </a:r>
            <a:r>
              <a:rPr lang="zh-TW" altLang="zh-TW" sz="4400" dirty="0">
                <a:solidFill>
                  <a:srgbClr val="000000"/>
                </a:solidFill>
                <a:cs typeface="Times New Roman"/>
              </a:rPr>
              <a:t>，藉此與大眾討論寺務。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7858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zh-TW" altLang="zh-TW" sz="3600" kern="100" dirty="0" smtClean="0">
                <a:solidFill>
                  <a:srgbClr val="000000"/>
                </a:solidFill>
                <a:cs typeface="Times New Roman"/>
              </a:rPr>
              <a:t>法師在學院與精舍間跋涉奔波，並又兼一同寺女眾佛學院的課程，尤其是後一年（四十九年），法師就常為病所苦。</a:t>
            </a:r>
            <a:endParaRPr lang="zh-TW" altLang="zh-TW" sz="3600" kern="100" dirty="0" smtClean="0"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zh-TW" sz="3600" kern="100" dirty="0">
                <a:solidFill>
                  <a:srgbClr val="000000"/>
                </a:solidFill>
                <a:cs typeface="Times New Roman"/>
              </a:rPr>
              <a:t> </a:t>
            </a:r>
            <a:r>
              <a:rPr lang="zh-TW" altLang="zh-TW" sz="3600" kern="100" dirty="0" smtClean="0">
                <a:solidFill>
                  <a:srgbClr val="000000"/>
                </a:solidFill>
                <a:cs typeface="Times New Roman"/>
              </a:rPr>
              <a:t>五十二年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，法師有出國遊化的動念，其目的是</a:t>
            </a:r>
            <a:r>
              <a:rPr lang="zh-TW" altLang="zh-TW" sz="3600" kern="100" dirty="0">
                <a:solidFill>
                  <a:schemeClr val="accent6">
                    <a:lumMod val="50000"/>
                  </a:schemeClr>
                </a:solidFill>
                <a:cs typeface="Times New Roman"/>
              </a:rPr>
              <a:t>看看南傳佛教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，並一了多年</a:t>
            </a:r>
            <a:r>
              <a:rPr lang="zh-TW" altLang="zh-TW" sz="3600" b="1" kern="100" dirty="0">
                <a:solidFill>
                  <a:schemeClr val="accent5">
                    <a:lumMod val="50000"/>
                  </a:schemeClr>
                </a:solidFill>
                <a:cs typeface="Times New Roman"/>
              </a:rPr>
              <a:t>印度朝禮佛陀聖跡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的宿願。</a:t>
            </a:r>
            <a:endParaRPr lang="zh-TW" altLang="zh-TW" sz="3600" kern="100" dirty="0">
              <a:cs typeface="Times New Roman"/>
            </a:endParaRP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5178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zh-TW" altLang="zh-TW" sz="4000" kern="100" dirty="0">
                <a:solidFill>
                  <a:srgbClr val="000000"/>
                </a:solidFill>
                <a:cs typeface="Times New Roman"/>
              </a:rPr>
              <a:t>靈隱佛學院三年，福嚴學舍三年，法師可說是鞠躬盡瘁，甚至一度對病情不樂觀而寫好遺囑，對同學說：「</a:t>
            </a:r>
            <a:r>
              <a:rPr lang="zh-TW" altLang="zh-TW" sz="4000" kern="100" dirty="0">
                <a:solidFill>
                  <a:schemeClr val="accent6">
                    <a:lumMod val="50000"/>
                  </a:schemeClr>
                </a:solidFill>
                <a:cs typeface="Times New Roman"/>
              </a:rPr>
              <a:t>寫下遺書，是請同學</a:t>
            </a:r>
            <a:r>
              <a:rPr lang="zh-TW" altLang="zh-TW" sz="4000" b="1" kern="100" dirty="0">
                <a:solidFill>
                  <a:schemeClr val="accent6">
                    <a:lumMod val="50000"/>
                  </a:schemeClr>
                </a:solidFill>
                <a:cs typeface="Times New Roman"/>
              </a:rPr>
              <a:t>助念</a:t>
            </a:r>
            <a:r>
              <a:rPr lang="zh-TW" altLang="zh-TW" sz="4000" b="1" kern="100" dirty="0" smtClean="0">
                <a:solidFill>
                  <a:schemeClr val="accent6">
                    <a:lumMod val="50000"/>
                  </a:schemeClr>
                </a:solidFill>
                <a:cs typeface="Times New Roman"/>
              </a:rPr>
              <a:t>彌勒佛</a:t>
            </a:r>
            <a:r>
              <a:rPr lang="zh-TW" altLang="zh-TW" sz="4000" kern="100" dirty="0" smtClean="0">
                <a:solidFill>
                  <a:srgbClr val="000000"/>
                </a:solidFill>
                <a:cs typeface="Times New Roman"/>
              </a:rPr>
              <a:t>」</a:t>
            </a:r>
            <a:r>
              <a:rPr lang="zh-TW" altLang="zh-TW" sz="4000" kern="100" dirty="0">
                <a:solidFill>
                  <a:srgbClr val="000000"/>
                </a:solidFill>
                <a:cs typeface="Times New Roman"/>
              </a:rPr>
              <a:t>續明法師</a:t>
            </a:r>
            <a:r>
              <a:rPr lang="zh-TW" altLang="zh-TW" sz="4000" u="sng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求生兜率的彌勒淨土</a:t>
            </a:r>
            <a:r>
              <a:rPr lang="zh-TW" altLang="zh-TW" sz="4000" u="sng" kern="100" dirty="0">
                <a:solidFill>
                  <a:srgbClr val="000000"/>
                </a:solidFill>
                <a:cs typeface="Times New Roman"/>
              </a:rPr>
              <a:t>，和太虛、印順法師的</a:t>
            </a:r>
            <a:r>
              <a:rPr lang="zh-TW" altLang="zh-TW" sz="4000" u="sng" kern="100" dirty="0">
                <a:solidFill>
                  <a:srgbClr val="FF0000"/>
                </a:solidFill>
                <a:cs typeface="Times New Roman"/>
              </a:rPr>
              <a:t>立場一致</a:t>
            </a:r>
            <a:r>
              <a:rPr lang="en-US" altLang="zh-TW" sz="4000" kern="100" dirty="0">
                <a:solidFill>
                  <a:srgbClr val="FF0000"/>
                </a:solidFill>
                <a:cs typeface="Times New Roman"/>
              </a:rPr>
              <a:t>[</a:t>
            </a:r>
            <a:r>
              <a:rPr lang="zh-TW" altLang="zh-TW" sz="4000" kern="100" dirty="0">
                <a:solidFill>
                  <a:srgbClr val="FF0000"/>
                </a:solidFill>
                <a:cs typeface="Times New Roman"/>
              </a:rPr>
              <a:t>？</a:t>
            </a:r>
            <a:r>
              <a:rPr lang="en-US" altLang="zh-TW" sz="4000" kern="100" dirty="0">
                <a:solidFill>
                  <a:srgbClr val="FF0000"/>
                </a:solidFill>
                <a:cs typeface="Times New Roman"/>
              </a:rPr>
              <a:t>]</a:t>
            </a:r>
            <a:r>
              <a:rPr lang="zh-TW" altLang="zh-TW" sz="4000" kern="100" dirty="0">
                <a:solidFill>
                  <a:srgbClr val="000000"/>
                </a:solidFill>
                <a:cs typeface="Times New Roman"/>
              </a:rPr>
              <a:t>，其受他二人影響可見端倪。</a:t>
            </a:r>
            <a:endParaRPr lang="zh-TW" altLang="zh-TW" sz="4000" kern="100" dirty="0">
              <a:cs typeface="Times New Roman"/>
            </a:endParaRP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9355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五十二年，法師應信眾之請出國弘法，原本是想藉出國遊化休養身心，</a:t>
            </a:r>
            <a:r>
              <a:rPr lang="zh-TW" altLang="zh-TW" sz="3600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想不到</a:t>
            </a:r>
            <a:r>
              <a:rPr lang="zh-TW" altLang="zh-TW" sz="3600" kern="100" dirty="0">
                <a:solidFill>
                  <a:schemeClr val="accent5">
                    <a:lumMod val="50000"/>
                  </a:schemeClr>
                </a:solidFill>
                <a:cs typeface="Times New Roman"/>
              </a:rPr>
              <a:t>出國更形忙碌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，首途抵達香港後，立即安排三週的《地藏經》講座…。之後又到星洲、馬來西亞、越南各地弘法二年餘，這其間曾數次發病。</a:t>
            </a:r>
            <a:endParaRPr lang="zh-TW" altLang="zh-TW" sz="3600" kern="100" dirty="0">
              <a:cs typeface="Times New Roman"/>
            </a:endParaRP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5560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kern="100" dirty="0" smtClean="0">
                <a:solidFill>
                  <a:srgbClr val="000000"/>
                </a:solidFill>
                <a:cs typeface="Times New Roman"/>
              </a:rPr>
              <a:t>五十五年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zh-TW" sz="3600" kern="100" dirty="0" smtClean="0">
                <a:solidFill>
                  <a:srgbClr val="000000"/>
                </a:solidFill>
                <a:cs typeface="Times New Roman"/>
              </a:rPr>
              <a:t>應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香港佛教代表團之邀，參加在</a:t>
            </a:r>
            <a:r>
              <a:rPr lang="zh-TW" altLang="zh-TW" sz="3600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錫蘭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召開的「世界僧伽大會」。四月十六日出發，途經印度專程前去</a:t>
            </a:r>
            <a:r>
              <a:rPr lang="zh-TW" altLang="zh-TW" sz="3600" kern="100" dirty="0">
                <a:solidFill>
                  <a:schemeClr val="accent6">
                    <a:lumMod val="50000"/>
                  </a:schemeClr>
                </a:solidFill>
                <a:cs typeface="Times New Roman"/>
              </a:rPr>
              <a:t>朝禮八大聖跡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。一償多年心願。二十三日朝聖</a:t>
            </a:r>
            <a:r>
              <a:rPr lang="zh-TW" altLang="zh-TW" sz="3600" kern="100" dirty="0" smtClean="0">
                <a:solidFill>
                  <a:srgbClr val="000000"/>
                </a:solidFill>
                <a:cs typeface="Times New Roman"/>
              </a:rPr>
              <a:t>圓滿，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廿六日下午，病逝加爾各答，世壽四十八，</a:t>
            </a:r>
            <a:r>
              <a:rPr lang="zh-TW" altLang="zh-TW" sz="3600" u="sng" kern="100" dirty="0">
                <a:solidFill>
                  <a:srgbClr val="FF0000"/>
                </a:solidFill>
                <a:cs typeface="Times New Roman"/>
              </a:rPr>
              <a:t>戒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臘三十六。</a:t>
            </a:r>
            <a:endParaRPr lang="zh-TW" altLang="zh-TW" sz="3600" kern="100" dirty="0">
              <a:cs typeface="Times New Roman"/>
            </a:endParaRPr>
          </a:p>
          <a:p>
            <a:r>
              <a:rPr lang="zh-TW" altLang="zh-TW" sz="3600" dirty="0">
                <a:solidFill>
                  <a:srgbClr val="000000"/>
                </a:solidFill>
                <a:cs typeface="Times New Roman"/>
              </a:rPr>
              <a:t>五十五年五月十一日，遺骨運送回台，安奉於福嚴塔院。</a:t>
            </a:r>
            <a:endParaRPr lang="zh-TW" altLang="en-US" sz="36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090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zh-TW" altLang="zh-TW" sz="3600" u="sng" kern="100" dirty="0">
                <a:solidFill>
                  <a:srgbClr val="000000"/>
                </a:solidFill>
                <a:cs typeface="Times New Roman"/>
              </a:rPr>
              <a:t>續明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法師深受</a:t>
            </a:r>
            <a:r>
              <a:rPr lang="zh-TW" altLang="zh-TW" sz="3600" u="sng" kern="100" dirty="0">
                <a:solidFill>
                  <a:srgbClr val="000000"/>
                </a:solidFill>
                <a:cs typeface="Times New Roman"/>
              </a:rPr>
              <a:t>慈舟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、</a:t>
            </a:r>
            <a:r>
              <a:rPr lang="zh-TW" altLang="zh-TW" sz="3600" u="sng" kern="100" dirty="0">
                <a:solidFill>
                  <a:srgbClr val="000000"/>
                </a:solidFill>
                <a:cs typeface="Times New Roman"/>
              </a:rPr>
              <a:t>太虛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、</a:t>
            </a:r>
            <a:r>
              <a:rPr lang="zh-TW" altLang="zh-TW" sz="3600" u="sng" kern="100" dirty="0">
                <a:solidFill>
                  <a:srgbClr val="000000"/>
                </a:solidFill>
                <a:cs typeface="Times New Roman"/>
              </a:rPr>
              <a:t>印順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等大師的影響，有著宏偉前瞻的佛教觀，但他真正的影響力是在他</a:t>
            </a:r>
            <a:r>
              <a:rPr lang="zh-TW" altLang="zh-TW" sz="3600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對佛教僧伽教育的養成</a:t>
            </a:r>
            <a:r>
              <a:rPr lang="zh-TW" altLang="zh-TW" sz="3600" kern="100" dirty="0" smtClean="0">
                <a:solidFill>
                  <a:srgbClr val="000000"/>
                </a:solidFill>
                <a:cs typeface="Times New Roman"/>
              </a:rPr>
              <a:t>。</a:t>
            </a:r>
            <a:endParaRPr lang="en-US" altLang="zh-TW" sz="3600" kern="100" dirty="0" smtClean="0">
              <a:solidFill>
                <a:srgbClr val="000000"/>
              </a:solidFill>
              <a:cs typeface="Times New Roman"/>
            </a:endParaRPr>
          </a:p>
          <a:p>
            <a:r>
              <a:rPr lang="zh-TW" altLang="zh-TW" sz="3600" kern="100" dirty="0" smtClean="0">
                <a:solidFill>
                  <a:srgbClr val="000000"/>
                </a:solidFill>
                <a:cs typeface="Times New Roman"/>
              </a:rPr>
              <a:t>靈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隱佛學院、福嚴佛學院都是早年台灣佛教僧才的養成所，桃李滿天下，台灣有多位住持、法師都受教於其門下</a:t>
            </a:r>
            <a:r>
              <a:rPr lang="zh-TW" altLang="zh-TW" sz="3600" kern="100" dirty="0" smtClean="0">
                <a:solidFill>
                  <a:srgbClr val="000000"/>
                </a:solidFill>
                <a:cs typeface="Times New Roman"/>
              </a:rPr>
              <a:t>。</a:t>
            </a:r>
            <a:r>
              <a:rPr lang="en-US" altLang="zh-TW" sz="3600" kern="100" dirty="0" smtClean="0">
                <a:solidFill>
                  <a:srgbClr val="000000"/>
                </a:solidFill>
                <a:cs typeface="Times New Roman"/>
              </a:rPr>
              <a:t>                 </a:t>
            </a:r>
            <a:r>
              <a:rPr lang="zh-TW" altLang="en-US" sz="2800" kern="100" dirty="0" smtClean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──</a:t>
            </a:r>
            <a:r>
              <a:rPr lang="zh-TW" altLang="zh-TW" sz="2800" dirty="0" smtClean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摘錄</a:t>
            </a:r>
            <a:r>
              <a:rPr lang="zh-TW" altLang="zh-TW" sz="2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自</a:t>
            </a:r>
            <a:r>
              <a:rPr lang="en-US" altLang="zh-TW" sz="2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 </a:t>
            </a:r>
            <a:r>
              <a:rPr lang="zh-TW" altLang="zh-TW" sz="28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闞正宗《台灣高僧》</a:t>
            </a:r>
            <a:endParaRPr lang="en-US" altLang="zh-TW" sz="2800" dirty="0">
              <a:solidFill>
                <a:schemeClr val="accent1">
                  <a:lumMod val="75000"/>
                </a:schemeClr>
              </a:solidFill>
              <a:cs typeface="Times New Roman"/>
            </a:endParaRPr>
          </a:p>
          <a:p>
            <a:endParaRPr lang="zh-TW" altLang="zh-TW" sz="3600" kern="100" dirty="0">
              <a:cs typeface="Times New Roman"/>
            </a:endParaRP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2115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印順</a:t>
            </a:r>
            <a:r>
              <a:rPr lang="zh-TW" altLang="zh-TW" sz="3600" kern="100" dirty="0" smtClean="0">
                <a:solidFill>
                  <a:srgbClr val="000000"/>
                </a:solidFill>
                <a:cs typeface="Times New Roman"/>
              </a:rPr>
              <a:t>導師《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平凡的一生</a:t>
            </a:r>
            <a:r>
              <a:rPr lang="zh-TW" altLang="zh-TW" sz="2400" kern="100" dirty="0">
                <a:solidFill>
                  <a:srgbClr val="000000"/>
                </a:solidFill>
                <a:cs typeface="Times New Roman"/>
              </a:rPr>
              <a:t>（重訂本）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》</a:t>
            </a:r>
            <a:r>
              <a:rPr lang="en-US" altLang="zh-TW" sz="1800" kern="100" dirty="0">
                <a:solidFill>
                  <a:srgbClr val="000000"/>
                </a:solidFill>
                <a:cs typeface="Times New Roman"/>
              </a:rPr>
              <a:t>p.147 ~ </a:t>
            </a:r>
            <a:r>
              <a:rPr lang="en-US" altLang="zh-TW" sz="1800" kern="100" dirty="0" smtClean="0">
                <a:solidFill>
                  <a:srgbClr val="000000"/>
                </a:solidFill>
                <a:cs typeface="Times New Roman"/>
              </a:rPr>
              <a:t>p.148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zh-TW" altLang="zh-TW" kern="100" dirty="0">
                <a:solidFill>
                  <a:srgbClr val="000000"/>
                </a:solidFill>
                <a:cs typeface="Times New Roman"/>
              </a:rPr>
              <a:t>「續明，河北人。共住漢院的時間並不長。從雪竇寺編輯《太虛大師全書》起，才一直在一起。…四十七年冬…請他接任</a:t>
            </a:r>
            <a:r>
              <a:rPr lang="zh-TW" altLang="zh-TW" kern="100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精舍</a:t>
            </a:r>
            <a:r>
              <a:rPr lang="zh-TW" altLang="zh-TW" kern="100" dirty="0">
                <a:solidFill>
                  <a:srgbClr val="000000"/>
                </a:solidFill>
                <a:cs typeface="Times New Roman"/>
              </a:rPr>
              <a:t>的住持，一共維持了五年。</a:t>
            </a:r>
            <a:r>
              <a:rPr lang="zh-TW" altLang="zh-TW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從雪竇到臺灣，他始終給我很多的幫助。</a:t>
            </a:r>
          </a:p>
          <a:p>
            <a:pPr>
              <a:spcAft>
                <a:spcPts val="0"/>
              </a:spcAft>
            </a:pPr>
            <a:r>
              <a:rPr lang="zh-TW" altLang="zh-TW" u="sng" kern="100" dirty="0">
                <a:solidFill>
                  <a:srgbClr val="000000"/>
                </a:solidFill>
                <a:cs typeface="Times New Roman"/>
              </a:rPr>
              <a:t>續明</a:t>
            </a:r>
            <a:r>
              <a:rPr lang="zh-TW" altLang="zh-TW" kern="100" dirty="0">
                <a:solidFill>
                  <a:srgbClr val="000000"/>
                </a:solidFill>
                <a:cs typeface="Times New Roman"/>
              </a:rPr>
              <a:t>是</a:t>
            </a:r>
            <a:r>
              <a:rPr lang="zh-TW" altLang="zh-TW" b="1" kern="100" dirty="0">
                <a:solidFill>
                  <a:srgbClr val="000000"/>
                </a:solidFill>
                <a:cs typeface="Times New Roman"/>
              </a:rPr>
              <a:t>外貌溫和而內性謹肅</a:t>
            </a:r>
            <a:r>
              <a:rPr lang="zh-TW" altLang="zh-TW" kern="100" dirty="0">
                <a:solidFill>
                  <a:srgbClr val="000000"/>
                </a:solidFill>
                <a:cs typeface="Times New Roman"/>
              </a:rPr>
              <a:t>的。</a:t>
            </a:r>
            <a:r>
              <a:rPr lang="zh-TW" altLang="zh-TW" kern="100" dirty="0">
                <a:solidFill>
                  <a:schemeClr val="bg2">
                    <a:lumMod val="50000"/>
                  </a:schemeClr>
                </a:solidFill>
                <a:cs typeface="Times New Roman"/>
              </a:rPr>
              <a:t>對自己的弟子與學生，特別關切，真是</a:t>
            </a:r>
            <a:r>
              <a:rPr lang="zh-TW" altLang="zh-TW" b="1" kern="100" dirty="0">
                <a:solidFill>
                  <a:schemeClr val="bg2">
                    <a:lumMod val="50000"/>
                  </a:schemeClr>
                </a:solidFill>
                <a:cs typeface="Times New Roman"/>
              </a:rPr>
              <a:t>慈母那樣的關護</a:t>
            </a:r>
            <a:r>
              <a:rPr lang="zh-TW" altLang="zh-TW" kern="100" dirty="0">
                <a:solidFill>
                  <a:srgbClr val="000000"/>
                </a:solidFill>
                <a:cs typeface="Times New Roman"/>
              </a:rPr>
              <a:t>。對沙彌與女眾的教導，沒有比他更適宜的了。</a:t>
            </a:r>
            <a:endParaRPr lang="zh-TW" altLang="zh-TW" kern="100" dirty="0">
              <a:cs typeface="Times New Roman"/>
            </a:endParaRP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861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800" dirty="0" smtClean="0">
                <a:cs typeface="Times New Roman"/>
              </a:rPr>
              <a:t>壹</a:t>
            </a:r>
            <a:r>
              <a:rPr lang="zh-TW" altLang="zh-TW" sz="4800" dirty="0"/>
              <a:t>、</a:t>
            </a:r>
            <a:r>
              <a:rPr lang="zh-TW" altLang="zh-TW" sz="4800" dirty="0" smtClean="0">
                <a:cs typeface="Times New Roman"/>
              </a:rPr>
              <a:t>續</a:t>
            </a:r>
            <a:r>
              <a:rPr lang="zh-TW" altLang="zh-TW" sz="4800" dirty="0">
                <a:cs typeface="Times New Roman"/>
              </a:rPr>
              <a:t>明法師</a:t>
            </a:r>
            <a:r>
              <a:rPr lang="zh-TW" altLang="zh-TW" sz="4800" dirty="0" smtClean="0">
                <a:cs typeface="Times New Roman"/>
              </a:rPr>
              <a:t>簡</a:t>
            </a:r>
            <a:r>
              <a:rPr lang="zh-TW" altLang="en-US" sz="4800" dirty="0" smtClean="0">
                <a:cs typeface="Times New Roman"/>
              </a:rPr>
              <a:t>介</a:t>
            </a:r>
            <a:endParaRPr lang="en-US" altLang="zh-TW" sz="4800" dirty="0" smtClean="0">
              <a:cs typeface="Times New Roman"/>
            </a:endParaRPr>
          </a:p>
          <a:p>
            <a:r>
              <a:rPr lang="zh-TW" altLang="en-US" sz="4800" dirty="0"/>
              <a:t>貳</a:t>
            </a:r>
            <a:r>
              <a:rPr lang="zh-TW" altLang="zh-TW" sz="4800" dirty="0"/>
              <a:t>、</a:t>
            </a:r>
            <a:r>
              <a:rPr lang="zh-TW" altLang="en-US" sz="4800" dirty="0"/>
              <a:t>為何要介紹 </a:t>
            </a:r>
            <a:r>
              <a:rPr lang="zh-TW" altLang="zh-TW" sz="4800" dirty="0">
                <a:solidFill>
                  <a:schemeClr val="accent6">
                    <a:lumMod val="75000"/>
                  </a:schemeClr>
                </a:solidFill>
              </a:rPr>
              <a:t>瑜伽菩薩戒</a:t>
            </a:r>
            <a:r>
              <a:rPr lang="zh-TW" altLang="en-US" sz="4800" dirty="0" smtClean="0"/>
              <a:t>？</a:t>
            </a:r>
            <a:endParaRPr lang="en-US" altLang="zh-TW" sz="4800" dirty="0" smtClean="0"/>
          </a:p>
          <a:p>
            <a:r>
              <a:rPr lang="zh-TW" altLang="en-US" sz="4800" dirty="0"/>
              <a:t>叁</a:t>
            </a:r>
            <a:r>
              <a:rPr lang="zh-TW" altLang="zh-TW" sz="4800" dirty="0" smtClean="0"/>
              <a:t>、瑜伽</a:t>
            </a:r>
            <a:r>
              <a:rPr lang="zh-TW" altLang="zh-TW" sz="4800" dirty="0"/>
              <a:t>菩薩</a:t>
            </a:r>
            <a:r>
              <a:rPr lang="zh-TW" altLang="zh-TW" sz="4800" dirty="0" smtClean="0"/>
              <a:t>戒</a:t>
            </a:r>
            <a:r>
              <a:rPr lang="en-US" altLang="zh-TW" sz="4800" dirty="0" smtClean="0"/>
              <a:t> </a:t>
            </a:r>
            <a:r>
              <a:rPr lang="zh-TW" altLang="en-US" sz="4800" dirty="0" smtClean="0"/>
              <a:t>釋名</a:t>
            </a:r>
            <a:endParaRPr lang="en-US" altLang="zh-TW" sz="4800" dirty="0"/>
          </a:p>
          <a:p>
            <a:endParaRPr lang="en-US" altLang="zh-TW" dirty="0"/>
          </a:p>
          <a:p>
            <a:endParaRPr lang="en-US" altLang="zh-TW" dirty="0" smtClean="0">
              <a:solidFill>
                <a:schemeClr val="accent1">
                  <a:lumMod val="50000"/>
                </a:schemeClr>
              </a:solidFill>
              <a:cs typeface="Times New Roman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8549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印順</a:t>
            </a:r>
            <a:r>
              <a:rPr lang="zh-TW" altLang="zh-TW" sz="3600" kern="100" dirty="0" smtClean="0">
                <a:solidFill>
                  <a:srgbClr val="000000"/>
                </a:solidFill>
                <a:cs typeface="Times New Roman"/>
              </a:rPr>
              <a:t>導師《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平凡的一生</a:t>
            </a:r>
            <a:r>
              <a:rPr lang="zh-TW" altLang="zh-TW" sz="2400" kern="100" dirty="0">
                <a:solidFill>
                  <a:srgbClr val="000000"/>
                </a:solidFill>
                <a:cs typeface="Times New Roman"/>
              </a:rPr>
              <a:t>（重訂本）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》</a:t>
            </a:r>
            <a:r>
              <a:rPr lang="en-US" altLang="zh-TW" sz="1800" kern="100" dirty="0">
                <a:solidFill>
                  <a:srgbClr val="000000"/>
                </a:solidFill>
                <a:cs typeface="Times New Roman"/>
              </a:rPr>
              <a:t>p.147 ~ </a:t>
            </a:r>
            <a:r>
              <a:rPr lang="en-US" altLang="zh-TW" sz="1800" kern="100" dirty="0" smtClean="0">
                <a:solidFill>
                  <a:srgbClr val="000000"/>
                </a:solidFill>
                <a:cs typeface="Times New Roman"/>
              </a:rPr>
              <a:t>p.148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zh-TW" altLang="zh-TW" sz="3500" kern="100" dirty="0">
                <a:solidFill>
                  <a:srgbClr val="000000"/>
                </a:solidFill>
                <a:cs typeface="Times New Roman"/>
              </a:rPr>
              <a:t>他曾親近</a:t>
            </a:r>
            <a:r>
              <a:rPr lang="zh-TW" altLang="zh-TW" sz="3500" b="1" kern="100" dirty="0">
                <a:solidFill>
                  <a:srgbClr val="000000"/>
                </a:solidFill>
                <a:cs typeface="Times New Roman"/>
              </a:rPr>
              <a:t>慈舟老法師</a:t>
            </a:r>
            <a:r>
              <a:rPr lang="zh-TW" altLang="zh-TW" sz="3500" kern="100" dirty="0">
                <a:solidFill>
                  <a:srgbClr val="000000"/>
                </a:solidFill>
                <a:cs typeface="Times New Roman"/>
              </a:rPr>
              <a:t>，所以掩關以來，有了</a:t>
            </a:r>
            <a:r>
              <a:rPr lang="zh-TW" altLang="zh-TW" sz="3500" b="1" kern="100" dirty="0">
                <a:solidFill>
                  <a:schemeClr val="bg2">
                    <a:lumMod val="50000"/>
                  </a:schemeClr>
                </a:solidFill>
                <a:cs typeface="Times New Roman"/>
              </a:rPr>
              <a:t>重戒</a:t>
            </a:r>
            <a:r>
              <a:rPr lang="zh-TW" altLang="zh-TW" sz="3500" kern="100" dirty="0">
                <a:solidFill>
                  <a:schemeClr val="bg2">
                    <a:lumMod val="50000"/>
                  </a:schemeClr>
                </a:solidFill>
                <a:cs typeface="Times New Roman"/>
              </a:rPr>
              <a:t>的傾向</a:t>
            </a:r>
            <a:r>
              <a:rPr lang="zh-TW" altLang="zh-TW" sz="3500" kern="100" dirty="0">
                <a:solidFill>
                  <a:srgbClr val="000000"/>
                </a:solidFill>
                <a:cs typeface="Times New Roman"/>
              </a:rPr>
              <a:t>。…</a:t>
            </a:r>
            <a:endParaRPr lang="zh-TW" altLang="zh-TW" sz="3500" kern="100" dirty="0"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zh-TW" altLang="zh-TW" sz="3500" kern="100" dirty="0">
                <a:solidFill>
                  <a:srgbClr val="000000"/>
                </a:solidFill>
                <a:cs typeface="Times New Roman"/>
              </a:rPr>
              <a:t>續明的身體，看來是很實在的，然在香港就有腦（？）病。全力關護於學院學生，病也就越來越重了。</a:t>
            </a:r>
            <a:endParaRPr lang="zh-TW" altLang="zh-TW" sz="3500" kern="100" dirty="0">
              <a:cs typeface="Times New Roman"/>
            </a:endParaRPr>
          </a:p>
          <a:p>
            <a:r>
              <a:rPr lang="zh-TW" altLang="zh-TW" sz="3500" dirty="0">
                <a:solidFill>
                  <a:srgbClr val="000000"/>
                </a:solidFill>
                <a:cs typeface="Times New Roman"/>
              </a:rPr>
              <a:t>五十三年，辭卸了精舍的住持，作出國的遊化活動，卻想不到竟在印度去世了！他正在香港、越南、星、馬遊化，又</a:t>
            </a:r>
            <a:r>
              <a:rPr lang="zh-TW" altLang="zh-TW" sz="35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以出席佛教會議而死在佛國</a:t>
            </a:r>
            <a:r>
              <a:rPr lang="zh-TW" altLang="zh-TW" sz="3500" dirty="0">
                <a:solidFill>
                  <a:srgbClr val="000000"/>
                </a:solidFill>
                <a:cs typeface="Times New Roman"/>
              </a:rPr>
              <a:t>。如</a:t>
            </a:r>
            <a:r>
              <a:rPr lang="zh-TW" altLang="zh-TW" sz="35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死後哀榮</a:t>
            </a:r>
            <a:r>
              <a:rPr lang="zh-TW" altLang="zh-TW" sz="3500" dirty="0">
                <a:solidFill>
                  <a:srgbClr val="000000"/>
                </a:solidFill>
                <a:cs typeface="Times New Roman"/>
              </a:rPr>
              <a:t>也是福報的話，那與我有關的學友，連我自己在內，怕沒有比他更有福了！」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7171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1340768"/>
            <a:ext cx="6336704" cy="3561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000" dirty="0" smtClean="0"/>
              <a:t>貳</a:t>
            </a:r>
            <a:r>
              <a:rPr lang="zh-TW" altLang="zh-TW" sz="6000" dirty="0"/>
              <a:t>、</a:t>
            </a:r>
            <a:r>
              <a:rPr lang="zh-TW" altLang="en-US" sz="6000" dirty="0" smtClean="0"/>
              <a:t>為何要介紹 </a:t>
            </a:r>
            <a:r>
              <a:rPr lang="zh-TW" altLang="zh-TW" sz="6000" dirty="0" smtClean="0">
                <a:solidFill>
                  <a:schemeClr val="accent6">
                    <a:lumMod val="75000"/>
                  </a:schemeClr>
                </a:solidFill>
              </a:rPr>
              <a:t>瑜伽</a:t>
            </a:r>
            <a:r>
              <a:rPr lang="zh-TW" altLang="zh-TW" sz="6000" dirty="0">
                <a:solidFill>
                  <a:schemeClr val="accent6">
                    <a:lumMod val="75000"/>
                  </a:schemeClr>
                </a:solidFill>
              </a:rPr>
              <a:t>菩薩</a:t>
            </a:r>
            <a:r>
              <a:rPr lang="zh-TW" altLang="zh-TW" sz="6000" dirty="0" smtClean="0">
                <a:solidFill>
                  <a:schemeClr val="accent6">
                    <a:lumMod val="75000"/>
                  </a:schemeClr>
                </a:solidFill>
              </a:rPr>
              <a:t>戒</a:t>
            </a:r>
            <a:r>
              <a:rPr lang="zh-TW" altLang="en-US" sz="6000" dirty="0" smtClean="0"/>
              <a:t>？</a:t>
            </a:r>
            <a:endParaRPr lang="en-US" altLang="zh-TW" sz="6000" dirty="0" smtClean="0"/>
          </a:p>
          <a:p>
            <a:pPr marL="0" indent="0">
              <a:buNone/>
            </a:pPr>
            <a:r>
              <a:rPr lang="en-US" altLang="zh-TW" sz="4400" kern="100" dirty="0" smtClean="0">
                <a:ea typeface="標楷體"/>
                <a:cs typeface="Times New Roman"/>
              </a:rPr>
              <a:t>--</a:t>
            </a:r>
            <a:r>
              <a:rPr lang="zh-TW" altLang="en-US" sz="4400" kern="100" dirty="0">
                <a:ea typeface="標楷體"/>
                <a:cs typeface="Times New Roman"/>
              </a:rPr>
              <a:t>與</a:t>
            </a:r>
            <a:r>
              <a:rPr lang="zh-TW" altLang="en-US" sz="4400" kern="100" dirty="0" smtClean="0">
                <a:solidFill>
                  <a:schemeClr val="accent5">
                    <a:lumMod val="75000"/>
                  </a:schemeClr>
                </a:solidFill>
                <a:ea typeface="標楷體"/>
                <a:cs typeface="Times New Roman"/>
              </a:rPr>
              <a:t>人間</a:t>
            </a:r>
            <a:r>
              <a:rPr lang="zh-TW" altLang="en-US" sz="4400" kern="100" dirty="0">
                <a:solidFill>
                  <a:schemeClr val="accent5">
                    <a:lumMod val="75000"/>
                  </a:schemeClr>
                </a:solidFill>
                <a:ea typeface="標楷體"/>
                <a:cs typeface="Times New Roman"/>
              </a:rPr>
              <a:t>佛教 </a:t>
            </a:r>
            <a:r>
              <a:rPr lang="zh-TW" altLang="en-US" sz="4400" kern="100" dirty="0">
                <a:ea typeface="標楷體"/>
                <a:cs typeface="Times New Roman"/>
              </a:rPr>
              <a:t>有直接</a:t>
            </a:r>
            <a:r>
              <a:rPr lang="zh-TW" altLang="en-US" sz="4400" kern="100" dirty="0" smtClean="0">
                <a:ea typeface="標楷體"/>
                <a:cs typeface="Times New Roman"/>
              </a:rPr>
              <a:t>關聯</a:t>
            </a:r>
            <a:endParaRPr lang="en-US" altLang="zh-TW" sz="4400" dirty="0" smtClean="0"/>
          </a:p>
          <a:p>
            <a:pPr marL="0" indent="0">
              <a:buNone/>
            </a:pP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79318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kern="100" dirty="0">
                <a:cs typeface="Times New Roman"/>
              </a:rPr>
              <a:t>印順導師，《華雨香雲》</a:t>
            </a:r>
            <a:r>
              <a:rPr lang="en-US" altLang="zh-TW" sz="2700" kern="100" dirty="0">
                <a:cs typeface="Times New Roman"/>
              </a:rPr>
              <a:t>p.309 ~ p.310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400" kern="100" dirty="0">
                <a:cs typeface="Times New Roman"/>
              </a:rPr>
              <a:t>[</a:t>
            </a:r>
            <a:r>
              <a:rPr lang="zh-TW" altLang="zh-TW" sz="4400" kern="100" dirty="0">
                <a:cs typeface="Times New Roman"/>
              </a:rPr>
              <a:t>實現</a:t>
            </a:r>
            <a:r>
              <a:rPr lang="en-US" altLang="zh-TW" sz="4400" kern="100" dirty="0">
                <a:cs typeface="Times New Roman"/>
              </a:rPr>
              <a:t>]</a:t>
            </a:r>
            <a:r>
              <a:rPr lang="zh-TW" altLang="zh-TW" sz="4400" b="1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人間淨土</a:t>
            </a:r>
            <a:r>
              <a:rPr lang="zh-TW" altLang="zh-TW" sz="4400" kern="100" dirty="0">
                <a:cs typeface="Times New Roman"/>
              </a:rPr>
              <a:t>此一崇高理想，</a:t>
            </a:r>
            <a:r>
              <a:rPr lang="zh-TW" altLang="zh-TW" sz="4400" b="1" kern="100" dirty="0">
                <a:cs typeface="Times New Roman"/>
              </a:rPr>
              <a:t>非</a:t>
            </a:r>
            <a:r>
              <a:rPr lang="zh-TW" altLang="zh-TW" sz="4400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中國佛教建立清淨僧團</a:t>
            </a:r>
            <a:r>
              <a:rPr lang="zh-TW" altLang="zh-TW" sz="4400" b="1" kern="100" dirty="0">
                <a:cs typeface="Times New Roman"/>
              </a:rPr>
              <a:t>不可</a:t>
            </a:r>
            <a:r>
              <a:rPr lang="zh-TW" altLang="zh-TW" sz="4400" kern="100" dirty="0">
                <a:cs typeface="Times New Roman"/>
              </a:rPr>
              <a:t>，</a:t>
            </a:r>
            <a:r>
              <a:rPr lang="zh-TW" altLang="zh-TW" sz="4400" b="1" kern="100" dirty="0">
                <a:cs typeface="Times New Roman"/>
              </a:rPr>
              <a:t>非</a:t>
            </a:r>
            <a:r>
              <a:rPr lang="zh-TW" altLang="zh-TW" sz="4400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佛教大眾修菩薩行</a:t>
            </a:r>
            <a:r>
              <a:rPr lang="zh-TW" altLang="zh-TW" sz="4400" b="1" kern="100" dirty="0">
                <a:cs typeface="Times New Roman"/>
              </a:rPr>
              <a:t>不可</a:t>
            </a:r>
            <a:r>
              <a:rPr lang="zh-TW" altLang="zh-TW" sz="4400" kern="100" dirty="0">
                <a:cs typeface="Times New Roman"/>
              </a:rPr>
              <a:t>。所以</a:t>
            </a:r>
            <a:r>
              <a:rPr lang="zh-TW" altLang="zh-TW" sz="4400" u="sng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大師</a:t>
            </a:r>
            <a:r>
              <a:rPr lang="zh-TW" altLang="zh-TW" sz="4400" kern="100" dirty="0">
                <a:cs typeface="Times New Roman"/>
              </a:rPr>
              <a:t>明確表白個人的</a:t>
            </a:r>
            <a:r>
              <a:rPr lang="zh-TW" altLang="zh-TW" sz="4400" kern="100" dirty="0">
                <a:solidFill>
                  <a:srgbClr val="FF0000"/>
                </a:solidFill>
                <a:cs typeface="Times New Roman"/>
              </a:rPr>
              <a:t>志</a:t>
            </a:r>
            <a:r>
              <a:rPr lang="zh-TW" altLang="zh-TW" sz="4400" kern="100" dirty="0" smtClean="0">
                <a:solidFill>
                  <a:srgbClr val="FF0000"/>
                </a:solidFill>
                <a:cs typeface="Times New Roman"/>
              </a:rPr>
              <a:t>行</a:t>
            </a:r>
            <a:r>
              <a:rPr lang="zh-TW" altLang="zh-TW" sz="4400" kern="100" dirty="0" smtClean="0">
                <a:cs typeface="Times New Roman"/>
              </a:rPr>
              <a:t>是</a:t>
            </a:r>
            <a:r>
              <a:rPr lang="zh-TW" altLang="zh-TW" sz="4400" kern="100" dirty="0">
                <a:cs typeface="Times New Roman"/>
              </a:rPr>
              <a:t>：「</a:t>
            </a:r>
            <a:r>
              <a:rPr lang="zh-TW" altLang="zh-TW" sz="4400" kern="100" dirty="0">
                <a:solidFill>
                  <a:srgbClr val="FF0000"/>
                </a:solidFill>
                <a:ea typeface="標楷體"/>
                <a:cs typeface="Times New Roman"/>
              </a:rPr>
              <a:t>志</a:t>
            </a:r>
            <a:r>
              <a:rPr lang="zh-TW" altLang="zh-TW" sz="4400" kern="100" dirty="0">
                <a:ea typeface="標楷體"/>
                <a:cs typeface="Times New Roman"/>
              </a:rPr>
              <a:t>在整理僧伽制度，</a:t>
            </a:r>
            <a:r>
              <a:rPr lang="zh-TW" altLang="zh-TW" sz="4400" kern="100" dirty="0">
                <a:solidFill>
                  <a:srgbClr val="FF0000"/>
                </a:solidFill>
                <a:ea typeface="標楷體"/>
                <a:cs typeface="Times New Roman"/>
              </a:rPr>
              <a:t>行</a:t>
            </a:r>
            <a:r>
              <a:rPr lang="zh-TW" altLang="zh-TW" sz="4400" kern="100" dirty="0">
                <a:ea typeface="標楷體"/>
                <a:cs typeface="Times New Roman"/>
              </a:rPr>
              <a:t>在瑜伽菩薩戒本</a:t>
            </a:r>
            <a:r>
              <a:rPr lang="zh-TW" altLang="zh-TW" sz="4400" kern="100" dirty="0">
                <a:cs typeface="Times New Roman"/>
              </a:rPr>
              <a:t>」。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603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zh-TW" altLang="zh-TW" sz="4000" u="sng" kern="100" dirty="0">
                <a:cs typeface="Times New Roman"/>
              </a:rPr>
              <a:t>大師</a:t>
            </a:r>
            <a:r>
              <a:rPr lang="zh-TW" altLang="zh-TW" sz="4000" kern="100" dirty="0">
                <a:cs typeface="Times New Roman"/>
              </a:rPr>
              <a:t>對於此一</a:t>
            </a:r>
            <a:r>
              <a:rPr lang="zh-TW" altLang="zh-TW" sz="4000" kern="100" dirty="0">
                <a:solidFill>
                  <a:srgbClr val="FF0000"/>
                </a:solidFill>
                <a:cs typeface="Times New Roman"/>
              </a:rPr>
              <a:t>志行</a:t>
            </a:r>
            <a:r>
              <a:rPr lang="zh-TW" altLang="zh-TW" sz="4000" kern="100" dirty="0">
                <a:cs typeface="Times New Roman"/>
              </a:rPr>
              <a:t>，</a:t>
            </a:r>
            <a:r>
              <a:rPr lang="zh-TW" altLang="zh-TW" sz="4000" kern="100" dirty="0">
                <a:solidFill>
                  <a:srgbClr val="FF0000"/>
                </a:solidFill>
                <a:cs typeface="Times New Roman"/>
              </a:rPr>
              <a:t>徹始徹終，堅定不移</a:t>
            </a:r>
            <a:r>
              <a:rPr lang="zh-TW" altLang="zh-TW" sz="4000" kern="100" dirty="0">
                <a:cs typeface="Times New Roman"/>
              </a:rPr>
              <a:t>。</a:t>
            </a:r>
          </a:p>
          <a:p>
            <a:r>
              <a:rPr lang="zh-TW" altLang="zh-TW" sz="4000" dirty="0">
                <a:cs typeface="Times New Roman"/>
              </a:rPr>
              <a:t>晚年的定論說：「</a:t>
            </a:r>
            <a:r>
              <a:rPr lang="zh-TW" altLang="zh-TW" sz="4000" dirty="0" smtClean="0">
                <a:effectLst/>
                <a:ea typeface="標楷體"/>
                <a:cs typeface="Times New Roman"/>
              </a:rPr>
              <a:t>想復興中國的佛教，樹立現代的中國佛教，就得實現</a:t>
            </a:r>
            <a:r>
              <a:rPr lang="zh-TW" altLang="zh-TW" sz="4000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整興僧寺，服務人群</a:t>
            </a:r>
            <a:r>
              <a:rPr lang="zh-TW" altLang="zh-TW" sz="4000" dirty="0" smtClean="0">
                <a:effectLst/>
                <a:ea typeface="標楷體"/>
                <a:cs typeface="Times New Roman"/>
              </a:rPr>
              <a:t>的</a:t>
            </a:r>
            <a:r>
              <a:rPr lang="zh-TW" altLang="zh-TW" sz="4000" b="1" dirty="0" smtClean="0">
                <a:solidFill>
                  <a:srgbClr val="0070C0"/>
                </a:solidFill>
                <a:effectLst/>
                <a:ea typeface="標楷體"/>
                <a:cs typeface="Times New Roman"/>
              </a:rPr>
              <a:t>今菩薩行</a:t>
            </a:r>
            <a:r>
              <a:rPr lang="zh-TW" altLang="zh-TW" sz="4000" dirty="0">
                <a:cs typeface="Times New Roman"/>
              </a:rPr>
              <a:t>」</a:t>
            </a:r>
            <a:r>
              <a:rPr lang="zh-TW" altLang="zh-TW" dirty="0">
                <a:cs typeface="Times New Roman"/>
              </a:rPr>
              <a:t>（〈從巴利語系佛教說到今菩薩行〉）</a:t>
            </a:r>
            <a:r>
              <a:rPr lang="zh-TW" altLang="zh-TW" sz="4000" dirty="0">
                <a:cs typeface="Times New Roman"/>
              </a:rPr>
              <a:t>。</a:t>
            </a:r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0599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zh-TW" altLang="zh-TW" sz="3600" kern="100" dirty="0">
                <a:cs typeface="Times New Roman"/>
              </a:rPr>
              <a:t>所說的</a:t>
            </a:r>
            <a:r>
              <a:rPr lang="zh-TW" altLang="zh-TW" sz="3600" b="1" kern="100" dirty="0">
                <a:solidFill>
                  <a:srgbClr val="0070C0"/>
                </a:solidFill>
                <a:cs typeface="Times New Roman"/>
              </a:rPr>
              <a:t>今菩薩行</a:t>
            </a:r>
            <a:r>
              <a:rPr lang="zh-TW" altLang="zh-TW" sz="3600" kern="100" dirty="0">
                <a:cs typeface="Times New Roman"/>
              </a:rPr>
              <a:t>，要「</a:t>
            </a:r>
            <a:r>
              <a:rPr lang="zh-TW" altLang="zh-TW" sz="3600" kern="100" dirty="0">
                <a:ea typeface="標楷體"/>
                <a:cs typeface="Times New Roman"/>
              </a:rPr>
              <a:t>建立適合</a:t>
            </a:r>
            <a:r>
              <a:rPr lang="zh-TW" altLang="zh-TW" sz="3600" b="1" kern="100" dirty="0">
                <a:solidFill>
                  <a:schemeClr val="accent6">
                    <a:lumMod val="75000"/>
                  </a:schemeClr>
                </a:solidFill>
                <a:ea typeface="標楷體"/>
                <a:cs typeface="Times New Roman"/>
              </a:rPr>
              <a:t>今時今地</a:t>
            </a:r>
            <a:r>
              <a:rPr lang="zh-TW" altLang="zh-TW" sz="3600" kern="100" dirty="0">
                <a:ea typeface="標楷體"/>
                <a:cs typeface="Times New Roman"/>
              </a:rPr>
              <a:t>的佛教</a:t>
            </a:r>
            <a:r>
              <a:rPr lang="zh-TW" altLang="zh-TW" sz="3600" kern="100" dirty="0">
                <a:cs typeface="Times New Roman"/>
              </a:rPr>
              <a:t>」；</a:t>
            </a:r>
          </a:p>
          <a:p>
            <a:pPr>
              <a:spcAft>
                <a:spcPts val="0"/>
              </a:spcAft>
            </a:pPr>
            <a:r>
              <a:rPr lang="zh-TW" altLang="zh-TW" sz="3600" kern="100" dirty="0">
                <a:cs typeface="Times New Roman"/>
              </a:rPr>
              <a:t>「（在家出家）</a:t>
            </a:r>
            <a:r>
              <a:rPr lang="zh-TW" altLang="zh-TW" sz="3600" kern="100" dirty="0">
                <a:ea typeface="標楷體"/>
                <a:cs typeface="Times New Roman"/>
              </a:rPr>
              <a:t>同為</a:t>
            </a:r>
            <a:r>
              <a:rPr lang="zh-TW" altLang="zh-TW" sz="3600" kern="100" dirty="0">
                <a:solidFill>
                  <a:schemeClr val="accent5">
                    <a:lumMod val="75000"/>
                  </a:schemeClr>
                </a:solidFill>
                <a:ea typeface="標楷體"/>
                <a:cs typeface="Times New Roman"/>
              </a:rPr>
              <a:t>六度四攝</a:t>
            </a:r>
            <a:r>
              <a:rPr lang="zh-TW" altLang="zh-TW" sz="3600" kern="100" dirty="0">
                <a:ea typeface="標楷體"/>
                <a:cs typeface="Times New Roman"/>
              </a:rPr>
              <a:t>，即是</a:t>
            </a:r>
            <a:r>
              <a:rPr lang="zh-TW" altLang="zh-TW" sz="3600" kern="100" dirty="0">
                <a:solidFill>
                  <a:schemeClr val="accent6">
                    <a:lumMod val="75000"/>
                  </a:schemeClr>
                </a:solidFill>
                <a:ea typeface="標楷體"/>
                <a:cs typeface="Times New Roman"/>
              </a:rPr>
              <a:t>實行瑜伽戒本</a:t>
            </a:r>
            <a:r>
              <a:rPr lang="zh-TW" altLang="zh-TW" sz="3600" kern="100" dirty="0">
                <a:cs typeface="Times New Roman"/>
              </a:rPr>
              <a:t>」；</a:t>
            </a:r>
          </a:p>
          <a:p>
            <a:pPr marL="0" indent="0">
              <a:spcAft>
                <a:spcPts val="0"/>
              </a:spcAft>
              <a:buNone/>
            </a:pPr>
            <a:r>
              <a:rPr lang="zh-TW" altLang="zh-TW" sz="3600" kern="100" dirty="0">
                <a:cs typeface="Times New Roman"/>
              </a:rPr>
              <a:t>「</a:t>
            </a:r>
            <a:r>
              <a:rPr lang="zh-TW" altLang="zh-TW" sz="3600" kern="100" dirty="0">
                <a:ea typeface="標楷體"/>
                <a:cs typeface="Times New Roman"/>
              </a:rPr>
              <a:t>出家的，可作文化、教育、慈善、布教等事業</a:t>
            </a:r>
            <a:r>
              <a:rPr lang="zh-TW" altLang="zh-TW" sz="3600" kern="100" dirty="0" smtClean="0">
                <a:ea typeface="標楷體"/>
                <a:cs typeface="Times New Roman"/>
              </a:rPr>
              <a:t>；</a:t>
            </a:r>
            <a:endParaRPr lang="en-US" altLang="zh-TW" sz="3600" kern="100" dirty="0" smtClean="0">
              <a:ea typeface="標楷體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en-US" sz="3600" kern="100" dirty="0" smtClean="0">
                <a:ea typeface="標楷體"/>
                <a:cs typeface="Times New Roman"/>
              </a:rPr>
              <a:t>    </a:t>
            </a:r>
            <a:r>
              <a:rPr lang="zh-TW" altLang="zh-TW" sz="3600" kern="100" dirty="0" smtClean="0">
                <a:ea typeface="標楷體"/>
                <a:cs typeface="Times New Roman"/>
              </a:rPr>
              <a:t>在家</a:t>
            </a:r>
            <a:r>
              <a:rPr lang="zh-TW" altLang="zh-TW" sz="3600" kern="100" dirty="0">
                <a:ea typeface="標楷體"/>
                <a:cs typeface="Times New Roman"/>
              </a:rPr>
              <a:t>的，成為</a:t>
            </a:r>
            <a:r>
              <a:rPr lang="zh-TW" altLang="zh-TW" sz="3600" kern="100" dirty="0">
                <a:solidFill>
                  <a:schemeClr val="accent6">
                    <a:lumMod val="75000"/>
                  </a:schemeClr>
                </a:solidFill>
                <a:ea typeface="標楷體"/>
                <a:cs typeface="Times New Roman"/>
              </a:rPr>
              <a:t>有組織的</a:t>
            </a:r>
            <a:r>
              <a:rPr lang="zh-TW" altLang="zh-TW" sz="3600" kern="100" dirty="0">
                <a:ea typeface="標楷體"/>
                <a:cs typeface="Times New Roman"/>
              </a:rPr>
              <a:t>……農、工、商、學、軍、政各部門，領導社會，作利益人群的事業</a:t>
            </a:r>
            <a:r>
              <a:rPr lang="zh-TW" altLang="zh-TW" sz="3600" kern="100" dirty="0">
                <a:cs typeface="Times New Roman"/>
              </a:rPr>
              <a:t>」</a:t>
            </a:r>
            <a:r>
              <a:rPr lang="zh-TW" altLang="zh-TW" sz="2800" kern="100" dirty="0">
                <a:cs typeface="Times New Roman"/>
              </a:rPr>
              <a:t>（〈我的佛教改進運動略史〉）</a:t>
            </a:r>
            <a:r>
              <a:rPr lang="zh-TW" altLang="zh-TW" sz="3600" kern="100" dirty="0">
                <a:cs typeface="Times New Roman"/>
              </a:rPr>
              <a:t>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96665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b="1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今菩薩行</a:t>
            </a:r>
            <a:r>
              <a:rPr lang="zh-TW" altLang="zh-TW" sz="3600" dirty="0">
                <a:cs typeface="Times New Roman"/>
              </a:rPr>
              <a:t>也就是</a:t>
            </a:r>
            <a:r>
              <a:rPr lang="zh-TW" altLang="zh-TW" sz="3600" b="1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人生佛教</a:t>
            </a:r>
            <a:r>
              <a:rPr lang="zh-TW" altLang="zh-TW" sz="3600" dirty="0">
                <a:cs typeface="Times New Roman"/>
              </a:rPr>
              <a:t>，所以說：「</a:t>
            </a:r>
            <a:r>
              <a:rPr lang="zh-TW" altLang="zh-TW" sz="3600" dirty="0" smtClean="0">
                <a:effectLst/>
                <a:ea typeface="標楷體"/>
                <a:cs typeface="Times New Roman"/>
              </a:rPr>
              <a:t>在今日的情形，</a:t>
            </a:r>
            <a:r>
              <a:rPr lang="zh-TW" altLang="zh-TW" sz="3600" dirty="0" smtClean="0">
                <a:solidFill>
                  <a:schemeClr val="accent5">
                    <a:lumMod val="75000"/>
                  </a:schemeClr>
                </a:solidFill>
                <a:effectLst/>
                <a:ea typeface="標楷體"/>
                <a:cs typeface="Times New Roman"/>
              </a:rPr>
              <a:t>所向的</a:t>
            </a:r>
            <a:r>
              <a:rPr lang="zh-TW" altLang="zh-TW" sz="3600" dirty="0" smtClean="0">
                <a:effectLst/>
                <a:ea typeface="標楷體"/>
                <a:cs typeface="Times New Roman"/>
              </a:rPr>
              <a:t>應在進趣大乘行；而</a:t>
            </a:r>
            <a:r>
              <a:rPr lang="zh-TW" altLang="zh-TW" sz="3600" dirty="0" smtClean="0">
                <a:solidFill>
                  <a:schemeClr val="accent5">
                    <a:lumMod val="75000"/>
                  </a:schemeClr>
                </a:solidFill>
                <a:effectLst/>
                <a:ea typeface="標楷體"/>
                <a:cs typeface="Times New Roman"/>
              </a:rPr>
              <a:t>所依的</a:t>
            </a:r>
            <a:r>
              <a:rPr lang="zh-TW" altLang="zh-TW" sz="3600" dirty="0" smtClean="0">
                <a:effectLst/>
                <a:ea typeface="標楷體"/>
                <a:cs typeface="Times New Roman"/>
              </a:rPr>
              <a:t>，既非初期的聲聞行果，亦非二期的天乘行果，而確是在</a:t>
            </a:r>
            <a:r>
              <a:rPr lang="zh-TW" altLang="zh-TW" sz="3600" dirty="0" smtClean="0">
                <a:solidFill>
                  <a:srgbClr val="0070C0"/>
                </a:solidFill>
                <a:effectLst/>
                <a:ea typeface="標楷體"/>
                <a:cs typeface="Times New Roman"/>
              </a:rPr>
              <a:t>人乘行果</a:t>
            </a:r>
            <a:r>
              <a:rPr lang="zh-TW" altLang="zh-TW" sz="3600" dirty="0" smtClean="0">
                <a:effectLst/>
                <a:ea typeface="標楷體"/>
                <a:cs typeface="Times New Roman"/>
              </a:rPr>
              <a:t>，以實行我所說的</a:t>
            </a:r>
            <a:r>
              <a:rPr lang="zh-TW" altLang="zh-TW" sz="3600" dirty="0" smtClean="0">
                <a:solidFill>
                  <a:srgbClr val="0070C0"/>
                </a:solidFill>
                <a:effectLst/>
                <a:ea typeface="標楷體"/>
                <a:cs typeface="Times New Roman"/>
              </a:rPr>
              <a:t>人生佛教</a:t>
            </a:r>
            <a:r>
              <a:rPr lang="zh-TW" altLang="zh-TW" sz="3600" dirty="0">
                <a:cs typeface="Times New Roman"/>
              </a:rPr>
              <a:t>」</a:t>
            </a:r>
            <a:r>
              <a:rPr lang="zh-TW" altLang="zh-TW" sz="2800" dirty="0">
                <a:cs typeface="Times New Roman"/>
              </a:rPr>
              <a:t>（〈我怎樣判攝一切佛法〉）</a:t>
            </a:r>
            <a:r>
              <a:rPr lang="zh-TW" altLang="zh-TW" sz="3600" dirty="0">
                <a:cs typeface="Times New Roman"/>
              </a:rPr>
              <a:t>。</a:t>
            </a:r>
            <a:r>
              <a:rPr lang="zh-TW" altLang="zh-TW" sz="3600" u="sng" dirty="0">
                <a:cs typeface="Times New Roman"/>
              </a:rPr>
              <a:t>大師</a:t>
            </a:r>
            <a:r>
              <a:rPr lang="zh-TW" altLang="zh-TW" sz="3600" dirty="0">
                <a:cs typeface="Times New Roman"/>
              </a:rPr>
              <a:t>於此一</a:t>
            </a:r>
            <a:r>
              <a:rPr lang="zh-TW" altLang="zh-TW" sz="3600" b="1" dirty="0">
                <a:cs typeface="Times New Roman"/>
              </a:rPr>
              <a:t>志行</a:t>
            </a:r>
            <a:r>
              <a:rPr lang="zh-TW" altLang="zh-TW" sz="3600" dirty="0">
                <a:cs typeface="Times New Roman"/>
              </a:rPr>
              <a:t>的切實提示，最明白也沒有了！</a:t>
            </a:r>
            <a:endParaRPr lang="zh-TW" altLang="en-US" sz="3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513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>
                <a:cs typeface="Times New Roman"/>
              </a:rPr>
              <a:t>印順導師，《華雨香雲</a:t>
            </a:r>
            <a:r>
              <a:rPr lang="zh-TW" altLang="zh-TW" dirty="0" smtClean="0">
                <a:cs typeface="Times New Roman"/>
              </a:rPr>
              <a:t>》</a:t>
            </a:r>
            <a:r>
              <a:rPr lang="en-US" altLang="zh-TW" dirty="0"/>
              <a:t> </a:t>
            </a:r>
            <a:r>
              <a:rPr lang="en-US" altLang="zh-TW" sz="2700" dirty="0"/>
              <a:t>p.309 ~ p.310</a:t>
            </a:r>
            <a:endParaRPr lang="zh-TW" altLang="en-US" sz="27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/>
          <a:lstStyle/>
          <a:p>
            <a:r>
              <a:rPr lang="zh-TW" altLang="zh-TW" sz="4000" dirty="0">
                <a:cs typeface="Times New Roman"/>
              </a:rPr>
              <a:t>復興佛教來救中國，救世界，為</a:t>
            </a:r>
            <a:r>
              <a:rPr lang="zh-TW" altLang="zh-TW" sz="4000" u="sng" dirty="0">
                <a:cs typeface="Times New Roman"/>
              </a:rPr>
              <a:t>大師</a:t>
            </a:r>
            <a:r>
              <a:rPr lang="zh-TW" altLang="zh-TW" sz="4000" dirty="0">
                <a:cs typeface="Times New Roman"/>
              </a:rPr>
              <a:t>一貫的大</a:t>
            </a:r>
            <a:r>
              <a:rPr lang="zh-TW" altLang="zh-TW" sz="4000" dirty="0" smtClean="0">
                <a:cs typeface="Times New Roman"/>
              </a:rPr>
              <a:t>志願</a:t>
            </a:r>
            <a:r>
              <a:rPr lang="en-US" altLang="zh-TW" sz="4000" dirty="0" smtClean="0">
                <a:latin typeface="新細明體"/>
                <a:ea typeface="新細明體"/>
                <a:cs typeface="Times New Roman"/>
              </a:rPr>
              <a:t>…</a:t>
            </a:r>
            <a:r>
              <a:rPr lang="zh-TW" altLang="zh-TW" sz="4000" dirty="0" smtClean="0">
                <a:cs typeface="Times New Roman"/>
              </a:rPr>
              <a:t>。</a:t>
            </a:r>
            <a:endParaRPr lang="en-US" altLang="zh-TW" sz="4000" dirty="0" smtClean="0">
              <a:cs typeface="Times New Roman"/>
            </a:endParaRPr>
          </a:p>
          <a:p>
            <a:r>
              <a:rPr lang="zh-TW" altLang="zh-TW" sz="4000" dirty="0" smtClean="0">
                <a:cs typeface="Times New Roman"/>
              </a:rPr>
              <a:t>推動</a:t>
            </a:r>
            <a:r>
              <a:rPr lang="zh-TW" altLang="zh-TW" sz="4000" dirty="0">
                <a:cs typeface="Times New Roman"/>
              </a:rPr>
              <a:t>此一志願，是本於佛法的菩薩心行，也就是「</a:t>
            </a:r>
            <a:r>
              <a:rPr lang="zh-TW" altLang="zh-TW" sz="4000" dirty="0" smtClean="0">
                <a:effectLst/>
                <a:ea typeface="標楷體"/>
                <a:cs typeface="Times New Roman"/>
              </a:rPr>
              <a:t>行在</a:t>
            </a:r>
            <a:r>
              <a:rPr lang="zh-TW" altLang="zh-TW" sz="4000" dirty="0">
                <a:cs typeface="Times New Roman"/>
              </a:rPr>
              <a:t>《</a:t>
            </a:r>
            <a:r>
              <a:rPr lang="zh-TW" altLang="zh-TW" sz="4000" dirty="0" smtClean="0">
                <a:effectLst/>
                <a:ea typeface="標楷體"/>
                <a:cs typeface="Times New Roman"/>
              </a:rPr>
              <a:t>瑜伽菩薩戒本</a:t>
            </a:r>
            <a:r>
              <a:rPr lang="zh-TW" altLang="zh-TW" sz="4000" dirty="0">
                <a:cs typeface="Times New Roman"/>
              </a:rPr>
              <a:t>》」。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2827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>
                <a:cs typeface="Times New Roman"/>
              </a:rPr>
              <a:t>印順導師《太虛大師年譜》</a:t>
            </a:r>
            <a:r>
              <a:rPr lang="en-US" altLang="zh-TW" sz="2700" dirty="0">
                <a:cs typeface="Times New Roman"/>
              </a:rPr>
              <a:t>p.169 ~ p.171</a:t>
            </a:r>
            <a:endParaRPr lang="zh-TW" altLang="en-US" sz="27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340768"/>
            <a:ext cx="8507288" cy="5184576"/>
          </a:xfrm>
        </p:spPr>
        <p:txBody>
          <a:bodyPr>
            <a:normAutofit/>
          </a:bodyPr>
          <a:lstStyle/>
          <a:p>
            <a:r>
              <a:rPr lang="zh-TW" altLang="zh-TW" sz="3600" kern="100" dirty="0">
                <a:cs typeface="Times New Roman"/>
              </a:rPr>
              <a:t>民國</a:t>
            </a:r>
            <a:r>
              <a:rPr lang="zh-TW" altLang="zh-TW" sz="3600" kern="100" dirty="0">
                <a:solidFill>
                  <a:srgbClr val="FF0000"/>
                </a:solidFill>
                <a:cs typeface="Times New Roman"/>
              </a:rPr>
              <a:t>十三</a:t>
            </a:r>
            <a:r>
              <a:rPr lang="zh-TW" altLang="zh-TW" sz="3600" kern="100" dirty="0">
                <a:cs typeface="Times New Roman"/>
              </a:rPr>
              <a:t>年，</a:t>
            </a:r>
            <a:r>
              <a:rPr lang="zh-TW" altLang="zh-TW" sz="3600" kern="100" dirty="0" smtClean="0">
                <a:cs typeface="Times New Roman"/>
              </a:rPr>
              <a:t>一九二四，</a:t>
            </a:r>
            <a:r>
              <a:rPr lang="zh-TW" altLang="zh-TW" sz="3600" kern="100" dirty="0">
                <a:cs typeface="Times New Roman"/>
              </a:rPr>
              <a:t>大師</a:t>
            </a:r>
            <a:r>
              <a:rPr lang="zh-TW" altLang="zh-TW" sz="3600" b="1" kern="100" dirty="0">
                <a:cs typeface="Times New Roman"/>
              </a:rPr>
              <a:t>三十六歲</a:t>
            </a:r>
            <a:r>
              <a:rPr lang="zh-TW" altLang="zh-TW" sz="3600" kern="100" dirty="0" smtClean="0">
                <a:cs typeface="Times New Roman"/>
              </a:rPr>
              <a:t>。</a:t>
            </a:r>
            <a:endParaRPr lang="en-US" altLang="zh-TW" sz="3600" kern="100" dirty="0" smtClean="0"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zh-TW" altLang="zh-TW" sz="3600" kern="100" dirty="0" smtClean="0">
                <a:cs typeface="Times New Roman"/>
              </a:rPr>
              <a:t>又</a:t>
            </a:r>
            <a:r>
              <a:rPr lang="zh-TW" altLang="zh-TW" sz="3600" kern="100" dirty="0">
                <a:cs typeface="Times New Roman"/>
              </a:rPr>
              <a:t>作</a:t>
            </a:r>
            <a:r>
              <a:rPr lang="zh-TW" altLang="zh-TW" sz="3600" b="1" kern="100" dirty="0">
                <a:cs typeface="Times New Roman"/>
              </a:rPr>
              <a:t>〈志行自述〉</a:t>
            </a:r>
            <a:r>
              <a:rPr lang="zh-TW" altLang="zh-TW" sz="3600" kern="100" dirty="0">
                <a:cs typeface="Times New Roman"/>
              </a:rPr>
              <a:t>以告眾，於</a:t>
            </a:r>
            <a:r>
              <a:rPr lang="zh-TW" altLang="zh-TW" sz="3600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學佛之</a:t>
            </a:r>
            <a:r>
              <a:rPr lang="zh-TW" altLang="zh-TW" sz="3600" b="1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特重菩薩戒行</a:t>
            </a:r>
            <a:r>
              <a:rPr lang="zh-TW" altLang="zh-TW" sz="3600" kern="100" dirty="0">
                <a:cs typeface="Times New Roman"/>
              </a:rPr>
              <a:t>，言之殊切！略曰： </a:t>
            </a:r>
          </a:p>
          <a:p>
            <a:pPr>
              <a:spcAft>
                <a:spcPts val="0"/>
              </a:spcAft>
            </a:pPr>
            <a:r>
              <a:rPr lang="en-US" altLang="zh-TW" sz="3600" kern="100" dirty="0">
                <a:cs typeface="Times New Roman"/>
              </a:rPr>
              <a:t>    </a:t>
            </a:r>
            <a:r>
              <a:rPr lang="zh-TW" altLang="zh-TW" sz="3600" kern="100" dirty="0">
                <a:cs typeface="Times New Roman"/>
              </a:rPr>
              <a:t>「</a:t>
            </a:r>
            <a:r>
              <a:rPr lang="zh-TW" altLang="zh-TW" sz="3600" kern="100" dirty="0">
                <a:ea typeface="標楷體"/>
                <a:cs typeface="Times New Roman"/>
              </a:rPr>
              <a:t>昔</a:t>
            </a:r>
            <a:r>
              <a:rPr lang="zh-TW" altLang="zh-TW" sz="3600" u="sng" kern="100" dirty="0">
                <a:solidFill>
                  <a:schemeClr val="accent1">
                    <a:lumMod val="75000"/>
                  </a:schemeClr>
                </a:solidFill>
                <a:ea typeface="標楷體"/>
                <a:cs typeface="Times New Roman"/>
              </a:rPr>
              <a:t>仲尼</a:t>
            </a:r>
            <a:r>
              <a:rPr lang="zh-TW" altLang="zh-TW" sz="3600" kern="100" dirty="0">
                <a:cs typeface="Times New Roman"/>
              </a:rPr>
              <a:t>『</a:t>
            </a:r>
            <a:r>
              <a:rPr lang="zh-TW" altLang="zh-TW" sz="3600" b="1" kern="100" dirty="0">
                <a:solidFill>
                  <a:srgbClr val="FF0000"/>
                </a:solidFill>
                <a:ea typeface="標楷體"/>
                <a:cs typeface="Times New Roman"/>
              </a:rPr>
              <a:t>志</a:t>
            </a:r>
            <a:r>
              <a:rPr lang="zh-TW" altLang="zh-TW" sz="3600" kern="100" dirty="0">
                <a:ea typeface="標楷體"/>
                <a:cs typeface="Times New Roman"/>
              </a:rPr>
              <a:t>在</a:t>
            </a:r>
            <a:r>
              <a:rPr lang="zh-TW" altLang="zh-TW" sz="3600" kern="100" dirty="0">
                <a:cs typeface="Times New Roman"/>
              </a:rPr>
              <a:t>《</a:t>
            </a:r>
            <a:r>
              <a:rPr lang="zh-TW" altLang="zh-TW" sz="3600" kern="100" dirty="0">
                <a:ea typeface="標楷體"/>
                <a:cs typeface="Times New Roman"/>
              </a:rPr>
              <a:t>春秋</a:t>
            </a:r>
            <a:r>
              <a:rPr lang="zh-TW" altLang="zh-TW" sz="3600" kern="100" dirty="0">
                <a:cs typeface="Times New Roman"/>
              </a:rPr>
              <a:t>》</a:t>
            </a:r>
            <a:r>
              <a:rPr lang="zh-TW" altLang="zh-TW" sz="3600" kern="100" dirty="0">
                <a:ea typeface="標楷體"/>
                <a:cs typeface="Times New Roman"/>
              </a:rPr>
              <a:t>，</a:t>
            </a:r>
            <a:r>
              <a:rPr lang="zh-TW" altLang="zh-TW" sz="3600" b="1" kern="100" dirty="0">
                <a:solidFill>
                  <a:srgbClr val="FF0000"/>
                </a:solidFill>
                <a:ea typeface="標楷體"/>
                <a:cs typeface="Times New Roman"/>
              </a:rPr>
              <a:t>行</a:t>
            </a:r>
            <a:r>
              <a:rPr lang="zh-TW" altLang="zh-TW" sz="3600" kern="100" dirty="0">
                <a:ea typeface="標楷體"/>
                <a:cs typeface="Times New Roman"/>
              </a:rPr>
              <a:t>在</a:t>
            </a:r>
            <a:r>
              <a:rPr lang="zh-TW" altLang="zh-TW" sz="3600" kern="100" dirty="0">
                <a:cs typeface="Times New Roman"/>
              </a:rPr>
              <a:t>《</a:t>
            </a:r>
            <a:r>
              <a:rPr lang="zh-TW" altLang="zh-TW" sz="3600" kern="100" dirty="0">
                <a:ea typeface="標楷體"/>
                <a:cs typeface="Times New Roman"/>
              </a:rPr>
              <a:t>孝經</a:t>
            </a:r>
            <a:r>
              <a:rPr lang="zh-TW" altLang="zh-TW" sz="3600" kern="100" dirty="0">
                <a:cs typeface="Times New Roman"/>
              </a:rPr>
              <a:t>》』</a:t>
            </a:r>
            <a:r>
              <a:rPr lang="zh-TW" altLang="zh-TW" sz="3600" kern="100" dirty="0">
                <a:ea typeface="標楷體"/>
                <a:cs typeface="Times New Roman"/>
              </a:rPr>
              <a:t>；</a:t>
            </a:r>
            <a:r>
              <a:rPr lang="zh-TW" altLang="zh-TW" sz="3600" kern="100" dirty="0">
                <a:solidFill>
                  <a:schemeClr val="accent1">
                    <a:lumMod val="75000"/>
                  </a:schemeClr>
                </a:solidFill>
                <a:ea typeface="標楷體"/>
                <a:cs typeface="Times New Roman"/>
              </a:rPr>
              <a:t>余</a:t>
            </a:r>
            <a:r>
              <a:rPr lang="zh-TW" altLang="zh-TW" sz="3600" kern="100" dirty="0">
                <a:ea typeface="標楷體"/>
                <a:cs typeface="Times New Roman"/>
              </a:rPr>
              <a:t>則</a:t>
            </a:r>
            <a:r>
              <a:rPr lang="zh-TW" altLang="zh-TW" sz="3600" kern="100" dirty="0">
                <a:cs typeface="Times New Roman"/>
              </a:rPr>
              <a:t>『</a:t>
            </a:r>
            <a:r>
              <a:rPr lang="zh-TW" altLang="zh-TW" sz="3600" b="1" kern="100" dirty="0">
                <a:solidFill>
                  <a:srgbClr val="FF0000"/>
                </a:solidFill>
                <a:ea typeface="標楷體"/>
                <a:cs typeface="Times New Roman"/>
              </a:rPr>
              <a:t>志</a:t>
            </a:r>
            <a:r>
              <a:rPr lang="zh-TW" altLang="zh-TW" sz="3600" kern="100" dirty="0">
                <a:ea typeface="標楷體"/>
                <a:cs typeface="Times New Roman"/>
              </a:rPr>
              <a:t>在整興</a:t>
            </a:r>
            <a:r>
              <a:rPr lang="zh-TW" altLang="zh-TW" sz="3600" b="1" kern="100" dirty="0">
                <a:ea typeface="標楷體"/>
                <a:cs typeface="Times New Roman"/>
              </a:rPr>
              <a:t>僧</a:t>
            </a:r>
            <a:r>
              <a:rPr lang="zh-TW" altLang="zh-TW" sz="3600" kern="100" dirty="0">
                <a:ea typeface="標楷體"/>
                <a:cs typeface="Times New Roman"/>
              </a:rPr>
              <a:t>（住持僧）</a:t>
            </a:r>
            <a:r>
              <a:rPr lang="zh-TW" altLang="zh-TW" sz="3600" b="1" kern="100" dirty="0">
                <a:ea typeface="標楷體"/>
                <a:cs typeface="Times New Roman"/>
              </a:rPr>
              <a:t>會</a:t>
            </a:r>
            <a:r>
              <a:rPr lang="zh-TW" altLang="zh-TW" sz="3600" kern="100" dirty="0">
                <a:ea typeface="標楷體"/>
                <a:cs typeface="Times New Roman"/>
              </a:rPr>
              <a:t>（正信會），</a:t>
            </a:r>
            <a:r>
              <a:rPr lang="zh-TW" altLang="zh-TW" sz="3600" b="1" kern="100" dirty="0">
                <a:solidFill>
                  <a:srgbClr val="FF0000"/>
                </a:solidFill>
                <a:ea typeface="標楷體"/>
                <a:cs typeface="Times New Roman"/>
              </a:rPr>
              <a:t>行</a:t>
            </a:r>
            <a:r>
              <a:rPr lang="zh-TW" altLang="zh-TW" sz="3600" kern="100" dirty="0">
                <a:ea typeface="標楷體"/>
                <a:cs typeface="Times New Roman"/>
              </a:rPr>
              <a:t>在</a:t>
            </a:r>
            <a:r>
              <a:rPr lang="zh-TW" altLang="zh-TW" sz="3600" kern="100" dirty="0">
                <a:cs typeface="Times New Roman"/>
              </a:rPr>
              <a:t>《</a:t>
            </a:r>
            <a:r>
              <a:rPr lang="zh-TW" altLang="zh-TW" sz="3600" kern="100" dirty="0">
                <a:solidFill>
                  <a:schemeClr val="accent6">
                    <a:lumMod val="75000"/>
                  </a:schemeClr>
                </a:solidFill>
                <a:ea typeface="標楷體"/>
                <a:cs typeface="Times New Roman"/>
              </a:rPr>
              <a:t>瑜伽菩薩戒本</a:t>
            </a:r>
            <a:r>
              <a:rPr lang="zh-TW" altLang="zh-TW" sz="3600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》</a:t>
            </a:r>
            <a:r>
              <a:rPr lang="zh-TW" altLang="zh-TW" sz="3600" kern="100" dirty="0">
                <a:cs typeface="Times New Roman"/>
              </a:rPr>
              <a:t>』</a:t>
            </a:r>
            <a:r>
              <a:rPr lang="zh-TW" altLang="zh-TW" sz="3600" kern="100" dirty="0">
                <a:ea typeface="標楷體"/>
                <a:cs typeface="Times New Roman"/>
              </a:rPr>
              <a:t>。斯</a:t>
            </a:r>
            <a:r>
              <a:rPr lang="zh-TW" altLang="zh-TW" sz="3600" b="1" kern="100" dirty="0">
                <a:solidFill>
                  <a:srgbClr val="FF0000"/>
                </a:solidFill>
                <a:ea typeface="標楷體"/>
                <a:cs typeface="Times New Roman"/>
              </a:rPr>
              <a:t>志</a:t>
            </a:r>
            <a:r>
              <a:rPr lang="zh-TW" altLang="zh-TW" sz="3600" kern="100" dirty="0">
                <a:ea typeface="標楷體"/>
                <a:cs typeface="Times New Roman"/>
              </a:rPr>
              <a:t>斯</a:t>
            </a:r>
            <a:r>
              <a:rPr lang="zh-TW" altLang="zh-TW" sz="3600" b="1" kern="100" dirty="0">
                <a:solidFill>
                  <a:srgbClr val="FF0000"/>
                </a:solidFill>
                <a:ea typeface="標楷體"/>
                <a:cs typeface="Times New Roman"/>
              </a:rPr>
              <a:t>行</a:t>
            </a:r>
            <a:r>
              <a:rPr lang="zh-TW" altLang="zh-TW" sz="3600" kern="100" dirty="0">
                <a:ea typeface="標楷體"/>
                <a:cs typeface="Times New Roman"/>
              </a:rPr>
              <a:t>，余蓋決定於</a:t>
            </a:r>
            <a:r>
              <a:rPr lang="zh-TW" altLang="zh-TW" sz="3600" b="1" kern="100" dirty="0">
                <a:ea typeface="標楷體"/>
                <a:cs typeface="Times New Roman"/>
              </a:rPr>
              <a:t>民四</a:t>
            </a:r>
            <a:r>
              <a:rPr lang="zh-TW" altLang="zh-TW" sz="3600" kern="100" dirty="0">
                <a:ea typeface="標楷體"/>
                <a:cs typeface="Times New Roman"/>
              </a:rPr>
              <a:t>之冬，而迄</a:t>
            </a:r>
            <a:r>
              <a:rPr lang="zh-TW" altLang="zh-TW" sz="3600" b="1" kern="100" dirty="0">
                <a:ea typeface="標楷體"/>
                <a:cs typeface="Times New Roman"/>
              </a:rPr>
              <a:t>今持之弗渝</a:t>
            </a:r>
            <a:r>
              <a:rPr lang="zh-TW" altLang="zh-TW" sz="3600" kern="100" dirty="0">
                <a:ea typeface="標楷體"/>
                <a:cs typeface="Times New Roman"/>
              </a:rPr>
              <a:t>者也</a:t>
            </a:r>
            <a:r>
              <a:rPr lang="zh-TW" altLang="zh-TW" sz="3600" kern="100" dirty="0">
                <a:cs typeface="Times New Roman"/>
              </a:rPr>
              <a:t>」。</a:t>
            </a:r>
          </a:p>
          <a:p>
            <a:endParaRPr lang="zh-TW" altLang="zh-TW" kern="100" dirty="0">
              <a:cs typeface="Times New Roman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1945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92500" lnSpcReduction="10000"/>
          </a:bodyPr>
          <a:lstStyle/>
          <a:p>
            <a:r>
              <a:rPr lang="zh-TW" altLang="zh-TW" dirty="0">
                <a:cs typeface="Times New Roman"/>
              </a:rPr>
              <a:t>「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云</a:t>
            </a:r>
            <a:r>
              <a:rPr lang="zh-TW" altLang="zh-TW" dirty="0">
                <a:cs typeface="Times New Roman"/>
              </a:rPr>
              <a:t>『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志在整興</a:t>
            </a:r>
            <a:r>
              <a:rPr lang="zh-TW" altLang="zh-TW" b="1" dirty="0" smtClean="0">
                <a:effectLst/>
                <a:ea typeface="標楷體"/>
                <a:cs typeface="Times New Roman"/>
              </a:rPr>
              <a:t>僧會</a:t>
            </a:r>
            <a:r>
              <a:rPr lang="zh-TW" altLang="zh-TW" dirty="0">
                <a:cs typeface="Times New Roman"/>
              </a:rPr>
              <a:t>』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者，除散見各條議之外，關於住持僧之項，大備於</a:t>
            </a:r>
            <a:r>
              <a:rPr lang="zh-TW" altLang="zh-TW" b="1" dirty="0" smtClean="0">
                <a:effectLst/>
                <a:ea typeface="標楷體"/>
                <a:cs typeface="Times New Roman"/>
              </a:rPr>
              <a:t>整理僧伽制度論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。而此論於</a:t>
            </a:r>
            <a:r>
              <a:rPr lang="zh-TW" altLang="zh-TW" b="1" dirty="0" smtClean="0">
                <a:effectLst/>
                <a:ea typeface="標楷體"/>
                <a:cs typeface="Times New Roman"/>
              </a:rPr>
              <a:t>佛教正信會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之項，亦略曾兼舉及之</a:t>
            </a:r>
            <a:endParaRPr lang="en-US" altLang="zh-TW" dirty="0" smtClean="0">
              <a:effectLst/>
              <a:ea typeface="標楷體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zh-TW" altLang="zh-TW" dirty="0" smtClean="0">
                <a:cs typeface="Times New Roman"/>
              </a:rPr>
              <a:t>「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云</a:t>
            </a:r>
            <a:r>
              <a:rPr lang="zh-TW" altLang="zh-TW" b="1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『</a:t>
            </a:r>
            <a:r>
              <a:rPr lang="zh-TW" altLang="zh-TW" b="1" dirty="0" smtClean="0">
                <a:solidFill>
                  <a:schemeClr val="accent6">
                    <a:lumMod val="75000"/>
                  </a:schemeClr>
                </a:solidFill>
                <a:effectLst/>
                <a:ea typeface="標楷體"/>
                <a:cs typeface="Times New Roman"/>
              </a:rPr>
              <a:t>行在瑜伽菩薩戒本</a:t>
            </a:r>
            <a:r>
              <a:rPr lang="zh-TW" altLang="zh-TW" b="1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』</a:t>
            </a:r>
            <a:r>
              <a:rPr lang="zh-TW" altLang="zh-TW" b="1" dirty="0" smtClean="0">
                <a:effectLst/>
                <a:ea typeface="標楷體"/>
                <a:cs typeface="Times New Roman"/>
              </a:rPr>
              <a:t>者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，佛法攝於</a:t>
            </a:r>
            <a:r>
              <a:rPr lang="zh-TW" altLang="zh-TW" b="1" dirty="0" smtClean="0">
                <a:solidFill>
                  <a:schemeClr val="accent5">
                    <a:lumMod val="75000"/>
                  </a:schemeClr>
                </a:solidFill>
                <a:effectLst/>
                <a:ea typeface="標楷體"/>
                <a:cs typeface="Times New Roman"/>
              </a:rPr>
              <a:t>教理行果</a:t>
            </a:r>
            <a:r>
              <a:rPr lang="zh-TW" altLang="zh-TW" kern="100" dirty="0">
                <a:ea typeface="標楷體"/>
                <a:cs typeface="Times New Roman"/>
              </a:rPr>
              <a:t>，</a:t>
            </a:r>
            <a:r>
              <a:rPr lang="zh-TW" altLang="zh-TW" b="1" kern="100" dirty="0">
                <a:ea typeface="標楷體"/>
                <a:cs typeface="Times New Roman"/>
              </a:rPr>
              <a:t>其要唯在於</a:t>
            </a:r>
            <a:r>
              <a:rPr lang="zh-TW" altLang="zh-TW" b="1" kern="100" dirty="0">
                <a:solidFill>
                  <a:srgbClr val="FF0000"/>
                </a:solidFill>
                <a:ea typeface="標楷體"/>
                <a:cs typeface="Times New Roman"/>
              </a:rPr>
              <a:t>行</a:t>
            </a:r>
            <a:r>
              <a:rPr lang="zh-TW" altLang="zh-TW" kern="100" dirty="0">
                <a:ea typeface="標楷體"/>
                <a:cs typeface="Times New Roman"/>
              </a:rPr>
              <a:t>。……</a:t>
            </a:r>
            <a:r>
              <a:rPr lang="zh-TW" altLang="zh-TW" b="1" kern="100" dirty="0">
                <a:solidFill>
                  <a:srgbClr val="FF0000"/>
                </a:solidFill>
                <a:ea typeface="標楷體"/>
                <a:cs typeface="Times New Roman"/>
              </a:rPr>
              <a:t>行</a:t>
            </a:r>
            <a:r>
              <a:rPr lang="zh-TW" altLang="zh-TW" kern="100" dirty="0">
                <a:ea typeface="標楷體"/>
                <a:cs typeface="Times New Roman"/>
              </a:rPr>
              <a:t>無數量，攝之為</a:t>
            </a:r>
            <a:r>
              <a:rPr lang="zh-TW" altLang="zh-TW" b="1" kern="100" dirty="0">
                <a:solidFill>
                  <a:schemeClr val="accent2"/>
                </a:solidFill>
                <a:ea typeface="標楷體"/>
                <a:cs typeface="Times New Roman"/>
              </a:rPr>
              <a:t>十度</a:t>
            </a:r>
            <a:r>
              <a:rPr lang="zh-TW" altLang="zh-TW" kern="100" dirty="0">
                <a:ea typeface="標楷體"/>
                <a:cs typeface="Times New Roman"/>
              </a:rPr>
              <a:t>，又攝之為</a:t>
            </a:r>
            <a:r>
              <a:rPr lang="zh-TW" altLang="zh-TW" b="1" kern="100" dirty="0">
                <a:solidFill>
                  <a:schemeClr val="accent2"/>
                </a:solidFill>
                <a:ea typeface="標楷體"/>
                <a:cs typeface="Times New Roman"/>
              </a:rPr>
              <a:t>三學</a:t>
            </a:r>
            <a:r>
              <a:rPr lang="zh-TW" altLang="zh-TW" kern="100" dirty="0">
                <a:ea typeface="標楷體"/>
                <a:cs typeface="Times New Roman"/>
              </a:rPr>
              <a:t>；嚴核之，則唯在乎</a:t>
            </a:r>
            <a:r>
              <a:rPr lang="zh-TW" altLang="zh-TW" b="1" kern="100" dirty="0">
                <a:solidFill>
                  <a:schemeClr val="accent2"/>
                </a:solidFill>
                <a:ea typeface="標楷體"/>
                <a:cs typeface="Times New Roman"/>
              </a:rPr>
              <a:t>戒學</a:t>
            </a:r>
            <a:r>
              <a:rPr lang="zh-TW" altLang="zh-TW" kern="100" dirty="0">
                <a:ea typeface="標楷體"/>
                <a:cs typeface="Times New Roman"/>
              </a:rPr>
              <a:t>而已矣！</a:t>
            </a:r>
            <a:endParaRPr lang="zh-TW" altLang="zh-TW" kern="100" dirty="0"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zh-TW" altLang="zh-TW" kern="100" dirty="0">
                <a:ea typeface="標楷體"/>
                <a:cs typeface="Times New Roman"/>
              </a:rPr>
              <a:t>何者為</a:t>
            </a:r>
            <a:r>
              <a:rPr lang="zh-TW" altLang="zh-TW" b="1" kern="100" dirty="0">
                <a:ea typeface="標楷體"/>
                <a:cs typeface="Times New Roman"/>
              </a:rPr>
              <a:t>戒</a:t>
            </a:r>
            <a:r>
              <a:rPr lang="zh-TW" altLang="zh-TW" kern="100" dirty="0">
                <a:ea typeface="標楷體"/>
                <a:cs typeface="Times New Roman"/>
              </a:rPr>
              <a:t>？</a:t>
            </a:r>
            <a:r>
              <a:rPr lang="zh-TW" altLang="zh-TW" b="1" kern="100" dirty="0">
                <a:ea typeface="標楷體"/>
                <a:cs typeface="Times New Roman"/>
              </a:rPr>
              <a:t>惡止善作</a:t>
            </a:r>
            <a:r>
              <a:rPr lang="zh-TW" altLang="zh-TW" kern="100" dirty="0">
                <a:ea typeface="標楷體"/>
                <a:cs typeface="Times New Roman"/>
              </a:rPr>
              <a:t>為</a:t>
            </a:r>
            <a:r>
              <a:rPr lang="zh-TW" altLang="zh-TW" b="1" kern="100" dirty="0">
                <a:ea typeface="標楷體"/>
                <a:cs typeface="Times New Roman"/>
              </a:rPr>
              <a:t>戒</a:t>
            </a:r>
            <a:r>
              <a:rPr lang="zh-TW" altLang="zh-TW" kern="100" dirty="0">
                <a:ea typeface="標楷體"/>
                <a:cs typeface="Times New Roman"/>
              </a:rPr>
              <a:t>。</a:t>
            </a:r>
            <a:endParaRPr lang="zh-TW" altLang="zh-TW" kern="100" dirty="0"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zh-TW" altLang="zh-TW" kern="100" dirty="0">
                <a:ea typeface="標楷體"/>
                <a:cs typeface="Times New Roman"/>
              </a:rPr>
              <a:t>夫惡無不止，則雜染無不離矣。善無不作，則清淨無不成矣。</a:t>
            </a:r>
            <a:endParaRPr lang="zh-TW" altLang="zh-TW" kern="100" dirty="0">
              <a:cs typeface="Times New Roman"/>
            </a:endParaRPr>
          </a:p>
          <a:p>
            <a:r>
              <a:rPr lang="zh-TW" altLang="zh-TW" dirty="0" smtClean="0">
                <a:effectLst/>
                <a:ea typeface="標楷體"/>
                <a:cs typeface="Times New Roman"/>
              </a:rPr>
              <a:t>雜染無不離，清淨無不成，非如來之無上菩提耶？而</a:t>
            </a:r>
            <a:r>
              <a:rPr lang="zh-TW" altLang="zh-TW" b="1" dirty="0" smtClean="0">
                <a:solidFill>
                  <a:schemeClr val="accent2"/>
                </a:solidFill>
                <a:effectLst/>
                <a:ea typeface="標楷體"/>
                <a:cs typeface="Times New Roman"/>
              </a:rPr>
              <a:t>戒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獨能達之，故曰</a:t>
            </a:r>
            <a:r>
              <a:rPr lang="zh-TW" altLang="zh-TW" dirty="0">
                <a:cs typeface="Times New Roman"/>
              </a:rPr>
              <a:t>『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唯在乎戒』也。</a:t>
            </a:r>
            <a:r>
              <a:rPr lang="zh-TW" altLang="zh-TW" dirty="0" smtClean="0">
                <a:solidFill>
                  <a:srgbClr val="215868"/>
                </a:solidFill>
                <a:effectLst/>
                <a:ea typeface="標楷體"/>
                <a:cs typeface="Times New Roman"/>
              </a:rPr>
              <a:t>彼</a:t>
            </a:r>
            <a:r>
              <a:rPr lang="zh-TW" altLang="zh-TW" b="1" dirty="0" smtClean="0">
                <a:solidFill>
                  <a:srgbClr val="215868"/>
                </a:solidFill>
                <a:effectLst/>
                <a:ea typeface="標楷體"/>
                <a:cs typeface="Times New Roman"/>
              </a:rPr>
              <a:t>定</a:t>
            </a:r>
            <a:r>
              <a:rPr lang="zh-TW" altLang="zh-TW" dirty="0" smtClean="0">
                <a:solidFill>
                  <a:srgbClr val="215868"/>
                </a:solidFill>
                <a:effectLst/>
                <a:ea typeface="標楷體"/>
                <a:cs typeface="Times New Roman"/>
              </a:rPr>
              <a:t>與</a:t>
            </a:r>
            <a:r>
              <a:rPr lang="zh-TW" altLang="zh-TW" b="1" dirty="0" smtClean="0">
                <a:solidFill>
                  <a:srgbClr val="215868"/>
                </a:solidFill>
                <a:effectLst/>
                <a:ea typeface="標楷體"/>
                <a:cs typeface="Times New Roman"/>
              </a:rPr>
              <a:t>慧</a:t>
            </a:r>
            <a:r>
              <a:rPr lang="zh-TW" altLang="zh-TW" dirty="0" smtClean="0">
                <a:solidFill>
                  <a:srgbClr val="215868"/>
                </a:solidFill>
                <a:effectLst/>
                <a:ea typeface="標楷體"/>
                <a:cs typeface="Times New Roman"/>
              </a:rPr>
              <a:t>，則</a:t>
            </a:r>
            <a:r>
              <a:rPr lang="zh-TW" altLang="zh-TW" b="1" dirty="0" smtClean="0">
                <a:solidFill>
                  <a:srgbClr val="215868"/>
                </a:solidFill>
                <a:effectLst/>
                <a:ea typeface="標楷體"/>
                <a:cs typeface="Times New Roman"/>
              </a:rPr>
              <a:t>戒</a:t>
            </a:r>
            <a:r>
              <a:rPr lang="zh-TW" altLang="zh-TW" dirty="0" smtClean="0">
                <a:solidFill>
                  <a:srgbClr val="215868"/>
                </a:solidFill>
                <a:effectLst/>
                <a:ea typeface="標楷體"/>
                <a:cs typeface="Times New Roman"/>
              </a:rPr>
              <a:t>之輔成者耳</a:t>
            </a:r>
            <a:r>
              <a:rPr lang="zh-TW" altLang="zh-TW" dirty="0">
                <a:solidFill>
                  <a:srgbClr val="215868"/>
                </a:solidFill>
                <a:cs typeface="Times New Roman"/>
              </a:rPr>
              <a:t>！</a:t>
            </a:r>
            <a:r>
              <a:rPr lang="zh-TW" altLang="zh-TW" dirty="0">
                <a:cs typeface="Times New Roman"/>
              </a:rPr>
              <a:t>」</a:t>
            </a:r>
            <a:r>
              <a:rPr lang="zh-TW" altLang="zh-TW" dirty="0" smtClean="0">
                <a:cs typeface="Times New Roman"/>
              </a:rPr>
              <a:t>」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52494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r>
              <a:rPr lang="zh-TW" altLang="zh-TW" dirty="0">
                <a:cs typeface="Times New Roman"/>
              </a:rPr>
              <a:t>「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知</a:t>
            </a:r>
            <a:r>
              <a:rPr lang="zh-TW" altLang="zh-TW" dirty="0" smtClean="0">
                <a:solidFill>
                  <a:schemeClr val="accent5">
                    <a:lumMod val="75000"/>
                  </a:schemeClr>
                </a:solidFill>
                <a:effectLst/>
                <a:ea typeface="標楷體"/>
                <a:cs typeface="Times New Roman"/>
              </a:rPr>
              <a:t>法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在</a:t>
            </a:r>
            <a:r>
              <a:rPr lang="zh-TW" altLang="zh-TW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行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，知</a:t>
            </a:r>
            <a:r>
              <a:rPr lang="zh-TW" altLang="zh-TW" dirty="0" smtClean="0">
                <a:solidFill>
                  <a:schemeClr val="accent5">
                    <a:lumMod val="75000"/>
                  </a:schemeClr>
                </a:solidFill>
                <a:effectLst/>
                <a:ea typeface="標楷體"/>
                <a:cs typeface="Times New Roman"/>
              </a:rPr>
              <a:t>行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在</a:t>
            </a:r>
            <a:r>
              <a:rPr lang="zh-TW" altLang="zh-TW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戒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，而戒又必以</a:t>
            </a:r>
            <a:r>
              <a:rPr lang="zh-TW" altLang="zh-TW" b="1" dirty="0" smtClean="0">
                <a:effectLst/>
                <a:ea typeface="標楷體"/>
                <a:cs typeface="Times New Roman"/>
              </a:rPr>
              <a:t>菩薩戒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為歸。以菩薩之戒三聚，……</a:t>
            </a:r>
            <a:r>
              <a:rPr lang="zh-TW" altLang="zh-TW" b="1" dirty="0" smtClean="0">
                <a:effectLst/>
                <a:ea typeface="標楷體"/>
                <a:cs typeface="Times New Roman"/>
              </a:rPr>
              <a:t>饒益有情之戒聚，實為菩薩戒殊勝殊勝之點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。</a:t>
            </a:r>
            <a:endParaRPr lang="en-US" altLang="zh-TW" dirty="0" smtClean="0">
              <a:effectLst/>
              <a:ea typeface="標楷體"/>
              <a:cs typeface="Times New Roman"/>
            </a:endParaRPr>
          </a:p>
          <a:p>
            <a:r>
              <a:rPr lang="zh-TW" altLang="zh-TW" dirty="0" smtClean="0">
                <a:cs typeface="Times New Roman"/>
              </a:rPr>
              <a:t>《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梵網</a:t>
            </a:r>
            <a:r>
              <a:rPr lang="zh-TW" altLang="zh-TW" dirty="0">
                <a:cs typeface="Times New Roman"/>
              </a:rPr>
              <a:t>》、《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瓔珞</a:t>
            </a:r>
            <a:r>
              <a:rPr lang="zh-TW" altLang="zh-TW" dirty="0">
                <a:cs typeface="Times New Roman"/>
              </a:rPr>
              <a:t>》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諸本，戒相之詳略有殊。</a:t>
            </a:r>
            <a:r>
              <a:rPr lang="en-US" altLang="zh-TW" sz="2400" dirty="0" smtClean="0">
                <a:effectLst/>
                <a:latin typeface="Times Ext Roman"/>
                <a:ea typeface="標楷體"/>
              </a:rPr>
              <a:t>[1]</a:t>
            </a:r>
            <a:r>
              <a:rPr lang="zh-TW" altLang="zh-TW" b="1" dirty="0" smtClean="0">
                <a:effectLst/>
                <a:ea typeface="標楷體"/>
                <a:cs typeface="Times New Roman"/>
              </a:rPr>
              <a:t>其高者或非初心堪任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，而</a:t>
            </a:r>
            <a:r>
              <a:rPr lang="en-US" altLang="zh-TW" sz="2400" dirty="0">
                <a:latin typeface="Times Ext Roman"/>
                <a:ea typeface="標楷體"/>
              </a:rPr>
              <a:t>[2]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復</a:t>
            </a:r>
            <a:r>
              <a:rPr lang="zh-TW" altLang="zh-TW" b="1" dirty="0" smtClean="0">
                <a:effectLst/>
                <a:ea typeface="標楷體"/>
                <a:cs typeface="Times New Roman"/>
              </a:rPr>
              <a:t>偏於攝律儀、攝善法之共戒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。</a:t>
            </a:r>
            <a:r>
              <a:rPr lang="zh-TW" altLang="zh-TW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……</a:t>
            </a:r>
            <a:r>
              <a:rPr lang="zh-TW" altLang="zh-TW" b="1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唯奘譯</a:t>
            </a:r>
            <a:r>
              <a:rPr lang="zh-TW" altLang="zh-TW" b="1" dirty="0">
                <a:solidFill>
                  <a:srgbClr val="FF0000"/>
                </a:solidFill>
                <a:cs typeface="Times New Roman"/>
              </a:rPr>
              <a:t>《</a:t>
            </a:r>
            <a:r>
              <a:rPr lang="zh-TW" altLang="zh-TW" b="1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瑜伽師地論</a:t>
            </a:r>
            <a:r>
              <a:rPr lang="zh-TW" altLang="zh-TW" b="1" dirty="0">
                <a:solidFill>
                  <a:srgbClr val="FF0000"/>
                </a:solidFill>
                <a:cs typeface="Times New Roman"/>
              </a:rPr>
              <a:t>》</a:t>
            </a:r>
            <a:r>
              <a:rPr lang="zh-TW" altLang="zh-TW" b="1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百卷中之</a:t>
            </a:r>
            <a:r>
              <a:rPr lang="zh-TW" altLang="zh-TW" b="1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《</a:t>
            </a:r>
            <a:r>
              <a:rPr lang="zh-TW" altLang="zh-TW" b="1" dirty="0" smtClean="0">
                <a:solidFill>
                  <a:schemeClr val="accent5">
                    <a:lumMod val="75000"/>
                  </a:schemeClr>
                </a:solidFill>
                <a:effectLst/>
                <a:ea typeface="標楷體"/>
                <a:cs typeface="Times New Roman"/>
              </a:rPr>
              <a:t>菩薩戒本</a:t>
            </a:r>
            <a:r>
              <a:rPr lang="zh-TW" altLang="zh-TW" b="1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》</a:t>
            </a:r>
            <a:r>
              <a:rPr lang="zh-TW" altLang="zh-TW" b="1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，乃真為菩薩</a:t>
            </a:r>
            <a:r>
              <a:rPr lang="zh-TW" altLang="zh-TW" b="1" u="sng" dirty="0" smtClean="0">
                <a:solidFill>
                  <a:schemeClr val="accent5">
                    <a:lumMod val="75000"/>
                  </a:schemeClr>
                </a:solidFill>
                <a:effectLst/>
                <a:ea typeface="標楷體"/>
                <a:cs typeface="Times New Roman"/>
              </a:rPr>
              <a:t>繁興二利</a:t>
            </a:r>
            <a:r>
              <a:rPr lang="zh-TW" altLang="zh-TW" b="1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，廣修萬行</a:t>
            </a:r>
            <a:r>
              <a:rPr lang="zh-TW" altLang="zh-TW" b="1" dirty="0" smtClean="0">
                <a:solidFill>
                  <a:schemeClr val="accent5">
                    <a:lumMod val="75000"/>
                  </a:schemeClr>
                </a:solidFill>
                <a:effectLst/>
                <a:ea typeface="標楷體"/>
                <a:cs typeface="Times New Roman"/>
              </a:rPr>
              <a:t>之大標準</a:t>
            </a:r>
            <a:r>
              <a:rPr lang="zh-TW" altLang="zh-TW" b="1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！而一一事分別應作不應作，又初心菩薩之</a:t>
            </a:r>
            <a:r>
              <a:rPr lang="zh-TW" altLang="zh-TW" b="1" dirty="0" smtClean="0">
                <a:solidFill>
                  <a:schemeClr val="accent5">
                    <a:lumMod val="75000"/>
                  </a:schemeClr>
                </a:solidFill>
                <a:effectLst/>
                <a:ea typeface="標楷體"/>
                <a:cs typeface="Times New Roman"/>
              </a:rPr>
              <a:t>切於日行者</a:t>
            </a:r>
            <a:r>
              <a:rPr lang="zh-TW" altLang="zh-TW" b="1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也。</a:t>
            </a:r>
            <a:r>
              <a:rPr lang="zh-TW" altLang="zh-TW" b="1" u="sng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竊冀吾儕</a:t>
            </a:r>
            <a:r>
              <a:rPr lang="zh-TW" altLang="zh-TW" b="1" u="sng" dirty="0" smtClean="0">
                <a:solidFill>
                  <a:schemeClr val="accent5">
                    <a:lumMod val="75000"/>
                  </a:schemeClr>
                </a:solidFill>
                <a:effectLst/>
                <a:ea typeface="標楷體"/>
                <a:cs typeface="Times New Roman"/>
              </a:rPr>
              <a:t>初行菩薩</a:t>
            </a:r>
            <a:r>
              <a:rPr lang="zh-TW" altLang="zh-TW" b="1" u="sng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，皆熟讀深思其義，躬踐而力行焉！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故曰</a:t>
            </a:r>
            <a:r>
              <a:rPr lang="zh-TW" altLang="zh-TW" dirty="0">
                <a:cs typeface="Times New Roman"/>
              </a:rPr>
              <a:t>『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行在瑜伽戒本』</a:t>
            </a:r>
            <a:r>
              <a:rPr lang="zh-TW" altLang="zh-TW" dirty="0">
                <a:cs typeface="Times New Roman"/>
              </a:rPr>
              <a:t>。</a:t>
            </a:r>
            <a:r>
              <a:rPr lang="zh-TW" altLang="zh-TW" dirty="0" smtClean="0">
                <a:effectLst/>
              </a:rPr>
              <a:t>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85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sz="6000" dirty="0">
                <a:solidFill>
                  <a:schemeClr val="accent1">
                    <a:lumMod val="50000"/>
                  </a:schemeClr>
                </a:solidFill>
                <a:cs typeface="Times New Roman"/>
              </a:rPr>
              <a:t>壹</a:t>
            </a:r>
            <a:r>
              <a:rPr lang="zh-TW" altLang="zh-TW" sz="6000" dirty="0"/>
              <a:t>、</a:t>
            </a:r>
            <a:r>
              <a:rPr lang="zh-TW" altLang="zh-TW" sz="6000" dirty="0" smtClean="0">
                <a:solidFill>
                  <a:schemeClr val="accent1">
                    <a:lumMod val="50000"/>
                  </a:schemeClr>
                </a:solidFill>
                <a:cs typeface="Times New Roman"/>
              </a:rPr>
              <a:t>續明法師簡譜</a:t>
            </a:r>
            <a:r>
              <a:rPr lang="zh-TW" altLang="zh-TW" sz="6000" dirty="0" smtClean="0">
                <a:solidFill>
                  <a:schemeClr val="accent1">
                    <a:lumMod val="50000"/>
                  </a:schemeClr>
                </a:solidFill>
                <a:effectLst/>
                <a:ea typeface="Calibri"/>
                <a:cs typeface="Times New Roman"/>
              </a:rPr>
              <a:t> </a:t>
            </a:r>
            <a:r>
              <a:rPr lang="en-US" altLang="zh-TW" sz="6000" dirty="0" smtClean="0">
                <a:solidFill>
                  <a:schemeClr val="accent1">
                    <a:lumMod val="50000"/>
                  </a:schemeClr>
                </a:solidFill>
                <a:effectLst/>
                <a:ea typeface="Calibri"/>
                <a:cs typeface="Times New Roman"/>
              </a:rPr>
              <a:t/>
            </a:r>
            <a:br>
              <a:rPr lang="en-US" altLang="zh-TW" sz="6000" dirty="0" smtClean="0">
                <a:solidFill>
                  <a:schemeClr val="accent1">
                    <a:lumMod val="50000"/>
                  </a:schemeClr>
                </a:solidFill>
                <a:effectLst/>
                <a:ea typeface="Calibri"/>
                <a:cs typeface="Times New Roman"/>
              </a:rPr>
            </a:br>
            <a:r>
              <a:rPr lang="en-US" altLang="zh-TW" sz="3600" dirty="0" smtClean="0">
                <a:solidFill>
                  <a:schemeClr val="accent1">
                    <a:lumMod val="50000"/>
                  </a:schemeClr>
                </a:solidFill>
                <a:effectLst/>
                <a:ea typeface="Calibri"/>
                <a:cs typeface="Times New Roman"/>
              </a:rPr>
              <a:t>(1918-1966)</a:t>
            </a:r>
            <a:endParaRPr lang="zh-TW" alt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zh-TW" dirty="0">
                <a:solidFill>
                  <a:srgbClr val="000000"/>
                </a:solidFill>
                <a:cs typeface="Times New Roman"/>
              </a:rPr>
              <a:t>摘錄</a:t>
            </a:r>
            <a:r>
              <a:rPr lang="zh-TW" altLang="zh-TW" dirty="0" smtClean="0">
                <a:solidFill>
                  <a:srgbClr val="000000"/>
                </a:solidFill>
                <a:cs typeface="Times New Roman"/>
              </a:rPr>
              <a:t>自</a:t>
            </a:r>
            <a:r>
              <a:rPr lang="en-US" altLang="zh-TW" dirty="0" smtClean="0">
                <a:solidFill>
                  <a:srgbClr val="000000"/>
                </a:solidFill>
                <a:cs typeface="Times New Roman"/>
              </a:rPr>
              <a:t> </a:t>
            </a:r>
            <a:r>
              <a:rPr lang="zh-TW" altLang="zh-TW" dirty="0" smtClean="0">
                <a:solidFill>
                  <a:srgbClr val="000000"/>
                </a:solidFill>
                <a:cs typeface="Times New Roman"/>
              </a:rPr>
              <a:t>闞</a:t>
            </a:r>
            <a:r>
              <a:rPr lang="zh-TW" altLang="zh-TW" dirty="0">
                <a:solidFill>
                  <a:srgbClr val="000000"/>
                </a:solidFill>
                <a:cs typeface="Times New Roman"/>
              </a:rPr>
              <a:t>正宗《台灣高僧</a:t>
            </a:r>
            <a:r>
              <a:rPr lang="zh-TW" altLang="zh-TW" dirty="0" smtClean="0">
                <a:solidFill>
                  <a:srgbClr val="000000"/>
                </a:solidFill>
                <a:cs typeface="Times New Roman"/>
              </a:rPr>
              <a:t>》</a:t>
            </a:r>
            <a:endParaRPr lang="en-US" altLang="zh-TW" dirty="0" smtClean="0">
              <a:solidFill>
                <a:srgbClr val="000000"/>
              </a:solidFill>
              <a:cs typeface="Times New Roman"/>
            </a:endParaRPr>
          </a:p>
          <a:p>
            <a:r>
              <a:rPr lang="zh-TW" altLang="zh-TW" dirty="0" smtClean="0">
                <a:solidFill>
                  <a:srgbClr val="000000"/>
                </a:solidFill>
                <a:cs typeface="Times New Roman"/>
              </a:rPr>
              <a:t>菩提</a:t>
            </a:r>
            <a:r>
              <a:rPr lang="zh-TW" altLang="zh-TW" dirty="0">
                <a:solidFill>
                  <a:srgbClr val="000000"/>
                </a:solidFill>
                <a:cs typeface="Times New Roman"/>
              </a:rPr>
              <a:t>長青出版社</a:t>
            </a:r>
            <a:r>
              <a:rPr lang="zh-TW" altLang="zh-TW" dirty="0" smtClean="0">
                <a:solidFill>
                  <a:srgbClr val="000000"/>
                </a:solidFill>
                <a:cs typeface="Times New Roman"/>
              </a:rPr>
              <a:t>，</a:t>
            </a:r>
            <a:r>
              <a:rPr lang="en-US" altLang="zh-TW" dirty="0" smtClean="0">
                <a:solidFill>
                  <a:srgbClr val="000000"/>
                </a:solidFill>
                <a:cs typeface="Times New Roman"/>
              </a:rPr>
              <a:t>1996</a:t>
            </a:r>
            <a:r>
              <a:rPr lang="zh-TW" altLang="zh-TW" dirty="0">
                <a:solidFill>
                  <a:srgbClr val="000000"/>
                </a:solidFill>
                <a:cs typeface="Times New Roman"/>
              </a:rPr>
              <a:t>，</a:t>
            </a:r>
            <a:r>
              <a:rPr lang="en-US" altLang="zh-TW" dirty="0">
                <a:solidFill>
                  <a:srgbClr val="000000"/>
                </a:solidFill>
                <a:cs typeface="Times New Roman"/>
              </a:rPr>
              <a:t>p.169-190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89296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真為菩薩</a:t>
            </a:r>
            <a:r>
              <a:rPr lang="zh-TW" altLang="zh-TW" b="1" dirty="0" smtClean="0">
                <a:solidFill>
                  <a:srgbClr val="0070C0"/>
                </a:solidFill>
                <a:effectLst/>
                <a:ea typeface="標楷體"/>
                <a:cs typeface="Times New Roman"/>
              </a:rPr>
              <a:t>繁興二利</a:t>
            </a:r>
            <a:r>
              <a:rPr lang="en-US" altLang="zh-TW" b="1" dirty="0" smtClean="0">
                <a:solidFill>
                  <a:srgbClr val="FF0000"/>
                </a:solidFill>
                <a:effectLst/>
                <a:latin typeface="新細明體"/>
                <a:ea typeface="新細明體"/>
                <a:cs typeface="Times New Roman"/>
              </a:rPr>
              <a:t>…</a:t>
            </a:r>
            <a:r>
              <a:rPr lang="zh-TW" altLang="zh-TW" b="1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之大標準！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zh-TW" altLang="zh-TW" kern="100" dirty="0">
                <a:solidFill>
                  <a:srgbClr val="0070C0"/>
                </a:solidFill>
                <a:cs typeface="Times New Roman"/>
              </a:rPr>
              <a:t>繁興</a:t>
            </a:r>
            <a:r>
              <a:rPr lang="zh-TW" altLang="zh-TW" kern="100" dirty="0">
                <a:cs typeface="Times New Roman"/>
              </a:rPr>
              <a:t>，參考《太虛大師全書》：「</a:t>
            </a:r>
            <a:r>
              <a:rPr lang="zh-TW" altLang="zh-TW" kern="100" dirty="0">
                <a:latin typeface="標楷體" pitchFamily="65" charset="-120"/>
                <a:ea typeface="標楷體" pitchFamily="65" charset="-120"/>
                <a:cs typeface="Times New Roman"/>
              </a:rPr>
              <a:t>世人對於禪定的誤解，是枯其</a:t>
            </a:r>
            <a:r>
              <a:rPr lang="zh-TW" altLang="zh-TW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形</a:t>
            </a:r>
            <a:r>
              <a:rPr lang="zh-TW" altLang="zh-TW" dirty="0" smtClean="0"/>
              <a:t>、</a:t>
            </a:r>
            <a:r>
              <a:rPr lang="zh-TW" altLang="zh-TW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灰</a:t>
            </a:r>
            <a:r>
              <a:rPr lang="zh-TW" altLang="zh-TW" kern="100" dirty="0">
                <a:latin typeface="標楷體" pitchFamily="65" charset="-120"/>
                <a:ea typeface="標楷體" pitchFamily="65" charset="-120"/>
                <a:cs typeface="Times New Roman"/>
              </a:rPr>
              <a:t>其</a:t>
            </a:r>
            <a:r>
              <a:rPr lang="zh-TW" altLang="zh-TW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心</a:t>
            </a:r>
            <a:r>
              <a:rPr lang="zh-TW" altLang="zh-TW" dirty="0" smtClean="0"/>
              <a:t>、</a:t>
            </a:r>
            <a:r>
              <a:rPr lang="zh-TW" altLang="zh-TW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如</a:t>
            </a:r>
            <a:r>
              <a:rPr lang="zh-TW" altLang="zh-TW" kern="100" dirty="0">
                <a:latin typeface="標楷體" pitchFamily="65" charset="-120"/>
                <a:ea typeface="標楷體" pitchFamily="65" charset="-120"/>
                <a:cs typeface="Times New Roman"/>
              </a:rPr>
              <a:t>木石似的境涯，這祗是禪定的消極制止散漫亂心的一面，不是禪定的全面。</a:t>
            </a:r>
            <a:r>
              <a:rPr lang="zh-TW" altLang="zh-TW" b="1" kern="100" dirty="0">
                <a:latin typeface="標楷體" pitchFamily="65" charset="-120"/>
                <a:ea typeface="標楷體" pitchFamily="65" charset="-120"/>
                <a:cs typeface="Times New Roman"/>
              </a:rPr>
              <a:t>禪定的全面，是於一切境界中保持其活力而能成辦一切事業。</a:t>
            </a:r>
            <a:r>
              <a:rPr lang="zh-TW" altLang="zh-TW" kern="100" dirty="0">
                <a:latin typeface="標楷體" pitchFamily="65" charset="-120"/>
                <a:ea typeface="標楷體" pitchFamily="65" charset="-120"/>
                <a:cs typeface="Times New Roman"/>
              </a:rPr>
              <a:t>故禪定決不是僅指消極方面，且正是指能承辦一切事業活力之淵源。中國禪宗指那</a:t>
            </a:r>
            <a:r>
              <a:rPr lang="zh-TW" altLang="zh-TW" b="1" kern="100" dirty="0">
                <a:latin typeface="標楷體" pitchFamily="65" charset="-120"/>
                <a:ea typeface="標楷體" pitchFamily="65" charset="-120"/>
                <a:cs typeface="Times New Roman"/>
              </a:rPr>
              <a:t>止於消極方面的禪</a:t>
            </a:r>
            <a:r>
              <a:rPr lang="zh-TW" altLang="zh-TW" kern="100" dirty="0">
                <a:latin typeface="標楷體" pitchFamily="65" charset="-120"/>
                <a:ea typeface="標楷體" pitchFamily="65" charset="-120"/>
                <a:cs typeface="Times New Roman"/>
              </a:rPr>
              <a:t>，是『</a:t>
            </a:r>
            <a:r>
              <a:rPr lang="zh-TW" altLang="zh-TW" b="1" kern="100" dirty="0">
                <a:latin typeface="標楷體" pitchFamily="65" charset="-120"/>
                <a:ea typeface="標楷體" pitchFamily="65" charset="-120"/>
                <a:cs typeface="Times New Roman"/>
              </a:rPr>
              <a:t>死水不藏龍</a:t>
            </a:r>
            <a:r>
              <a:rPr lang="zh-TW" altLang="zh-TW" kern="100" dirty="0">
                <a:latin typeface="標楷體" pitchFamily="65" charset="-120"/>
                <a:ea typeface="標楷體" pitchFamily="65" charset="-120"/>
                <a:cs typeface="Times New Roman"/>
              </a:rPr>
              <a:t>』，也正這個意思。</a:t>
            </a:r>
            <a:r>
              <a:rPr lang="zh-TW" altLang="zh-TW" b="1" kern="100" dirty="0">
                <a:latin typeface="標楷體" pitchFamily="65" charset="-120"/>
                <a:ea typeface="標楷體" pitchFamily="65" charset="-120"/>
                <a:cs typeface="Times New Roman"/>
              </a:rPr>
              <a:t>佛</a:t>
            </a:r>
            <a:r>
              <a:rPr lang="zh-TW" altLang="zh-TW" kern="100" dirty="0">
                <a:latin typeface="標楷體" pitchFamily="65" charset="-120"/>
                <a:ea typeface="標楷體" pitchFamily="65" charset="-120"/>
                <a:cs typeface="Times New Roman"/>
              </a:rPr>
              <a:t>是力揚那種『</a:t>
            </a:r>
            <a:r>
              <a:rPr lang="zh-TW" altLang="zh-TW" b="1" kern="100" dirty="0">
                <a:latin typeface="標楷體" pitchFamily="65" charset="-120"/>
                <a:ea typeface="標楷體" pitchFamily="65" charset="-120"/>
                <a:cs typeface="Times New Roman"/>
              </a:rPr>
              <a:t>繁興永處那伽定</a:t>
            </a:r>
            <a:r>
              <a:rPr lang="zh-TW" altLang="zh-TW" kern="100" dirty="0">
                <a:latin typeface="標楷體" pitchFamily="65" charset="-120"/>
                <a:ea typeface="標楷體" pitchFamily="65" charset="-120"/>
                <a:cs typeface="Times New Roman"/>
              </a:rPr>
              <a:t>』的禪定，即是</a:t>
            </a:r>
            <a:r>
              <a:rPr lang="zh-TW" altLang="zh-TW" b="1" kern="100" dirty="0">
                <a:latin typeface="標楷體" pitchFamily="65" charset="-120"/>
                <a:ea typeface="標楷體" pitchFamily="65" charset="-120"/>
                <a:cs typeface="Times New Roman"/>
              </a:rPr>
              <a:t>於</a:t>
            </a:r>
            <a:r>
              <a:rPr lang="zh-TW" altLang="zh-TW" b="1" kern="1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定</a:t>
            </a:r>
            <a:r>
              <a:rPr lang="zh-TW" altLang="zh-TW" b="1" kern="100" dirty="0">
                <a:solidFill>
                  <a:srgbClr val="984806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繁興大用</a:t>
            </a:r>
            <a:r>
              <a:rPr lang="zh-TW" altLang="zh-TW" kern="100" dirty="0">
                <a:latin typeface="標楷體" pitchFamily="65" charset="-120"/>
                <a:ea typeface="標楷體" pitchFamily="65" charset="-120"/>
                <a:cs typeface="Times New Roman"/>
              </a:rPr>
              <a:t>，故</a:t>
            </a:r>
            <a:r>
              <a:rPr lang="zh-TW" altLang="zh-TW" b="1" kern="100" dirty="0">
                <a:latin typeface="標楷體" pitchFamily="65" charset="-120"/>
                <a:ea typeface="標楷體" pitchFamily="65" charset="-120"/>
                <a:cs typeface="Times New Roman"/>
              </a:rPr>
              <a:t>禪定</a:t>
            </a:r>
            <a:r>
              <a:rPr lang="zh-TW" altLang="zh-TW" kern="100" dirty="0">
                <a:latin typeface="標楷體" pitchFamily="65" charset="-120"/>
                <a:ea typeface="標楷體" pitchFamily="65" charset="-120"/>
                <a:cs typeface="Times New Roman"/>
              </a:rPr>
              <a:t>有</a:t>
            </a:r>
            <a:r>
              <a:rPr lang="zh-TW" altLang="zh-TW" b="1" kern="1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辦事禪</a:t>
            </a:r>
            <a:r>
              <a:rPr lang="zh-TW" altLang="zh-TW" kern="100" dirty="0">
                <a:latin typeface="標楷體" pitchFamily="65" charset="-120"/>
                <a:ea typeface="標楷體" pitchFamily="65" charset="-120"/>
                <a:cs typeface="Times New Roman"/>
              </a:rPr>
              <a:t>。</a:t>
            </a:r>
            <a:r>
              <a:rPr lang="zh-TW" altLang="zh-TW" kern="100" dirty="0" smtClean="0">
                <a:cs typeface="Times New Roman"/>
              </a:rPr>
              <a:t>」</a:t>
            </a:r>
            <a:endParaRPr lang="en-US" altLang="zh-TW" kern="100" dirty="0" smtClean="0">
              <a:cs typeface="Times New Roman"/>
            </a:endParaRPr>
          </a:p>
          <a:p>
            <a:pPr marL="0" indent="0" algn="r">
              <a:spcBef>
                <a:spcPts val="0"/>
              </a:spcBef>
              <a:buNone/>
              <a:defRPr/>
            </a:pPr>
            <a:r>
              <a:rPr lang="zh-TW" altLang="zh-TW" sz="2400" kern="100" dirty="0" smtClean="0">
                <a:cs typeface="Times New Roman"/>
              </a:rPr>
              <a:t>《</a:t>
            </a:r>
            <a:r>
              <a:rPr lang="zh-TW" altLang="zh-TW" sz="2400" kern="100" dirty="0">
                <a:cs typeface="Times New Roman"/>
              </a:rPr>
              <a:t>第九編</a:t>
            </a:r>
            <a:r>
              <a:rPr lang="en-US" altLang="zh-TW" sz="2400" kern="100" dirty="0">
                <a:cs typeface="Times New Roman"/>
              </a:rPr>
              <a:t>  </a:t>
            </a:r>
            <a:r>
              <a:rPr lang="zh-TW" altLang="zh-TW" sz="2400" kern="100" dirty="0">
                <a:cs typeface="Times New Roman"/>
              </a:rPr>
              <a:t>制議僧制》</a:t>
            </a:r>
            <a:r>
              <a:rPr lang="en-US" altLang="zh-TW" sz="2400" kern="100" dirty="0">
                <a:cs typeface="Times New Roman"/>
              </a:rPr>
              <a:t>p.320</a:t>
            </a:r>
            <a:endParaRPr lang="zh-TW" altLang="zh-TW" sz="2400" kern="100" dirty="0">
              <a:cs typeface="Times New Roman"/>
            </a:endParaRPr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3137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cs typeface="Times New Roman"/>
              </a:rPr>
              <a:t>印順導師《佛法概論》</a:t>
            </a:r>
            <a:r>
              <a:rPr lang="en-US" altLang="zh-TW" dirty="0">
                <a:cs typeface="Times New Roman"/>
              </a:rPr>
              <a:t>p.256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r>
              <a:rPr lang="zh-TW" altLang="zh-TW" sz="4000" dirty="0"/>
              <a:t>禪：這是自心調伏的靜定，不一定是靜坐，</a:t>
            </a:r>
            <a:r>
              <a:rPr lang="zh-TW" altLang="zh-TW" sz="4000" dirty="0">
                <a:solidFill>
                  <a:srgbClr val="FF0000"/>
                </a:solidFill>
              </a:rPr>
              <a:t>坐</a:t>
            </a:r>
            <a:r>
              <a:rPr lang="zh-TW" altLang="zh-TW" sz="4000" dirty="0"/>
              <a:t>不過是</a:t>
            </a:r>
            <a:r>
              <a:rPr lang="zh-TW" altLang="zh-TW" sz="4000" dirty="0">
                <a:solidFill>
                  <a:schemeClr val="accent6">
                    <a:lumMod val="75000"/>
                  </a:schemeClr>
                </a:solidFill>
              </a:rPr>
              <a:t>初學的方便</a:t>
            </a:r>
            <a:r>
              <a:rPr lang="zh-TW" altLang="zh-TW" sz="4000" dirty="0"/>
              <a:t>。</a:t>
            </a:r>
            <a:r>
              <a:rPr lang="zh-TW" altLang="zh-TW" sz="4000" dirty="0">
                <a:solidFill>
                  <a:schemeClr val="accent5">
                    <a:lumMod val="75000"/>
                  </a:schemeClr>
                </a:solidFill>
              </a:rPr>
              <a:t>菩薩禪</a:t>
            </a:r>
            <a:r>
              <a:rPr lang="zh-TW" altLang="zh-TW" sz="4000" dirty="0"/>
              <a:t>要與悲智相應，從一切處去實踐，做到</a:t>
            </a:r>
            <a:r>
              <a:rPr lang="zh-TW" altLang="zh-TW" sz="4000" dirty="0">
                <a:solidFill>
                  <a:schemeClr val="accent5">
                    <a:lumMod val="75000"/>
                  </a:schemeClr>
                </a:solidFill>
              </a:rPr>
              <a:t>動定靜也定</a:t>
            </a:r>
            <a:r>
              <a:rPr lang="zh-TW" altLang="zh-TW" sz="4000" dirty="0"/>
              <a:t>，如維摩詰所說的那樣。《中含‧龍象經》也說：「</a:t>
            </a:r>
            <a:r>
              <a:rPr lang="zh-TW" altLang="zh-TW" sz="4000" dirty="0">
                <a:latin typeface="標楷體" pitchFamily="65" charset="-120"/>
                <a:ea typeface="標楷體" pitchFamily="65" charset="-120"/>
              </a:rPr>
              <a:t>內心至善定，龍</a:t>
            </a:r>
            <a:r>
              <a:rPr lang="zh-TW" altLang="zh-TW" sz="4000" dirty="0"/>
              <a:t>（喻佛）</a:t>
            </a:r>
            <a:r>
              <a:rPr lang="zh-TW" altLang="zh-TW" sz="4000" dirty="0">
                <a:latin typeface="標楷體" pitchFamily="65" charset="-120"/>
                <a:ea typeface="標楷體" pitchFamily="65" charset="-120"/>
              </a:rPr>
              <a:t>行止俱定，坐定臥亦定，</a:t>
            </a:r>
            <a:r>
              <a:rPr lang="zh-TW" altLang="zh-TW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龍一切時定</a:t>
            </a:r>
            <a:r>
              <a:rPr lang="zh-TW" altLang="zh-TW" sz="4000" dirty="0"/>
              <a:t>」</a:t>
            </a:r>
            <a:r>
              <a:rPr lang="zh-TW" altLang="zh-TW" sz="4000" dirty="0" smtClean="0"/>
              <a:t>。</a:t>
            </a:r>
            <a:endParaRPr lang="en-US" altLang="zh-TW" sz="4000" dirty="0" smtClean="0"/>
          </a:p>
          <a:p>
            <a:r>
              <a:rPr lang="en-US" altLang="zh-TW" sz="4000" b="1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[</a:t>
            </a:r>
            <a:r>
              <a:rPr lang="zh-TW" altLang="zh-TW" sz="4000" b="1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繁</a:t>
            </a:r>
            <a:r>
              <a:rPr lang="zh-TW" altLang="zh-TW" sz="4000" b="1" kern="100" dirty="0">
                <a:latin typeface="標楷體" pitchFamily="65" charset="-120"/>
                <a:ea typeface="標楷體" pitchFamily="65" charset="-120"/>
                <a:cs typeface="Times New Roman"/>
              </a:rPr>
              <a:t>興永處那伽</a:t>
            </a:r>
            <a:r>
              <a:rPr lang="zh-TW" altLang="zh-TW" sz="4000" b="1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定</a:t>
            </a:r>
            <a:r>
              <a:rPr lang="en-US" altLang="zh-TW" sz="4000" b="1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]</a:t>
            </a:r>
            <a:endParaRPr lang="zh-TW" altLang="zh-TW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39878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 smtClean="0">
                <a:cs typeface="Times New Roman"/>
              </a:rPr>
              <a:t>印順導師《太虛大師年譜》</a:t>
            </a:r>
            <a:r>
              <a:rPr lang="en-US" altLang="zh-TW" sz="2700" dirty="0" smtClean="0">
                <a:cs typeface="Times New Roman"/>
              </a:rPr>
              <a:t>p.169 ~ p.171</a:t>
            </a:r>
            <a:endParaRPr lang="zh-TW" altLang="en-US" sz="27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4400" dirty="0"/>
              <a:t>「</a:t>
            </a:r>
            <a:r>
              <a:rPr lang="zh-TW" altLang="zh-TW" sz="4400" dirty="0">
                <a:latin typeface="標楷體" pitchFamily="65" charset="-120"/>
                <a:ea typeface="標楷體" pitchFamily="65" charset="-120"/>
              </a:rPr>
              <a:t>必能踐行此《菩薩戒》，乃足以整興佛教之僧</a:t>
            </a:r>
            <a:r>
              <a:rPr lang="zh-TW" altLang="zh-TW" sz="4400" dirty="0" smtClean="0">
                <a:latin typeface="標楷體" pitchFamily="65" charset="-120"/>
                <a:ea typeface="標楷體" pitchFamily="65" charset="-120"/>
              </a:rPr>
              <a:t>會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；</a:t>
            </a:r>
            <a:r>
              <a:rPr lang="zh-TW" altLang="zh-TW" sz="4400" dirty="0" smtClean="0">
                <a:latin typeface="標楷體" pitchFamily="65" charset="-120"/>
                <a:ea typeface="標楷體" pitchFamily="65" charset="-120"/>
              </a:rPr>
              <a:t>必</a:t>
            </a:r>
            <a:r>
              <a:rPr lang="zh-TW" altLang="zh-TW" sz="4400" dirty="0">
                <a:latin typeface="標楷體" pitchFamily="65" charset="-120"/>
                <a:ea typeface="標楷體" pitchFamily="65" charset="-120"/>
              </a:rPr>
              <a:t>整興佛教之僧會，此菩薩戒之精神乃實現。</a:t>
            </a:r>
            <a:r>
              <a:rPr lang="zh-TW" altLang="zh-TW" sz="4400" b="1" dirty="0">
                <a:latin typeface="標楷體" pitchFamily="65" charset="-120"/>
                <a:ea typeface="標楷體" pitchFamily="65" charset="-120"/>
              </a:rPr>
              <a:t>吾之志行如是，如有</a:t>
            </a:r>
            <a:r>
              <a:rPr lang="zh-TW" altLang="zh-TW" sz="4400" b="1" dirty="0">
                <a:solidFill>
                  <a:schemeClr val="accent4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同志同行者</a:t>
            </a:r>
            <a:r>
              <a:rPr lang="zh-TW" altLang="zh-TW" sz="4400" b="1" dirty="0">
                <a:latin typeface="標楷體" pitchFamily="65" charset="-120"/>
                <a:ea typeface="標楷體" pitchFamily="65" charset="-120"/>
              </a:rPr>
              <a:t>，則</a:t>
            </a:r>
            <a:r>
              <a:rPr lang="zh-TW" altLang="zh-TW" sz="4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何樂如之</a:t>
            </a:r>
            <a:r>
              <a:rPr lang="zh-TW" altLang="zh-TW" sz="4400" dirty="0">
                <a:latin typeface="標楷體" pitchFamily="65" charset="-120"/>
                <a:ea typeface="標楷體" pitchFamily="65" charset="-120"/>
              </a:rPr>
              <a:t>！</a:t>
            </a:r>
            <a:r>
              <a:rPr lang="zh-TW" altLang="zh-TW" sz="4400" dirty="0"/>
              <a:t>」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8370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07704" y="2420888"/>
            <a:ext cx="6779096" cy="37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7200" dirty="0" smtClean="0"/>
              <a:t>信仰層面</a:t>
            </a:r>
            <a:endParaRPr lang="zh-TW" altLang="en-US" sz="7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99016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……二月五日，甲子元旦，</a:t>
            </a:r>
            <a:r>
              <a:rPr lang="zh-TW" altLang="zh-TW" u="sng" kern="100" dirty="0">
                <a:cs typeface="Times New Roman"/>
              </a:rPr>
              <a:t>大師</a:t>
            </a:r>
            <a:r>
              <a:rPr lang="zh-TW" altLang="zh-TW" kern="100" dirty="0">
                <a:cs typeface="Times New Roman"/>
              </a:rPr>
              <a:t>編</a:t>
            </a:r>
            <a:r>
              <a:rPr lang="zh-TW" altLang="zh-TW" sz="4400" kern="100" dirty="0">
                <a:solidFill>
                  <a:srgbClr val="FF0000"/>
                </a:solidFill>
                <a:cs typeface="Times New Roman"/>
              </a:rPr>
              <a:t>〈慈宗三要〉</a:t>
            </a:r>
            <a:r>
              <a:rPr lang="zh-TW" altLang="zh-TW" kern="100" dirty="0">
                <a:cs typeface="Times New Roman"/>
              </a:rPr>
              <a:t>。</a:t>
            </a:r>
          </a:p>
          <a:p>
            <a:pPr>
              <a:spcAft>
                <a:spcPts val="0"/>
              </a:spcAft>
            </a:pPr>
            <a:r>
              <a:rPr lang="zh-TW" altLang="zh-TW" b="1" kern="100" dirty="0">
                <a:cs typeface="Times New Roman"/>
              </a:rPr>
              <a:t>大師</a:t>
            </a:r>
            <a:r>
              <a:rPr lang="zh-TW" altLang="zh-TW" b="1" kern="100" dirty="0">
                <a:solidFill>
                  <a:srgbClr val="FF0000"/>
                </a:solidFill>
                <a:cs typeface="Times New Roman"/>
              </a:rPr>
              <a:t>特弘</a:t>
            </a:r>
            <a:r>
              <a:rPr lang="zh-TW" altLang="zh-TW" b="1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彌勒淨土</a:t>
            </a:r>
            <a:r>
              <a:rPr lang="zh-TW" altLang="zh-TW" b="1" kern="100" dirty="0">
                <a:cs typeface="Times New Roman"/>
              </a:rPr>
              <a:t>，至此乃確然有所樹立</a:t>
            </a:r>
            <a:r>
              <a:rPr lang="zh-TW" altLang="zh-TW" kern="100" dirty="0">
                <a:cs typeface="Times New Roman"/>
              </a:rPr>
              <a:t>。序曰：</a:t>
            </a:r>
          </a:p>
          <a:p>
            <a:r>
              <a:rPr lang="en-US" altLang="zh-TW" dirty="0">
                <a:cs typeface="Times New Roman"/>
              </a:rPr>
              <a:t>    </a:t>
            </a:r>
            <a:r>
              <a:rPr lang="zh-TW" altLang="zh-TW" dirty="0">
                <a:cs typeface="Times New Roman"/>
              </a:rPr>
              <a:t>「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遠稽乾竺，仰慈氏之德風；邇徵大唐，續慈恩之芳燄；歸宗有在，故曰慈宗。三要者，謂</a:t>
            </a:r>
            <a:r>
              <a:rPr lang="zh-TW" altLang="zh-TW" b="1" dirty="0" smtClean="0">
                <a:effectLst/>
                <a:ea typeface="標楷體"/>
                <a:cs typeface="Times New Roman"/>
              </a:rPr>
              <a:t>瑜伽之</a:t>
            </a:r>
            <a:r>
              <a:rPr lang="zh-TW" altLang="zh-TW" b="1" dirty="0" smtClean="0">
                <a:solidFill>
                  <a:schemeClr val="bg2">
                    <a:lumMod val="50000"/>
                  </a:schemeClr>
                </a:solidFill>
                <a:effectLst/>
                <a:ea typeface="標楷體"/>
                <a:cs typeface="Times New Roman"/>
              </a:rPr>
              <a:t>〈真實義品〉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，及</a:t>
            </a:r>
            <a:r>
              <a:rPr lang="zh-TW" altLang="zh-TW" sz="4000" dirty="0">
                <a:solidFill>
                  <a:srgbClr val="FF0000"/>
                </a:solidFill>
                <a:cs typeface="Times New Roman"/>
              </a:rPr>
              <a:t>《</a:t>
            </a:r>
            <a:r>
              <a:rPr lang="zh-TW" altLang="zh-TW" sz="4000" b="1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菩薩戒本</a:t>
            </a:r>
            <a:r>
              <a:rPr lang="zh-TW" altLang="zh-TW" sz="4000" b="1" dirty="0">
                <a:solidFill>
                  <a:srgbClr val="FF0000"/>
                </a:solidFill>
                <a:cs typeface="Times New Roman"/>
              </a:rPr>
              <a:t>》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，與</a:t>
            </a:r>
            <a:r>
              <a:rPr lang="zh-TW" altLang="zh-TW" dirty="0">
                <a:solidFill>
                  <a:schemeClr val="accent4">
                    <a:lumMod val="75000"/>
                  </a:schemeClr>
                </a:solidFill>
                <a:cs typeface="Times New Roman"/>
              </a:rPr>
              <a:t>《</a:t>
            </a:r>
            <a:r>
              <a:rPr lang="zh-TW" altLang="zh-TW" b="1" dirty="0" smtClean="0">
                <a:solidFill>
                  <a:schemeClr val="accent4">
                    <a:lumMod val="75000"/>
                  </a:schemeClr>
                </a:solidFill>
                <a:effectLst/>
                <a:ea typeface="標楷體"/>
                <a:cs typeface="Times New Roman"/>
              </a:rPr>
              <a:t>觀彌勒上生兜率經</a:t>
            </a:r>
            <a:r>
              <a:rPr lang="zh-TW" altLang="zh-TW" b="1" dirty="0">
                <a:solidFill>
                  <a:schemeClr val="accent4">
                    <a:lumMod val="75000"/>
                  </a:schemeClr>
                </a:solidFill>
                <a:cs typeface="Times New Roman"/>
              </a:rPr>
              <a:t>》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； ……如次為慈恩</a:t>
            </a:r>
            <a:r>
              <a:rPr lang="zh-TW" altLang="zh-TW" b="1" dirty="0" smtClean="0">
                <a:solidFill>
                  <a:schemeClr val="bg2">
                    <a:lumMod val="50000"/>
                  </a:schemeClr>
                </a:solidFill>
                <a:effectLst/>
                <a:ea typeface="標楷體"/>
                <a:cs typeface="Times New Roman"/>
              </a:rPr>
              <a:t>境</a:t>
            </a:r>
            <a:r>
              <a:rPr lang="zh-TW" altLang="zh-TW" sz="4400" b="1" dirty="0" smtClean="0">
                <a:solidFill>
                  <a:srgbClr val="FF0000"/>
                </a:solidFill>
                <a:effectLst/>
                <a:ea typeface="標楷體"/>
                <a:cs typeface="Times New Roman"/>
              </a:rPr>
              <a:t>行</a:t>
            </a:r>
            <a:r>
              <a:rPr lang="zh-TW" altLang="zh-TW" b="1" dirty="0" smtClean="0">
                <a:solidFill>
                  <a:schemeClr val="accent4">
                    <a:lumMod val="75000"/>
                  </a:schemeClr>
                </a:solidFill>
                <a:effectLst/>
                <a:ea typeface="標楷體"/>
                <a:cs typeface="Times New Roman"/>
              </a:rPr>
              <a:t>果</a:t>
            </a:r>
            <a:r>
              <a:rPr lang="zh-TW" altLang="zh-TW" dirty="0" smtClean="0">
                <a:effectLst/>
                <a:ea typeface="標楷體"/>
                <a:cs typeface="Times New Roman"/>
              </a:rPr>
              <a:t>之三要也』。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96514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zh-TW" altLang="zh-TW" sz="4000" kern="100" dirty="0" smtClean="0">
                <a:cs typeface="Times New Roman"/>
              </a:rPr>
              <a:t>〈</a:t>
            </a:r>
            <a:r>
              <a:rPr lang="zh-TW" altLang="zh-TW" sz="4000" kern="100" dirty="0">
                <a:cs typeface="Times New Roman"/>
              </a:rPr>
              <a:t>大</a:t>
            </a:r>
            <a:r>
              <a:rPr lang="zh-TW" altLang="zh-TW" sz="4000" kern="100" dirty="0" smtClean="0">
                <a:cs typeface="Times New Roman"/>
              </a:rPr>
              <a:t>唐</a:t>
            </a:r>
            <a:r>
              <a:rPr lang="zh-TW" altLang="en-US" sz="4000" kern="100" dirty="0" smtClean="0">
                <a:cs typeface="Times New Roman"/>
              </a:rPr>
              <a:t> </a:t>
            </a:r>
            <a:r>
              <a:rPr lang="zh-TW" altLang="zh-TW" sz="4000" b="1" kern="100" dirty="0" smtClean="0">
                <a:solidFill>
                  <a:schemeClr val="accent4">
                    <a:lumMod val="75000"/>
                  </a:schemeClr>
                </a:solidFill>
                <a:cs typeface="Times New Roman"/>
              </a:rPr>
              <a:t>大</a:t>
            </a:r>
            <a:r>
              <a:rPr lang="zh-TW" altLang="zh-TW" sz="4000" b="1" kern="100" dirty="0">
                <a:solidFill>
                  <a:schemeClr val="accent4">
                    <a:lumMod val="75000"/>
                  </a:schemeClr>
                </a:solidFill>
                <a:cs typeface="Times New Roman"/>
              </a:rPr>
              <a:t>慈恩寺</a:t>
            </a:r>
            <a:r>
              <a:rPr lang="zh-TW" altLang="zh-TW" sz="4000" b="1" kern="100" dirty="0" smtClean="0">
                <a:solidFill>
                  <a:schemeClr val="accent4">
                    <a:lumMod val="75000"/>
                  </a:schemeClr>
                </a:solidFill>
                <a:cs typeface="Times New Roman"/>
              </a:rPr>
              <a:t>大師</a:t>
            </a:r>
            <a:r>
              <a:rPr lang="zh-TW" altLang="en-US" sz="4000" b="1" kern="100" dirty="0" smtClean="0">
                <a:solidFill>
                  <a:schemeClr val="accent4">
                    <a:lumMod val="75000"/>
                  </a:schemeClr>
                </a:solidFill>
                <a:cs typeface="Times New Roman"/>
              </a:rPr>
              <a:t> </a:t>
            </a:r>
            <a:r>
              <a:rPr lang="zh-TW" altLang="zh-TW" sz="4000" kern="100" dirty="0" smtClean="0">
                <a:ea typeface="新細明體-ExtB"/>
                <a:cs typeface="新細明體-ExtB"/>
              </a:rPr>
              <a:t>𦘕</a:t>
            </a:r>
            <a:r>
              <a:rPr lang="zh-TW" altLang="zh-TW" sz="4000" kern="100" dirty="0">
                <a:cs typeface="Times New Roman"/>
              </a:rPr>
              <a:t>讚〉：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4000" kern="100" dirty="0" smtClean="0">
                <a:cs typeface="Times New Roman"/>
              </a:rPr>
              <a:t> </a:t>
            </a:r>
            <a:r>
              <a:rPr lang="zh-TW" altLang="zh-TW" sz="4000" kern="100" dirty="0">
                <a:cs typeface="Times New Roman"/>
              </a:rPr>
              <a:t>……</a:t>
            </a:r>
          </a:p>
          <a:p>
            <a:pPr>
              <a:spcAft>
                <a:spcPts val="0"/>
              </a:spcAft>
            </a:pPr>
            <a:r>
              <a:rPr lang="zh-TW" altLang="zh-TW" sz="4000" kern="100" dirty="0" smtClean="0">
                <a:solidFill>
                  <a:schemeClr val="accent5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每月</a:t>
            </a:r>
            <a:r>
              <a:rPr lang="zh-TW" altLang="zh-TW" sz="4000" kern="1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必造慈氏像　</a:t>
            </a:r>
            <a:r>
              <a:rPr lang="zh-TW" altLang="zh-TW" sz="4000" kern="1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一生</a:t>
            </a:r>
            <a:r>
              <a:rPr lang="zh-TW" altLang="zh-TW" sz="4000" kern="1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偏慕</a:t>
            </a:r>
            <a:r>
              <a:rPr lang="zh-TW" altLang="zh-TW" sz="4000" kern="100" dirty="0">
                <a:solidFill>
                  <a:schemeClr val="accent5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兜率身</a:t>
            </a:r>
          </a:p>
          <a:p>
            <a:pPr>
              <a:spcAft>
                <a:spcPts val="0"/>
              </a:spcAft>
            </a:pPr>
            <a:r>
              <a:rPr lang="zh-TW" altLang="zh-TW" sz="4000" kern="100" dirty="0" smtClean="0">
                <a:solidFill>
                  <a:schemeClr val="accent5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每日</a:t>
            </a:r>
            <a:r>
              <a:rPr lang="zh-TW" altLang="zh-TW" sz="4000" kern="1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必誦菩薩戒　</a:t>
            </a:r>
            <a:r>
              <a:rPr lang="zh-TW" altLang="zh-TW" sz="4000" kern="1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唯</a:t>
            </a:r>
            <a:r>
              <a:rPr lang="zh-TW" altLang="zh-TW" sz="4000" kern="1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杖</a:t>
            </a:r>
            <a:r>
              <a:rPr lang="zh-TW" altLang="zh-TW" sz="4000" kern="100" dirty="0">
                <a:solidFill>
                  <a:schemeClr val="accent5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木叉</a:t>
            </a:r>
            <a:r>
              <a:rPr lang="zh-TW" altLang="zh-TW" sz="4000" kern="1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制</a:t>
            </a:r>
            <a:r>
              <a:rPr lang="zh-TW" altLang="zh-TW" sz="4000" kern="100" dirty="0">
                <a:solidFill>
                  <a:schemeClr val="accent5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  <a:cs typeface="Times New Roman"/>
              </a:rPr>
              <a:t>波旬</a:t>
            </a:r>
          </a:p>
          <a:p>
            <a:pPr marL="0" indent="0" algn="r">
              <a:buNone/>
            </a:pPr>
            <a:r>
              <a:rPr lang="en-US" altLang="zh-TW" dirty="0"/>
              <a:t>(CBETA, X88, no. 1651, p. 382, c22-23)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87129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/>
          </a:bodyPr>
          <a:lstStyle/>
          <a:p>
            <a:r>
              <a:rPr lang="en-US" altLang="zh-TW" dirty="0"/>
              <a:t>【</a:t>
            </a:r>
            <a:r>
              <a:rPr lang="zh-TW" altLang="en-US" dirty="0"/>
              <a:t>慈恩</a:t>
            </a:r>
            <a:r>
              <a:rPr lang="en-US" altLang="zh-TW" dirty="0" smtClean="0"/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800" dirty="0" smtClean="0"/>
              <a:t>1</a:t>
            </a:r>
            <a:r>
              <a:rPr lang="zh-TW" altLang="en-US" sz="4800" dirty="0"/>
              <a:t>．慈悲的恩德</a:t>
            </a:r>
            <a:r>
              <a:rPr lang="zh-TW" altLang="en-US" sz="4800" dirty="0" smtClean="0"/>
              <a:t>。</a:t>
            </a:r>
            <a:endParaRPr lang="en-US" altLang="zh-TW" sz="4800" dirty="0" smtClean="0"/>
          </a:p>
          <a:p>
            <a:pPr marL="0" indent="0">
              <a:buNone/>
            </a:pPr>
            <a:r>
              <a:rPr lang="en-US" altLang="zh-TW" sz="4800" dirty="0" smtClean="0"/>
              <a:t>2</a:t>
            </a:r>
            <a:r>
              <a:rPr lang="zh-TW" altLang="en-US" sz="4800" dirty="0"/>
              <a:t>．唐朝法相宗的祖師</a:t>
            </a:r>
            <a:r>
              <a:rPr lang="zh-TW" altLang="en-US" sz="4800" u="sng" dirty="0">
                <a:solidFill>
                  <a:schemeClr val="accent4">
                    <a:lumMod val="75000"/>
                  </a:schemeClr>
                </a:solidFill>
              </a:rPr>
              <a:t>玄奘</a:t>
            </a:r>
            <a:r>
              <a:rPr lang="zh-TW" altLang="en-US" sz="4800" dirty="0"/>
              <a:t>，住在京兆大慈恩寺，後人叫他做</a:t>
            </a:r>
            <a:r>
              <a:rPr lang="zh-TW" altLang="en-US" sz="4800" b="1" dirty="0"/>
              <a:t>慈恩大師。</a:t>
            </a:r>
          </a:p>
          <a:p>
            <a:pPr marL="0" indent="0" algn="r">
              <a:buNone/>
            </a:pPr>
            <a:r>
              <a:rPr lang="en-US" altLang="zh-TW" dirty="0" smtClean="0"/>
              <a:t>FROM</a:t>
            </a:r>
            <a:r>
              <a:rPr lang="en-US" altLang="zh-TW" dirty="0"/>
              <a:t>:【</a:t>
            </a:r>
            <a:r>
              <a:rPr lang="zh-TW" altLang="en-US" dirty="0"/>
              <a:t>佛學</a:t>
            </a:r>
            <a:r>
              <a:rPr lang="zh-TW" altLang="en-US" dirty="0" smtClean="0"/>
              <a:t>常見</a:t>
            </a:r>
            <a:r>
              <a:rPr lang="zh-TW" altLang="en-US" dirty="0"/>
              <a:t>辭彙</a:t>
            </a:r>
            <a:r>
              <a:rPr lang="en-US" altLang="zh-TW" dirty="0"/>
              <a:t>(</a:t>
            </a:r>
            <a:r>
              <a:rPr lang="zh-TW" altLang="en-US" dirty="0"/>
              <a:t>陳義孝</a:t>
            </a:r>
            <a:r>
              <a:rPr lang="en-US" altLang="zh-TW" dirty="0" smtClean="0"/>
              <a:t>)】</a:t>
            </a:r>
          </a:p>
          <a:p>
            <a:pPr marL="0" indent="0" algn="ctr"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？？？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03448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556792"/>
            <a:ext cx="33843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慈</a:t>
            </a:r>
            <a:r>
              <a:rPr lang="zh-TW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恩大師</a:t>
            </a:r>
            <a:r>
              <a:rPr lang="zh-TW" altLang="zh-TW" dirty="0">
                <a:solidFill>
                  <a:schemeClr val="accent5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尉遲</a:t>
            </a:r>
            <a:r>
              <a:rPr lang="zh-TW" altLang="zh-TW" dirty="0" smtClean="0">
                <a:solidFill>
                  <a:schemeClr val="accent5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氏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諱</a:t>
            </a:r>
            <a:r>
              <a:rPr lang="zh-TW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大乘基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長安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族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貴五陵光三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輔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鄂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公敬德是其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親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400" dirty="0"/>
              <a:t>(CBETA, X88, no. 1651, p. 382, c4-6)</a:t>
            </a:r>
            <a:endParaRPr lang="zh-TW" altLang="zh-TW" sz="24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37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88640"/>
            <a:ext cx="4320480" cy="6413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57053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/>
              <a:t>【菩薩戒本</a:t>
            </a:r>
            <a:r>
              <a:rPr lang="zh-TW" altLang="zh-TW" dirty="0" smtClean="0"/>
              <a:t>】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2700" dirty="0" smtClean="0"/>
              <a:t>FROM</a:t>
            </a:r>
            <a:r>
              <a:rPr lang="en-US" altLang="zh-TW" sz="2700" dirty="0"/>
              <a:t>:</a:t>
            </a:r>
            <a:r>
              <a:rPr lang="zh-TW" altLang="zh-TW" sz="2700" dirty="0"/>
              <a:t>【中華佛教百科全書</a:t>
            </a:r>
            <a:r>
              <a:rPr lang="zh-TW" altLang="zh-TW" sz="2700" dirty="0" smtClean="0"/>
              <a:t>】</a:t>
            </a:r>
            <a:endParaRPr lang="zh-TW" altLang="en-US" sz="27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zh-TW" altLang="zh-TW" sz="4400" u="sng" kern="100" dirty="0">
                <a:latin typeface="Times Ext Roman"/>
                <a:ea typeface="細明體"/>
              </a:rPr>
              <a:t>玄奘</a:t>
            </a:r>
            <a:r>
              <a:rPr lang="zh-TW" altLang="zh-TW" sz="4400" kern="100" dirty="0">
                <a:latin typeface="Times Ext Roman"/>
                <a:ea typeface="細明體"/>
              </a:rPr>
              <a:t>譯出</a:t>
            </a:r>
            <a:r>
              <a:rPr lang="zh-TW" altLang="zh-TW" sz="4400" kern="100" dirty="0">
                <a:solidFill>
                  <a:schemeClr val="accent5">
                    <a:lumMod val="75000"/>
                  </a:schemeClr>
                </a:solidFill>
                <a:latin typeface="Times Ext Roman"/>
                <a:ea typeface="細明體"/>
              </a:rPr>
              <a:t>《菩薩戒本》</a:t>
            </a:r>
            <a:r>
              <a:rPr lang="zh-TW" altLang="zh-TW" sz="4400" kern="100" dirty="0">
                <a:latin typeface="Times Ext Roman"/>
                <a:ea typeface="細明體"/>
              </a:rPr>
              <a:t>後，入室弟子多持大乘戒而稱號</a:t>
            </a:r>
            <a:r>
              <a:rPr lang="zh-TW" altLang="zh-TW" sz="4400" b="1" kern="100" dirty="0">
                <a:latin typeface="Times Ext Roman"/>
                <a:ea typeface="細明體"/>
              </a:rPr>
              <a:t>大乘</a:t>
            </a:r>
            <a:r>
              <a:rPr lang="zh-TW" altLang="zh-TW" sz="4400" b="1" u="sng" kern="100" dirty="0">
                <a:solidFill>
                  <a:schemeClr val="accent4">
                    <a:lumMod val="75000"/>
                  </a:schemeClr>
                </a:solidFill>
                <a:latin typeface="Times Ext Roman"/>
                <a:ea typeface="細明體"/>
              </a:rPr>
              <a:t>某</a:t>
            </a:r>
            <a:r>
              <a:rPr lang="zh-TW" altLang="zh-TW" sz="4400" kern="100" dirty="0">
                <a:latin typeface="Times Ext Roman"/>
                <a:ea typeface="細明體"/>
              </a:rPr>
              <a:t>，如</a:t>
            </a:r>
            <a:r>
              <a:rPr lang="zh-TW" altLang="zh-TW" sz="4400" b="1" u="sng" kern="100" dirty="0">
                <a:latin typeface="Times Ext Roman"/>
                <a:ea typeface="細明體"/>
              </a:rPr>
              <a:t>窺基</a:t>
            </a:r>
            <a:r>
              <a:rPr lang="zh-TW" altLang="zh-TW" sz="4400" kern="100" dirty="0">
                <a:latin typeface="Times Ext Roman"/>
                <a:ea typeface="細明體"/>
              </a:rPr>
              <a:t>稱</a:t>
            </a:r>
            <a:r>
              <a:rPr lang="zh-TW" altLang="zh-TW" sz="4400" b="1" u="sng" kern="100" dirty="0">
                <a:latin typeface="Times Ext Roman"/>
                <a:ea typeface="細明體"/>
              </a:rPr>
              <a:t>大乘基</a:t>
            </a:r>
            <a:r>
              <a:rPr lang="zh-TW" altLang="zh-TW" sz="4400" kern="100" dirty="0">
                <a:latin typeface="Times Ext Roman"/>
                <a:ea typeface="細明體"/>
              </a:rPr>
              <a:t>等。</a:t>
            </a:r>
          </a:p>
          <a:p>
            <a:r>
              <a:rPr lang="zh-TW" altLang="zh-TW" sz="4400" u="sng" dirty="0">
                <a:solidFill>
                  <a:srgbClr val="FF0000"/>
                </a:solidFill>
                <a:latin typeface="Times Ext Roman"/>
                <a:ea typeface="細明體"/>
                <a:cs typeface="Times Ext Roman"/>
              </a:rPr>
              <a:t>窺</a:t>
            </a:r>
            <a:r>
              <a:rPr lang="zh-TW" altLang="zh-TW" sz="4400" u="sng" dirty="0" smtClean="0">
                <a:solidFill>
                  <a:srgbClr val="FF0000"/>
                </a:solidFill>
                <a:latin typeface="Times Ext Roman"/>
                <a:ea typeface="細明體"/>
                <a:cs typeface="Times Ext Roman"/>
              </a:rPr>
              <a:t>基</a:t>
            </a:r>
            <a:r>
              <a:rPr lang="zh-TW" altLang="zh-TW" sz="4400" dirty="0" smtClean="0">
                <a:solidFill>
                  <a:srgbClr val="FF0000"/>
                </a:solidFill>
                <a:latin typeface="Times Ext Roman"/>
                <a:ea typeface="細明體"/>
                <a:cs typeface="Times Ext Roman"/>
              </a:rPr>
              <a:t>每日</a:t>
            </a:r>
            <a:r>
              <a:rPr lang="zh-TW" altLang="zh-TW" sz="4400" b="1" dirty="0">
                <a:solidFill>
                  <a:srgbClr val="FF0000"/>
                </a:solidFill>
                <a:latin typeface="Times Ext Roman"/>
                <a:ea typeface="細明體"/>
                <a:cs typeface="Times Ext Roman"/>
              </a:rPr>
              <a:t>對彌勒像前誦</a:t>
            </a:r>
            <a:r>
              <a:rPr lang="zh-TW" altLang="zh-TW" sz="4400" b="1" dirty="0">
                <a:solidFill>
                  <a:schemeClr val="accent5">
                    <a:lumMod val="75000"/>
                  </a:schemeClr>
                </a:solidFill>
                <a:latin typeface="Times Ext Roman"/>
                <a:ea typeface="細明體"/>
                <a:cs typeface="Times Ext Roman"/>
              </a:rPr>
              <a:t>菩薩</a:t>
            </a:r>
            <a:r>
              <a:rPr lang="zh-TW" altLang="zh-TW" sz="4400" b="1" dirty="0" smtClean="0">
                <a:solidFill>
                  <a:schemeClr val="accent5">
                    <a:lumMod val="75000"/>
                  </a:schemeClr>
                </a:solidFill>
                <a:latin typeface="Times Ext Roman"/>
                <a:ea typeface="細明體"/>
                <a:cs typeface="Times Ext Roman"/>
              </a:rPr>
              <a:t>戒</a:t>
            </a:r>
            <a:r>
              <a:rPr lang="zh-TW" altLang="zh-TW" sz="4400" dirty="0" smtClean="0">
                <a:latin typeface="Times Ext Roman"/>
                <a:ea typeface="細明體"/>
                <a:cs typeface="Times Ext Roman"/>
              </a:rPr>
              <a:t>，</a:t>
            </a:r>
            <a:r>
              <a:rPr lang="zh-TW" altLang="zh-TW" sz="4400" dirty="0">
                <a:latin typeface="Times Ext Roman"/>
                <a:ea typeface="細明體"/>
                <a:cs typeface="Times Ext Roman"/>
              </a:rPr>
              <a:t>以為常課，可見當時</a:t>
            </a:r>
            <a:r>
              <a:rPr lang="zh-TW" altLang="zh-TW" sz="4400" dirty="0">
                <a:solidFill>
                  <a:schemeClr val="accent5">
                    <a:lumMod val="75000"/>
                  </a:schemeClr>
                </a:solidFill>
                <a:latin typeface="Times Ext Roman"/>
                <a:ea typeface="細明體"/>
                <a:cs typeface="Times Ext Roman"/>
              </a:rPr>
              <a:t>《瑜伽戒本》</a:t>
            </a:r>
            <a:r>
              <a:rPr lang="zh-TW" altLang="zh-TW" sz="4400" dirty="0">
                <a:latin typeface="Times Ext Roman"/>
                <a:ea typeface="細明體"/>
                <a:cs typeface="Times Ext Roman"/>
              </a:rPr>
              <a:t>之受到重視。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59254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836712"/>
            <a:ext cx="8003232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600" dirty="0"/>
              <a:t>叁</a:t>
            </a:r>
            <a:r>
              <a:rPr lang="zh-TW" altLang="zh-TW" sz="6600" dirty="0"/>
              <a:t>、</a:t>
            </a:r>
            <a:r>
              <a:rPr lang="zh-TW" altLang="zh-TW" sz="6600" dirty="0">
                <a:solidFill>
                  <a:schemeClr val="accent5">
                    <a:lumMod val="75000"/>
                  </a:schemeClr>
                </a:solidFill>
              </a:rPr>
              <a:t>瑜伽</a:t>
            </a:r>
            <a:r>
              <a:rPr lang="zh-TW" altLang="zh-TW" sz="6600" dirty="0" smtClean="0">
                <a:solidFill>
                  <a:schemeClr val="accent5">
                    <a:lumMod val="75000"/>
                  </a:schemeClr>
                </a:solidFill>
              </a:rPr>
              <a:t>菩薩戒</a:t>
            </a:r>
            <a:r>
              <a:rPr lang="zh-TW" altLang="en-US" sz="6600" dirty="0"/>
              <a:t>釋名</a:t>
            </a:r>
            <a:endParaRPr lang="en-US" altLang="zh-TW" sz="6600" dirty="0" smtClean="0"/>
          </a:p>
          <a:p>
            <a:pPr marL="0" indent="0">
              <a:buNone/>
            </a:pPr>
            <a:r>
              <a:rPr lang="en-US" altLang="zh-TW" sz="5400" dirty="0" smtClean="0"/>
              <a:t>		</a:t>
            </a:r>
            <a:r>
              <a:rPr lang="en-US" altLang="zh-TW" sz="6000" dirty="0" smtClean="0">
                <a:solidFill>
                  <a:schemeClr val="accent5">
                    <a:lumMod val="75000"/>
                  </a:schemeClr>
                </a:solidFill>
              </a:rPr>
              <a:t>--</a:t>
            </a:r>
            <a:r>
              <a:rPr lang="zh-TW" altLang="zh-TW" sz="6000" dirty="0" smtClean="0">
                <a:solidFill>
                  <a:schemeClr val="accent5">
                    <a:lumMod val="75000"/>
                  </a:schemeClr>
                </a:solidFill>
              </a:rPr>
              <a:t>瑜伽</a:t>
            </a:r>
            <a:endParaRPr lang="en-US" altLang="zh-TW" sz="6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sz="6000" dirty="0" smtClean="0">
                <a:solidFill>
                  <a:schemeClr val="accent5">
                    <a:lumMod val="75000"/>
                  </a:schemeClr>
                </a:solidFill>
              </a:rPr>
              <a:t>		--</a:t>
            </a:r>
            <a:r>
              <a:rPr lang="zh-TW" altLang="zh-TW" sz="6000" dirty="0" smtClean="0">
                <a:solidFill>
                  <a:schemeClr val="accent5">
                    <a:lumMod val="75000"/>
                  </a:schemeClr>
                </a:solidFill>
              </a:rPr>
              <a:t>菩薩</a:t>
            </a:r>
            <a:endParaRPr lang="en-US" altLang="zh-TW" sz="6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sz="6000" dirty="0" smtClean="0">
                <a:solidFill>
                  <a:schemeClr val="accent5">
                    <a:lumMod val="75000"/>
                  </a:schemeClr>
                </a:solidFill>
              </a:rPr>
              <a:t>		--</a:t>
            </a:r>
            <a:r>
              <a:rPr lang="zh-TW" altLang="zh-TW" sz="6000" dirty="0">
                <a:solidFill>
                  <a:schemeClr val="accent5">
                    <a:lumMod val="75000"/>
                  </a:schemeClr>
                </a:solidFill>
              </a:rPr>
              <a:t>戒</a:t>
            </a:r>
            <a:endParaRPr lang="zh-TW" altLang="en-US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39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232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980728"/>
            <a:ext cx="8003232" cy="5145435"/>
          </a:xfrm>
        </p:spPr>
        <p:txBody>
          <a:bodyPr/>
          <a:lstStyle/>
          <a:p>
            <a:r>
              <a:rPr lang="zh-TW" altLang="zh-TW" sz="4800" dirty="0" smtClean="0"/>
              <a:t>民國</a:t>
            </a:r>
            <a:r>
              <a:rPr lang="zh-TW" altLang="zh-TW" sz="4800" dirty="0" smtClean="0">
                <a:solidFill>
                  <a:schemeClr val="accent6">
                    <a:lumMod val="75000"/>
                  </a:schemeClr>
                </a:solidFill>
              </a:rPr>
              <a:t>七</a:t>
            </a:r>
            <a:r>
              <a:rPr lang="zh-TW" altLang="zh-TW" sz="4800" dirty="0" smtClean="0"/>
              <a:t>年</a:t>
            </a:r>
            <a:r>
              <a:rPr lang="zh-TW" altLang="en-US" sz="4800" dirty="0" smtClean="0"/>
              <a:t>，</a:t>
            </a:r>
            <a:r>
              <a:rPr lang="zh-TW" altLang="zh-TW" sz="4800" u="sng" dirty="0" smtClean="0"/>
              <a:t>續明</a:t>
            </a:r>
            <a:r>
              <a:rPr lang="zh-TW" altLang="zh-TW" sz="4800" dirty="0" smtClean="0"/>
              <a:t>法師誕生於北京郊區，俗姓徐。</a:t>
            </a:r>
            <a:endParaRPr lang="en-US" altLang="zh-TW" sz="4800" dirty="0" smtClean="0"/>
          </a:p>
          <a:p>
            <a:r>
              <a:rPr lang="zh-TW" altLang="zh-TW" sz="4800" dirty="0" smtClean="0"/>
              <a:t>十歲時剃度出家。</a:t>
            </a:r>
            <a:endParaRPr lang="en-US" altLang="zh-TW" sz="4800" dirty="0" smtClean="0"/>
          </a:p>
          <a:p>
            <a:r>
              <a:rPr lang="zh-TW" altLang="zh-TW" sz="4800" dirty="0" smtClean="0"/>
              <a:t>民國十九年，十二歲，就讀於「弘慈佛學院」。</a:t>
            </a:r>
          </a:p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8808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zh-TW" altLang="zh-TW" kern="100" dirty="0" smtClean="0">
                <a:latin typeface="Times Ext Roman"/>
                <a:ea typeface="細明體"/>
              </a:rPr>
              <a:t>《</a:t>
            </a:r>
            <a:r>
              <a:rPr lang="zh-TW" altLang="zh-TW" kern="100" dirty="0">
                <a:solidFill>
                  <a:schemeClr val="accent6">
                    <a:lumMod val="75000"/>
                  </a:schemeClr>
                </a:solidFill>
                <a:latin typeface="Times Ext Roman"/>
                <a:ea typeface="細明體"/>
              </a:rPr>
              <a:t>瑜伽</a:t>
            </a:r>
            <a:r>
              <a:rPr lang="zh-TW" altLang="zh-TW" kern="100" dirty="0" smtClean="0">
                <a:latin typeface="Times Ext Roman"/>
                <a:ea typeface="細明體"/>
              </a:rPr>
              <a:t>菩薩</a:t>
            </a:r>
            <a:r>
              <a:rPr lang="zh-TW" altLang="zh-TW" kern="100" dirty="0">
                <a:latin typeface="Times Ext Roman"/>
                <a:ea typeface="細明體"/>
              </a:rPr>
              <a:t>戒本》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zh-TW" altLang="zh-TW" kern="100" dirty="0" smtClean="0">
                <a:latin typeface="Times Ext Roman"/>
                <a:ea typeface="細明體"/>
              </a:rPr>
              <a:t>一</a:t>
            </a:r>
            <a:r>
              <a:rPr lang="zh-TW" altLang="zh-TW" kern="100" dirty="0">
                <a:latin typeface="Times Ext Roman"/>
                <a:ea typeface="細明體"/>
              </a:rPr>
              <a:t>卷，唐‧玄奘</a:t>
            </a:r>
            <a:r>
              <a:rPr lang="zh-TW" altLang="zh-TW" kern="100" dirty="0" smtClean="0">
                <a:latin typeface="Times Ext Roman"/>
                <a:ea typeface="細明體"/>
              </a:rPr>
              <a:t>譯，</a:t>
            </a:r>
            <a:r>
              <a:rPr lang="zh-TW" altLang="zh-TW" kern="100" dirty="0">
                <a:latin typeface="Times Ext Roman"/>
                <a:ea typeface="細明體"/>
              </a:rPr>
              <a:t>從《瑜伽師地論</a:t>
            </a:r>
            <a:r>
              <a:rPr lang="zh-TW" altLang="zh-TW" kern="100" dirty="0" smtClean="0">
                <a:latin typeface="Times Ext Roman"/>
                <a:ea typeface="細明體"/>
              </a:rPr>
              <a:t>》錄出。</a:t>
            </a:r>
            <a:endParaRPr lang="zh-TW" altLang="zh-TW" kern="100" dirty="0">
              <a:latin typeface="Times Ext Roman"/>
              <a:ea typeface="細明體"/>
            </a:endParaRPr>
          </a:p>
          <a:p>
            <a:pPr>
              <a:spcAft>
                <a:spcPts val="0"/>
              </a:spcAft>
            </a:pPr>
            <a:r>
              <a:rPr lang="zh-TW" altLang="zh-TW" u="sng" kern="100" dirty="0">
                <a:latin typeface="Times Ext Roman"/>
                <a:ea typeface="細明體"/>
              </a:rPr>
              <a:t>玄奘</a:t>
            </a:r>
            <a:r>
              <a:rPr lang="zh-TW" altLang="zh-TW" kern="100" dirty="0">
                <a:latin typeface="Times Ext Roman"/>
                <a:ea typeface="細明體"/>
              </a:rPr>
              <a:t>於</a:t>
            </a:r>
            <a:r>
              <a:rPr lang="zh-TW" altLang="zh-TW" kern="100" dirty="0">
                <a:solidFill>
                  <a:srgbClr val="FF0000"/>
                </a:solidFill>
                <a:latin typeface="Times Ext Roman"/>
                <a:ea typeface="細明體"/>
              </a:rPr>
              <a:t>貞觀</a:t>
            </a:r>
            <a:r>
              <a:rPr lang="zh-TW" altLang="zh-TW" kern="100" dirty="0">
                <a:solidFill>
                  <a:schemeClr val="accent5">
                    <a:lumMod val="75000"/>
                  </a:schemeClr>
                </a:solidFill>
                <a:latin typeface="Times Ext Roman"/>
                <a:ea typeface="細明體"/>
              </a:rPr>
              <a:t>二十年</a:t>
            </a:r>
            <a:r>
              <a:rPr lang="zh-TW" altLang="zh-TW" kern="100" dirty="0">
                <a:solidFill>
                  <a:srgbClr val="FF0000"/>
                </a:solidFill>
                <a:latin typeface="Times Ext Roman"/>
                <a:ea typeface="細明體"/>
              </a:rPr>
              <a:t>（</a:t>
            </a:r>
            <a:r>
              <a:rPr lang="en-US" altLang="zh-TW" kern="100" dirty="0">
                <a:solidFill>
                  <a:srgbClr val="FF0000"/>
                </a:solidFill>
                <a:latin typeface="Times Ext Roman"/>
                <a:ea typeface="細明體"/>
              </a:rPr>
              <a:t>646</a:t>
            </a:r>
            <a:r>
              <a:rPr lang="zh-TW" altLang="zh-TW" kern="100" dirty="0">
                <a:solidFill>
                  <a:srgbClr val="FF0000"/>
                </a:solidFill>
                <a:latin typeface="Times Ext Roman"/>
                <a:ea typeface="細明體"/>
              </a:rPr>
              <a:t>）五月十五日</a:t>
            </a:r>
            <a:r>
              <a:rPr lang="zh-TW" altLang="zh-TW" kern="100" dirty="0">
                <a:latin typeface="Times Ext Roman"/>
                <a:ea typeface="細明體"/>
              </a:rPr>
              <a:t>至</a:t>
            </a:r>
            <a:r>
              <a:rPr lang="zh-TW" altLang="zh-TW" kern="100" dirty="0">
                <a:solidFill>
                  <a:schemeClr val="accent5">
                    <a:lumMod val="75000"/>
                  </a:schemeClr>
                </a:solidFill>
                <a:latin typeface="Times Ext Roman"/>
                <a:ea typeface="細明體"/>
              </a:rPr>
              <a:t>二十二年</a:t>
            </a:r>
            <a:r>
              <a:rPr lang="zh-TW" altLang="zh-TW" kern="100" dirty="0">
                <a:solidFill>
                  <a:srgbClr val="FF0000"/>
                </a:solidFill>
                <a:latin typeface="Times Ext Roman"/>
                <a:ea typeface="細明體"/>
              </a:rPr>
              <a:t>五月十五日</a:t>
            </a:r>
            <a:r>
              <a:rPr lang="zh-TW" altLang="zh-TW" kern="100" dirty="0">
                <a:latin typeface="Times Ext Roman"/>
                <a:ea typeface="細明體"/>
              </a:rPr>
              <a:t>，</a:t>
            </a:r>
            <a:r>
              <a:rPr lang="zh-TW" altLang="zh-TW" kern="100" dirty="0" smtClean="0">
                <a:latin typeface="Times Ext Roman"/>
                <a:ea typeface="細明體"/>
              </a:rPr>
              <a:t>在</a:t>
            </a:r>
            <a:r>
              <a:rPr lang="zh-TW" altLang="zh-TW" b="1" kern="100" dirty="0" smtClean="0">
                <a:latin typeface="Times Ext Roman"/>
                <a:ea typeface="細明體"/>
              </a:rPr>
              <a:t>弘</a:t>
            </a:r>
            <a:r>
              <a:rPr lang="zh-TW" altLang="zh-TW" b="1" kern="100" dirty="0">
                <a:latin typeface="Times Ext Roman"/>
                <a:ea typeface="細明體"/>
              </a:rPr>
              <a:t>福寺</a:t>
            </a:r>
            <a:r>
              <a:rPr lang="zh-TW" altLang="zh-TW" kern="100" dirty="0">
                <a:latin typeface="Times Ext Roman"/>
                <a:ea typeface="細明體"/>
              </a:rPr>
              <a:t>翻經院譯出《瑜伽師地論</a:t>
            </a:r>
            <a:r>
              <a:rPr lang="zh-TW" altLang="zh-TW" kern="100" dirty="0" smtClean="0">
                <a:latin typeface="Times Ext Roman"/>
                <a:ea typeface="細明體"/>
              </a:rPr>
              <a:t>》，</a:t>
            </a:r>
            <a:r>
              <a:rPr lang="zh-TW" altLang="zh-TW" kern="100" dirty="0">
                <a:latin typeface="Times Ext Roman"/>
                <a:ea typeface="細明體"/>
              </a:rPr>
              <a:t>其中第四十卷末至第四十一卷即《菩薩戒本》。</a:t>
            </a:r>
          </a:p>
          <a:p>
            <a:pPr>
              <a:spcAft>
                <a:spcPts val="0"/>
              </a:spcAft>
            </a:pPr>
            <a:r>
              <a:rPr lang="zh-TW" altLang="zh-TW" kern="100" dirty="0">
                <a:latin typeface="Times Ext Roman"/>
                <a:ea typeface="細明體"/>
              </a:rPr>
              <a:t>玄奘又於</a:t>
            </a:r>
            <a:r>
              <a:rPr lang="zh-TW" altLang="zh-TW" b="1" kern="100" dirty="0">
                <a:latin typeface="Times Ext Roman"/>
                <a:ea typeface="細明體"/>
              </a:rPr>
              <a:t>貞觀二十三年七月十五日</a:t>
            </a:r>
            <a:r>
              <a:rPr lang="zh-TW" altLang="zh-TW" kern="100" dirty="0">
                <a:latin typeface="Times Ext Roman"/>
                <a:ea typeface="細明體"/>
              </a:rPr>
              <a:t>於大慈恩寺翻出《菩薩戒羯磨文》一卷。</a:t>
            </a:r>
          </a:p>
          <a:p>
            <a:r>
              <a:rPr lang="zh-TW" altLang="zh-TW" kern="100" dirty="0">
                <a:latin typeface="Times Ext Roman"/>
                <a:ea typeface="細明體"/>
              </a:rPr>
              <a:t>同月二十一日</a:t>
            </a:r>
            <a:r>
              <a:rPr lang="zh-TW" altLang="zh-TW" dirty="0">
                <a:solidFill>
                  <a:schemeClr val="accent2">
                    <a:lumMod val="75000"/>
                  </a:schemeClr>
                </a:solidFill>
                <a:latin typeface="Times Ext Roman"/>
                <a:ea typeface="細明體"/>
                <a:cs typeface="Times Ext Roman"/>
              </a:rPr>
              <a:t>別出</a:t>
            </a:r>
            <a:r>
              <a:rPr lang="zh-TW" altLang="zh-TW" dirty="0">
                <a:latin typeface="Times Ext Roman"/>
                <a:ea typeface="細明體"/>
                <a:cs typeface="Times Ext Roman"/>
              </a:rPr>
              <a:t>《菩薩戒本》一卷，都是</a:t>
            </a:r>
            <a:r>
              <a:rPr lang="zh-TW" altLang="zh-TW" b="1" u="sng" dirty="0">
                <a:latin typeface="Times Ext Roman"/>
                <a:ea typeface="細明體"/>
                <a:cs typeface="Times Ext Roman"/>
              </a:rPr>
              <a:t>普光</a:t>
            </a:r>
            <a:r>
              <a:rPr lang="zh-TW" altLang="zh-TW" dirty="0">
                <a:latin typeface="Times Ext Roman"/>
                <a:ea typeface="細明體"/>
                <a:cs typeface="Times Ext Roman"/>
              </a:rPr>
              <a:t>筆受。這是《菩薩戒本》的</a:t>
            </a:r>
            <a:r>
              <a:rPr lang="zh-TW" altLang="zh-TW" dirty="0">
                <a:solidFill>
                  <a:schemeClr val="accent5">
                    <a:lumMod val="75000"/>
                  </a:schemeClr>
                </a:solidFill>
                <a:latin typeface="Times Ext Roman"/>
                <a:ea typeface="細明體"/>
                <a:cs typeface="Times Ext Roman"/>
              </a:rPr>
              <a:t>最後定本</a:t>
            </a:r>
            <a:r>
              <a:rPr lang="zh-TW" altLang="zh-TW" dirty="0" smtClean="0">
                <a:latin typeface="Times Ext Roman"/>
                <a:ea typeface="細明體"/>
                <a:cs typeface="Times Ext Roman"/>
              </a:rPr>
              <a:t>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40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0761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菩薩</a:t>
            </a:r>
            <a:r>
              <a:rPr lang="en-US" altLang="zh-TW" sz="3200" dirty="0" smtClean="0">
                <a:solidFill>
                  <a:schemeClr val="accent5">
                    <a:lumMod val="75000"/>
                  </a:schemeClr>
                </a:solidFill>
                <a:latin typeface="新細明體"/>
                <a:cs typeface="Times New Roman"/>
              </a:rPr>
              <a:t>--</a:t>
            </a:r>
            <a:r>
              <a:rPr lang="zh-TW" altLang="zh-TW" sz="3200" dirty="0" smtClean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《佛法</a:t>
            </a:r>
            <a:r>
              <a:rPr lang="zh-TW" altLang="zh-TW" sz="32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概論》</a:t>
            </a:r>
            <a:r>
              <a:rPr lang="en-US" altLang="zh-TW" sz="32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p.201</a:t>
            </a:r>
            <a:endParaRPr lang="zh-TW" alt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聲聞是釋尊教化的當機，但有極少數更能契合釋尊正覺真精神的，稱為</a:t>
            </a:r>
            <a:r>
              <a:rPr lang="zh-TW" altLang="zh-TW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菩薩</a:t>
            </a:r>
            <a:r>
              <a:rPr lang="zh-TW" altLang="zh-TW" kern="100" dirty="0">
                <a:cs typeface="Times New Roman"/>
              </a:rPr>
              <a:t>。</a:t>
            </a:r>
          </a:p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菩薩，義譯為「覺有情」，是</a:t>
            </a:r>
            <a:r>
              <a:rPr lang="zh-TW" altLang="zh-TW" b="1" kern="100" dirty="0">
                <a:cs typeface="Times New Roman"/>
              </a:rPr>
              <a:t>勇于正覺的欲求</a:t>
            </a:r>
            <a:r>
              <a:rPr lang="zh-TW" altLang="zh-TW" kern="100" dirty="0">
                <a:cs typeface="Times New Roman"/>
              </a:rPr>
              <a:t>者。</a:t>
            </a:r>
          </a:p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釋尊未成佛前，也稱為</a:t>
            </a:r>
            <a:r>
              <a:rPr lang="zh-TW" altLang="zh-TW" b="1" kern="100" dirty="0" smtClean="0">
                <a:cs typeface="Times New Roman"/>
              </a:rPr>
              <a:t>菩薩</a:t>
            </a:r>
            <a:r>
              <a:rPr lang="en-US" altLang="zh-TW" sz="2200" kern="100" dirty="0" smtClean="0">
                <a:cs typeface="Times New Roman"/>
              </a:rPr>
              <a:t>[</a:t>
            </a:r>
            <a:r>
              <a:rPr lang="zh-TW" altLang="en-US" sz="2200" kern="100" dirty="0" smtClean="0">
                <a:cs typeface="Times New Roman"/>
              </a:rPr>
              <a:t>早期經典，專指</a:t>
            </a:r>
            <a:r>
              <a:rPr lang="zh-TW" altLang="en-US" sz="2200" kern="100" dirty="0" smtClean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佛陀</a:t>
            </a:r>
            <a:r>
              <a:rPr lang="en-US" altLang="zh-TW" sz="2200" kern="100" dirty="0" smtClean="0">
                <a:cs typeface="Times New Roman"/>
              </a:rPr>
              <a:t>]</a:t>
            </a:r>
            <a:r>
              <a:rPr lang="zh-TW" altLang="zh-TW" kern="100" dirty="0" smtClean="0">
                <a:cs typeface="Times New Roman"/>
              </a:rPr>
              <a:t>。</a:t>
            </a:r>
            <a:endParaRPr lang="zh-TW" altLang="zh-TW" kern="100" dirty="0">
              <a:cs typeface="Times New Roman"/>
            </a:endParaRPr>
          </a:p>
          <a:p>
            <a:r>
              <a:rPr lang="zh-TW" altLang="zh-TW" dirty="0">
                <a:cs typeface="Times New Roman"/>
              </a:rPr>
              <a:t>菩薩的修行，如</a:t>
            </a:r>
            <a:r>
              <a:rPr lang="zh-TW" altLang="zh-TW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《本生談》</a:t>
            </a:r>
            <a:r>
              <a:rPr lang="zh-TW" altLang="zh-TW" dirty="0">
                <a:cs typeface="Times New Roman"/>
              </a:rPr>
              <a:t>所說，或作</a:t>
            </a:r>
            <a:r>
              <a:rPr lang="zh-TW" altLang="zh-TW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王公、宰官，或作商人、農工，或作學者、航海家</a:t>
            </a:r>
            <a:r>
              <a:rPr lang="zh-TW" altLang="zh-TW" dirty="0">
                <a:cs typeface="Times New Roman"/>
              </a:rPr>
              <a:t>等。側重於利益有情的事業，不惜犧牲自己，充滿了慈悲智慧的精進，這不是一般聲聞弟子所及</a:t>
            </a:r>
            <a:r>
              <a:rPr lang="zh-TW" altLang="zh-TW" dirty="0" smtClean="0">
                <a:cs typeface="Times New Roman"/>
              </a:rPr>
              <a:t>的</a:t>
            </a:r>
            <a:r>
              <a:rPr lang="zh-TW" altLang="en-US" dirty="0" smtClean="0">
                <a:cs typeface="Times New Roman"/>
              </a:rPr>
              <a:t>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41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98315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菩薩</a:t>
            </a:r>
            <a:r>
              <a:rPr lang="zh-TW" altLang="zh-TW" sz="32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《佛法概論》</a:t>
            </a:r>
            <a:r>
              <a:rPr lang="en-US" altLang="zh-TW" sz="32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p.201</a:t>
            </a:r>
            <a:endParaRPr lang="zh-TW" alt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256584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菩薩如出家，即像《彌勒上生經》說：「不修禪定，不斷煩惱」。</a:t>
            </a:r>
          </a:p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這是</a:t>
            </a:r>
            <a:r>
              <a:rPr lang="zh-TW" altLang="zh-TW" b="1" kern="100" dirty="0">
                <a:cs typeface="Times New Roman"/>
              </a:rPr>
              <a:t>急于為眾</a:t>
            </a:r>
            <a:r>
              <a:rPr lang="zh-TW" altLang="zh-TW" kern="100" dirty="0">
                <a:cs typeface="Times New Roman"/>
              </a:rPr>
              <a:t>而</a:t>
            </a:r>
            <a:r>
              <a:rPr lang="zh-TW" altLang="zh-TW" b="1" kern="100" dirty="0">
                <a:cs typeface="Times New Roman"/>
              </a:rPr>
              <a:t>不是急於為己</a:t>
            </a:r>
            <a:r>
              <a:rPr lang="zh-TW" altLang="zh-TW" kern="100" dirty="0">
                <a:cs typeface="Times New Roman"/>
              </a:rPr>
              <a:t>的；</a:t>
            </a:r>
            <a:r>
              <a:rPr lang="zh-TW" altLang="zh-TW" kern="100" dirty="0">
                <a:solidFill>
                  <a:srgbClr val="FF0000"/>
                </a:solidFill>
                <a:cs typeface="Times New Roman"/>
              </a:rPr>
              <a:t>是</a:t>
            </a:r>
            <a:r>
              <a:rPr lang="zh-TW" altLang="zh-TW" b="1" kern="100" dirty="0">
                <a:cs typeface="Times New Roman"/>
              </a:rPr>
              <a:t>福慧並重</a:t>
            </a:r>
            <a:r>
              <a:rPr lang="zh-TW" altLang="zh-TW" kern="100" dirty="0">
                <a:cs typeface="Times New Roman"/>
              </a:rPr>
              <a:t>而不是偏於理智的；</a:t>
            </a:r>
            <a:r>
              <a:rPr lang="zh-TW" altLang="zh-TW" kern="100" dirty="0">
                <a:solidFill>
                  <a:srgbClr val="FF0000"/>
                </a:solidFill>
                <a:cs typeface="Times New Roman"/>
              </a:rPr>
              <a:t>是</a:t>
            </a:r>
            <a:r>
              <a:rPr lang="zh-TW" altLang="zh-TW" b="1" kern="100" dirty="0">
                <a:cs typeface="Times New Roman"/>
              </a:rPr>
              <a:t>重慧</a:t>
            </a:r>
            <a:r>
              <a:rPr lang="zh-TW" altLang="zh-TW" kern="100" dirty="0">
                <a:cs typeface="Times New Roman"/>
              </a:rPr>
              <a:t>而不重定的；</a:t>
            </a:r>
            <a:r>
              <a:rPr lang="zh-TW" altLang="zh-TW" kern="100" dirty="0">
                <a:solidFill>
                  <a:srgbClr val="FF0000"/>
                </a:solidFill>
                <a:cs typeface="Times New Roman"/>
              </a:rPr>
              <a:t>是</a:t>
            </a:r>
            <a:r>
              <a:rPr lang="zh-TW" altLang="zh-TW" b="1" kern="100" dirty="0">
                <a:cs typeface="Times New Roman"/>
              </a:rPr>
              <a:t>不離世間利濟事業而淨自心</a:t>
            </a:r>
            <a:r>
              <a:rPr lang="zh-TW" altLang="zh-TW" kern="100" dirty="0">
                <a:cs typeface="Times New Roman"/>
              </a:rPr>
              <a:t>，</a:t>
            </a:r>
            <a:r>
              <a:rPr lang="zh-TW" altLang="zh-TW" kern="100" dirty="0">
                <a:solidFill>
                  <a:srgbClr val="FF0000"/>
                </a:solidFill>
                <a:cs typeface="Times New Roman"/>
              </a:rPr>
              <a:t>不是</a:t>
            </a:r>
            <a:r>
              <a:rPr lang="zh-TW" altLang="zh-TW" kern="100" dirty="0">
                <a:cs typeface="Times New Roman"/>
              </a:rPr>
              <a:t>厭世隱遁而求解脫的。</a:t>
            </a:r>
          </a:p>
          <a:p>
            <a:pPr marL="0" indent="0">
              <a:spcAft>
                <a:spcPts val="0"/>
              </a:spcAft>
              <a:buNone/>
            </a:pPr>
            <a:r>
              <a:rPr lang="zh-TW" altLang="zh-TW" dirty="0"/>
              <a:t>◎</a:t>
            </a:r>
            <a:r>
              <a:rPr lang="zh-TW" altLang="zh-TW" kern="100" dirty="0" smtClean="0">
                <a:cs typeface="Times New Roman"/>
              </a:rPr>
              <a:t>佛</a:t>
            </a:r>
            <a:r>
              <a:rPr lang="zh-TW" altLang="zh-TW" kern="100" dirty="0">
                <a:cs typeface="Times New Roman"/>
              </a:rPr>
              <a:t>世的阿難，為了多聞正法，侍奉佛陀，不願意急證阿羅漢；</a:t>
            </a:r>
          </a:p>
          <a:p>
            <a:pPr marL="0" indent="0">
              <a:spcAft>
                <a:spcPts val="0"/>
              </a:spcAft>
              <a:buNone/>
            </a:pPr>
            <a:r>
              <a:rPr lang="zh-TW" altLang="zh-TW" dirty="0"/>
              <a:t>◎</a:t>
            </a:r>
            <a:r>
              <a:rPr lang="zh-TW" altLang="zh-TW" kern="100" dirty="0" smtClean="0">
                <a:solidFill>
                  <a:srgbClr val="FF0000"/>
                </a:solidFill>
                <a:cs typeface="Times New Roman"/>
              </a:rPr>
              <a:t>沓</a:t>
            </a:r>
            <a:r>
              <a:rPr lang="zh-TW" altLang="zh-TW" kern="100" dirty="0">
                <a:solidFill>
                  <a:srgbClr val="FF0000"/>
                </a:solidFill>
                <a:cs typeface="Times New Roman"/>
              </a:rPr>
              <a:t>婆</a:t>
            </a:r>
            <a:r>
              <a:rPr lang="zh-TW" altLang="zh-TW" kern="100" dirty="0">
                <a:cs typeface="Times New Roman"/>
              </a:rPr>
              <a:t>得阿羅漢後，為了廣集福德而</a:t>
            </a:r>
            <a:r>
              <a:rPr lang="zh-TW" altLang="zh-TW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知僧</a:t>
            </a:r>
            <a:r>
              <a:rPr lang="zh-TW" altLang="zh-TW" kern="100" dirty="0" smtClean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事</a:t>
            </a:r>
            <a:r>
              <a:rPr lang="zh-TW" altLang="zh-TW" kern="100" dirty="0" smtClean="0">
                <a:cs typeface="Times New Roman"/>
              </a:rPr>
              <a:t>；</a:t>
            </a:r>
            <a:endParaRPr lang="zh-TW" altLang="zh-TW" kern="100" dirty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zh-TW" dirty="0"/>
              <a:t>◎</a:t>
            </a:r>
            <a:r>
              <a:rPr lang="zh-TW" altLang="zh-TW" kern="100" dirty="0" smtClean="0">
                <a:cs typeface="Times New Roman"/>
              </a:rPr>
              <a:t>富</a:t>
            </a:r>
            <a:r>
              <a:rPr lang="zh-TW" altLang="zh-TW" kern="100" dirty="0">
                <a:cs typeface="Times New Roman"/>
              </a:rPr>
              <a:t>樓那冒險去化導獷悍的</a:t>
            </a:r>
            <a:r>
              <a:rPr lang="zh-TW" altLang="zh-TW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邊民</a:t>
            </a:r>
            <a:r>
              <a:rPr lang="zh-TW" altLang="zh-TW" kern="100" dirty="0">
                <a:cs typeface="Times New Roman"/>
              </a:rPr>
              <a:t>，</a:t>
            </a:r>
          </a:p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都</a:t>
            </a:r>
            <a:r>
              <a:rPr lang="zh-TW" altLang="zh-TW" kern="100" dirty="0">
                <a:solidFill>
                  <a:srgbClr val="FF0000"/>
                </a:solidFill>
                <a:cs typeface="Times New Roman"/>
              </a:rPr>
              <a:t>近似</a:t>
            </a:r>
            <a:r>
              <a:rPr lang="zh-TW" altLang="zh-TW" kern="100" dirty="0">
                <a:cs typeface="Times New Roman"/>
              </a:rPr>
              <a:t>菩薩的作風。</a:t>
            </a:r>
          </a:p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這類</a:t>
            </a:r>
            <a:r>
              <a:rPr lang="zh-TW" altLang="zh-TW" b="1" kern="100" dirty="0">
                <a:cs typeface="Times New Roman"/>
              </a:rPr>
              <a:t>重於為他</a:t>
            </a:r>
            <a:r>
              <a:rPr lang="zh-TW" altLang="zh-TW" kern="100" dirty="0">
                <a:cs typeface="Times New Roman"/>
              </a:rPr>
              <a:t>的根性，在佛法的流行中，</a:t>
            </a:r>
            <a:r>
              <a:rPr lang="zh-TW" altLang="zh-TW" b="1" kern="100" dirty="0">
                <a:cs typeface="Times New Roman"/>
              </a:rPr>
              <a:t>逐漸開拓出大乘</a:t>
            </a:r>
            <a:r>
              <a:rPr lang="zh-TW" altLang="zh-TW" kern="100" dirty="0">
                <a:cs typeface="Times New Roman"/>
              </a:rPr>
              <a:t>，顯示</a:t>
            </a:r>
            <a:r>
              <a:rPr lang="zh-TW" altLang="zh-TW" b="1" kern="100" dirty="0">
                <a:cs typeface="Times New Roman"/>
              </a:rPr>
              <a:t>釋尊正覺的真義</a:t>
            </a:r>
            <a:r>
              <a:rPr lang="zh-TW" altLang="zh-TW" kern="100" dirty="0">
                <a:cs typeface="Times New Roman"/>
              </a:rPr>
              <a:t>。</a:t>
            </a:r>
          </a:p>
          <a:p>
            <a:pPr>
              <a:spcAft>
                <a:spcPts val="0"/>
              </a:spcAft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42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37458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kern="2600" dirty="0" smtClean="0">
                <a:latin typeface="Cambria"/>
                <a:cs typeface="新細明體"/>
              </a:rPr>
              <a:t>釋 </a:t>
            </a:r>
            <a:r>
              <a:rPr lang="en-US" altLang="zh-TW" b="1" kern="2600" dirty="0" smtClean="0">
                <a:latin typeface="Cambria"/>
                <a:cs typeface="新細明體"/>
              </a:rPr>
              <a:t>“</a:t>
            </a:r>
            <a:r>
              <a:rPr lang="zh-TW" altLang="zh-TW" b="1" kern="2600" dirty="0" smtClean="0">
                <a:latin typeface="Cambria"/>
                <a:cs typeface="新細明體"/>
              </a:rPr>
              <a:t>戒</a:t>
            </a:r>
            <a:r>
              <a:rPr lang="en-US" altLang="zh-TW" b="1" kern="2600" dirty="0" smtClean="0">
                <a:latin typeface="Cambria"/>
                <a:cs typeface="新細明體"/>
              </a:rPr>
              <a:t>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63688" y="1600200"/>
            <a:ext cx="6552728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zh-TW" sz="4800" kern="100" dirty="0" smtClean="0">
                <a:cs typeface="Times New Roman"/>
              </a:rPr>
              <a:t>◎</a:t>
            </a:r>
            <a:r>
              <a:rPr lang="zh-TW" altLang="zh-TW" sz="4800" dirty="0">
                <a:cs typeface="Times New Roman"/>
              </a:rPr>
              <a:t>「</a:t>
            </a:r>
            <a:r>
              <a:rPr lang="zh-TW" altLang="zh-TW" sz="4800" kern="100" dirty="0" smtClean="0">
                <a:cs typeface="Times New Roman"/>
              </a:rPr>
              <a:t>習慣</a:t>
            </a:r>
            <a:r>
              <a:rPr lang="zh-TW" altLang="zh-TW" sz="4800" dirty="0">
                <a:cs typeface="Times New Roman"/>
              </a:rPr>
              <a:t>」</a:t>
            </a:r>
            <a:endParaRPr lang="en-US" altLang="zh-TW" sz="4800" kern="100" dirty="0" smtClean="0">
              <a:cs typeface="Times New Roman"/>
            </a:endParaRPr>
          </a:p>
          <a:p>
            <a:pPr marL="0" indent="0">
              <a:buNone/>
            </a:pPr>
            <a:r>
              <a:rPr lang="zh-TW" altLang="zh-TW" sz="4800" kern="100" dirty="0">
                <a:cs typeface="Times New Roman"/>
              </a:rPr>
              <a:t>◎ </a:t>
            </a:r>
            <a:r>
              <a:rPr lang="zh-TW" altLang="zh-TW" sz="4800" dirty="0" smtClean="0">
                <a:cs typeface="Times New Roman"/>
              </a:rPr>
              <a:t>「</a:t>
            </a:r>
            <a:r>
              <a:rPr lang="zh-TW" altLang="zh-TW" sz="4800" dirty="0">
                <a:cs typeface="Times New Roman"/>
              </a:rPr>
              <a:t>戒城」</a:t>
            </a:r>
            <a:endParaRPr lang="zh-TW" altLang="zh-TW" sz="4800" kern="100" dirty="0">
              <a:cs typeface="Times New Roman"/>
            </a:endParaRPr>
          </a:p>
          <a:p>
            <a:pPr marL="0" indent="0">
              <a:buNone/>
            </a:pPr>
            <a:r>
              <a:rPr lang="zh-TW" altLang="zh-TW" sz="4800" kern="100" dirty="0">
                <a:cs typeface="Times New Roman"/>
              </a:rPr>
              <a:t>◎皈依不受戒？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43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92409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戒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=</a:t>
            </a:r>
            <a:r>
              <a:rPr lang="zh-TW" altLang="zh-TW" dirty="0" smtClean="0">
                <a:solidFill>
                  <a:schemeClr val="accent6">
                    <a:lumMod val="75000"/>
                  </a:schemeClr>
                </a:solidFill>
              </a:rPr>
              <a:t>習慣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--</a:t>
            </a:r>
            <a:r>
              <a:rPr lang="zh-TW" altLang="zh-TW" sz="3600" dirty="0" smtClean="0">
                <a:solidFill>
                  <a:schemeClr val="accent6">
                    <a:lumMod val="75000"/>
                  </a:schemeClr>
                </a:solidFill>
              </a:rPr>
              <a:t>釋</a:t>
            </a:r>
            <a:r>
              <a:rPr lang="zh-TW" altLang="zh-TW" sz="3600" dirty="0">
                <a:solidFill>
                  <a:schemeClr val="accent6">
                    <a:lumMod val="75000"/>
                  </a:schemeClr>
                </a:solidFill>
              </a:rPr>
              <a:t>惠敏，〈瑜伽菩薩戒本之心理與倫理觀〉</a:t>
            </a:r>
            <a:endParaRPr lang="zh-TW" alt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/>
          </a:bodyPr>
          <a:lstStyle/>
          <a:p>
            <a:r>
              <a:rPr lang="zh-TW" altLang="zh-TW" sz="4400" dirty="0" smtClean="0"/>
              <a:t>「</a:t>
            </a:r>
            <a:r>
              <a:rPr lang="zh-TW" altLang="zh-TW" sz="4400" dirty="0">
                <a:latin typeface="標楷體" pitchFamily="65" charset="-120"/>
                <a:ea typeface="標楷體" pitchFamily="65" charset="-120"/>
              </a:rPr>
              <a:t>佛教所謂『戒』是由 </a:t>
            </a:r>
            <a:r>
              <a:rPr lang="en-US" altLang="zh-TW" sz="4400" dirty="0" err="1" smtClean="0"/>
              <a:t>śīla</a:t>
            </a:r>
            <a:r>
              <a:rPr lang="zh-TW" altLang="en-US" sz="4400" dirty="0" smtClean="0"/>
              <a:t> </a:t>
            </a:r>
            <a:r>
              <a:rPr lang="zh-TW" altLang="zh-TW" sz="4400" dirty="0">
                <a:latin typeface="標楷體" pitchFamily="65" charset="-120"/>
                <a:ea typeface="標楷體" pitchFamily="65" charset="-120"/>
              </a:rPr>
              <a:t>的古印度語之意譯（音譯則是『尸羅』</a:t>
            </a:r>
            <a:r>
              <a:rPr lang="en-US" altLang="zh-TW" sz="4400" dirty="0"/>
              <a:t> )</a:t>
            </a:r>
            <a:r>
              <a:rPr lang="zh-TW" altLang="zh-TW" sz="4400" dirty="0" smtClean="0"/>
              <a:t>。</a:t>
            </a:r>
            <a:endParaRPr lang="en-US" altLang="zh-TW" sz="4400" dirty="0"/>
          </a:p>
          <a:p>
            <a:r>
              <a:rPr lang="en-US" altLang="zh-TW" sz="4400" dirty="0" err="1" smtClean="0"/>
              <a:t>śīla</a:t>
            </a:r>
            <a:r>
              <a:rPr lang="en-US" altLang="zh-TW" sz="4400" dirty="0" smtClean="0"/>
              <a:t> </a:t>
            </a:r>
            <a:r>
              <a:rPr lang="zh-TW" altLang="zh-TW" sz="4400" dirty="0">
                <a:latin typeface="標楷體" pitchFamily="65" charset="-120"/>
                <a:ea typeface="標楷體" pitchFamily="65" charset="-120"/>
              </a:rPr>
              <a:t>之</a:t>
            </a:r>
            <a:r>
              <a:rPr lang="zh-TW" altLang="zh-TW" sz="4400" dirty="0">
                <a:solidFill>
                  <a:schemeClr val="accent5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廣義</a:t>
            </a:r>
            <a:r>
              <a:rPr lang="zh-TW" altLang="zh-TW" sz="4400" dirty="0">
                <a:latin typeface="標楷體" pitchFamily="65" charset="-120"/>
                <a:ea typeface="標楷體" pitchFamily="65" charset="-120"/>
              </a:rPr>
              <a:t>是『習慣、習性』，</a:t>
            </a:r>
            <a:r>
              <a:rPr lang="zh-TW" altLang="zh-TW" sz="4400" dirty="0">
                <a:solidFill>
                  <a:schemeClr val="accent5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狹義</a:t>
            </a:r>
            <a:r>
              <a:rPr lang="zh-TW" altLang="zh-TW" sz="4400" dirty="0">
                <a:latin typeface="標楷體" pitchFamily="65" charset="-120"/>
                <a:ea typeface="標楷體" pitchFamily="65" charset="-120"/>
              </a:rPr>
              <a:t>則是指『善習、善行』。</a:t>
            </a:r>
            <a:r>
              <a:rPr lang="zh-TW" altLang="zh-TW" sz="4400" dirty="0" smtClean="0"/>
              <a:t>」</a:t>
            </a:r>
            <a:endParaRPr lang="en-US" altLang="zh-TW" sz="4400" dirty="0" smtClean="0"/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accent5">
                    <a:lumMod val="75000"/>
                  </a:schemeClr>
                </a:solidFill>
              </a:rPr>
              <a:t>    </a:t>
            </a:r>
            <a:r>
              <a:rPr lang="en-US" altLang="zh-TW" dirty="0" smtClean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zh-TW" altLang="en-US" dirty="0" smtClean="0">
                <a:solidFill>
                  <a:schemeClr val="accent5">
                    <a:lumMod val="75000"/>
                  </a:schemeClr>
                </a:solidFill>
              </a:rPr>
              <a:t>廣義</a:t>
            </a:r>
            <a:r>
              <a:rPr lang="en-US" altLang="zh-TW" dirty="0" smtClean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zh-TW" altLang="en-US" dirty="0" smtClean="0">
                <a:solidFill>
                  <a:schemeClr val="accent5">
                    <a:lumMod val="75000"/>
                  </a:schemeClr>
                </a:solidFill>
              </a:rPr>
              <a:t>狹義，</a:t>
            </a:r>
            <a:r>
              <a:rPr lang="zh-TW" altLang="zh-TW" dirty="0" smtClean="0">
                <a:solidFill>
                  <a:schemeClr val="accent5">
                    <a:lumMod val="75000"/>
                  </a:schemeClr>
                </a:solidFill>
              </a:rPr>
              <a:t>差別</a:t>
            </a:r>
            <a:r>
              <a:rPr lang="zh-TW" altLang="zh-TW" dirty="0">
                <a:solidFill>
                  <a:schemeClr val="accent5">
                    <a:lumMod val="75000"/>
                  </a:schemeClr>
                </a:solidFill>
              </a:rPr>
              <a:t>何在？</a:t>
            </a:r>
            <a:r>
              <a:rPr lang="en-US" altLang="zh-TW" dirty="0">
                <a:solidFill>
                  <a:schemeClr val="accent5">
                    <a:lumMod val="75000"/>
                  </a:schemeClr>
                </a:solidFill>
              </a:rPr>
              <a:t>]</a:t>
            </a:r>
            <a:endParaRPr lang="zh-TW" altLang="zh-TW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44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41250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kern="0" dirty="0">
                <a:solidFill>
                  <a:srgbClr val="000000"/>
                </a:solidFill>
                <a:latin typeface="Times Ext Roman"/>
                <a:cs typeface="Times Ext Roman"/>
              </a:rPr>
              <a:t>《中阿含經》卷</a:t>
            </a:r>
            <a:r>
              <a:rPr lang="en-US" altLang="zh-TW" kern="0" dirty="0">
                <a:solidFill>
                  <a:srgbClr val="000000"/>
                </a:solidFill>
                <a:latin typeface="Times Ext Roman"/>
              </a:rPr>
              <a:t>6</a:t>
            </a:r>
            <a:r>
              <a:rPr lang="zh-TW" altLang="zh-TW" kern="0" dirty="0">
                <a:solidFill>
                  <a:srgbClr val="000000"/>
                </a:solidFill>
                <a:latin typeface="Times Ext Roman"/>
                <a:cs typeface="Times Ext Roman"/>
              </a:rPr>
              <a:t>〈</a:t>
            </a:r>
            <a:r>
              <a:rPr lang="en-US" altLang="zh-TW" kern="0" dirty="0">
                <a:solidFill>
                  <a:srgbClr val="000000"/>
                </a:solidFill>
                <a:latin typeface="Times Ext Roman"/>
              </a:rPr>
              <a:t>3 </a:t>
            </a:r>
            <a:r>
              <a:rPr lang="zh-TW" altLang="zh-TW" kern="0" dirty="0">
                <a:solidFill>
                  <a:schemeClr val="accent2">
                    <a:lumMod val="75000"/>
                  </a:schemeClr>
                </a:solidFill>
                <a:latin typeface="Times Ext Roman"/>
                <a:cs typeface="Times Ext Roman"/>
              </a:rPr>
              <a:t>舍梨子</a:t>
            </a:r>
            <a:r>
              <a:rPr lang="zh-TW" altLang="zh-TW" kern="0" dirty="0">
                <a:solidFill>
                  <a:srgbClr val="000000"/>
                </a:solidFill>
                <a:latin typeface="Times Ext Roman"/>
                <a:cs typeface="Times Ext Roman"/>
              </a:rPr>
              <a:t>相應品〉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zh-TW" kern="0" dirty="0" smtClean="0">
                <a:solidFill>
                  <a:srgbClr val="000000"/>
                </a:solidFill>
                <a:latin typeface="Times Ext Roman"/>
                <a:cs typeface="Times Ext Roman"/>
              </a:rPr>
              <a:t>「</a:t>
            </a:r>
            <a:r>
              <a:rPr lang="en-US" altLang="zh-TW" kern="0" dirty="0" smtClean="0">
                <a:solidFill>
                  <a:srgbClr val="000000"/>
                </a:solidFill>
                <a:latin typeface="Times Ext Roman"/>
              </a:rPr>
              <a:t>[</a:t>
            </a:r>
            <a:r>
              <a:rPr lang="zh-TW" altLang="zh-TW" kern="0" dirty="0">
                <a:solidFill>
                  <a:srgbClr val="000000"/>
                </a:solidFill>
                <a:latin typeface="Times Ext Roman"/>
                <a:cs typeface="Times Ext Roman"/>
              </a:rPr>
              <a:t>長者給孤獨疾病危篤</a:t>
            </a:r>
            <a:r>
              <a:rPr lang="en-US" altLang="zh-TW" kern="0" dirty="0">
                <a:solidFill>
                  <a:srgbClr val="000000"/>
                </a:solidFill>
                <a:latin typeface="Times Ext Roman"/>
              </a:rPr>
              <a:t>]</a:t>
            </a:r>
            <a:r>
              <a:rPr lang="zh-TW" altLang="zh-TW" kern="0" dirty="0">
                <a:solidFill>
                  <a:srgbClr val="000000"/>
                </a:solidFill>
                <a:latin typeface="Times Ext Roman"/>
                <a:cs typeface="Times Ext Roman"/>
              </a:rPr>
              <a:t>……</a:t>
            </a:r>
            <a:r>
              <a:rPr lang="zh-TW" altLang="zh-TW" sz="4000" kern="0" dirty="0">
                <a:solidFill>
                  <a:srgbClr val="000000"/>
                </a:solidFill>
                <a:latin typeface="Times Ext Roman"/>
                <a:cs typeface="Times Ext Roman"/>
              </a:rPr>
              <a:t>「</a:t>
            </a:r>
            <a:r>
              <a:rPr lang="zh-TW" altLang="zh-TW" sz="4000" kern="0" dirty="0">
                <a:solidFill>
                  <a:srgbClr val="000000"/>
                </a:solidFill>
                <a:ea typeface="標楷體"/>
                <a:cs typeface="Times Ext Roman"/>
              </a:rPr>
              <a:t>長者莫怖！長者莫怖！所以者何？若愚癡凡夫因</a:t>
            </a:r>
            <a:r>
              <a:rPr lang="zh-TW" altLang="zh-TW" sz="4000" b="1" kern="0" dirty="0">
                <a:solidFill>
                  <a:schemeClr val="accent5">
                    <a:lumMod val="75000"/>
                  </a:schemeClr>
                </a:solidFill>
                <a:ea typeface="標楷體"/>
                <a:cs typeface="Times Ext Roman"/>
              </a:rPr>
              <a:t>惡戒</a:t>
            </a:r>
            <a:r>
              <a:rPr lang="zh-TW" altLang="zh-TW" sz="4000" kern="0" dirty="0">
                <a:solidFill>
                  <a:srgbClr val="000000"/>
                </a:solidFill>
                <a:ea typeface="標楷體"/>
                <a:cs typeface="Times Ext Roman"/>
              </a:rPr>
              <a:t>故，身壞命終，趣至惡處，生地獄中。長者無有惡戒，唯有</a:t>
            </a:r>
            <a:r>
              <a:rPr lang="zh-TW" altLang="zh-TW" sz="4000" b="1" kern="0" dirty="0">
                <a:solidFill>
                  <a:schemeClr val="accent6">
                    <a:lumMod val="75000"/>
                  </a:schemeClr>
                </a:solidFill>
                <a:ea typeface="標楷體"/>
                <a:cs typeface="Times Ext Roman"/>
              </a:rPr>
              <a:t>善戒</a:t>
            </a:r>
            <a:r>
              <a:rPr lang="zh-TW" altLang="zh-TW" sz="4000" kern="0" dirty="0">
                <a:solidFill>
                  <a:srgbClr val="000000"/>
                </a:solidFill>
                <a:ea typeface="標楷體"/>
                <a:cs typeface="Times Ext Roman"/>
              </a:rPr>
              <a:t>，長者因善戒故，或滅苦痛，生極快樂，因善戒故，或得斯陀含果，或阿那含果，</a:t>
            </a:r>
            <a:r>
              <a:rPr lang="zh-TW" altLang="zh-TW" sz="4000" b="1" kern="0" dirty="0">
                <a:solidFill>
                  <a:srgbClr val="000000"/>
                </a:solidFill>
                <a:ea typeface="標楷體"/>
                <a:cs typeface="Times Ext Roman"/>
              </a:rPr>
              <a:t>長者本已得</a:t>
            </a:r>
            <a:r>
              <a:rPr lang="zh-TW" altLang="zh-TW" sz="4000" b="1" kern="0" dirty="0">
                <a:solidFill>
                  <a:schemeClr val="accent6">
                    <a:lumMod val="75000"/>
                  </a:schemeClr>
                </a:solidFill>
                <a:ea typeface="標楷體"/>
                <a:cs typeface="Times Ext Roman"/>
              </a:rPr>
              <a:t>須陀洹</a:t>
            </a:r>
            <a:r>
              <a:rPr lang="zh-TW" altLang="zh-TW" sz="4000" kern="0" dirty="0">
                <a:solidFill>
                  <a:srgbClr val="000000"/>
                </a:solidFill>
                <a:ea typeface="標楷體"/>
                <a:cs typeface="Times Ext Roman"/>
              </a:rPr>
              <a:t>。</a:t>
            </a:r>
            <a:r>
              <a:rPr lang="zh-TW" altLang="zh-TW" sz="4000" kern="0" dirty="0" smtClean="0">
                <a:solidFill>
                  <a:srgbClr val="000000"/>
                </a:solidFill>
                <a:latin typeface="Times Ext Roman"/>
                <a:cs typeface="Times Ext Roman"/>
              </a:rPr>
              <a:t>」</a:t>
            </a:r>
            <a:endParaRPr lang="en-US" altLang="zh-TW" sz="4000" kern="0" dirty="0" smtClean="0">
              <a:solidFill>
                <a:srgbClr val="000000"/>
              </a:solidFill>
              <a:latin typeface="Times Ext Roman"/>
              <a:cs typeface="Times Ext Roman"/>
            </a:endParaRPr>
          </a:p>
          <a:p>
            <a:pPr marL="0" indent="0" algn="r">
              <a:buNone/>
            </a:pPr>
            <a:r>
              <a:rPr lang="en-US" altLang="zh-TW" kern="0" dirty="0" smtClean="0">
                <a:solidFill>
                  <a:srgbClr val="000000"/>
                </a:solidFill>
                <a:latin typeface="Times Ext Roman"/>
              </a:rPr>
              <a:t>(</a:t>
            </a:r>
            <a:r>
              <a:rPr lang="en-US" altLang="zh-TW" kern="0" dirty="0">
                <a:solidFill>
                  <a:srgbClr val="000000"/>
                </a:solidFill>
                <a:latin typeface="Times Ext Roman"/>
              </a:rPr>
              <a:t>CBETA, T01, no. 26, p. 459, a17-22)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45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88349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戒</a:t>
            </a:r>
            <a:r>
              <a:rPr lang="en-US" altLang="zh-TW" dirty="0" smtClean="0"/>
              <a:t>=</a:t>
            </a:r>
            <a:r>
              <a:rPr lang="zh-TW" altLang="zh-TW" dirty="0" smtClean="0">
                <a:cs typeface="Times New Roman"/>
              </a:rPr>
              <a:t>習慣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r>
              <a:rPr lang="zh-TW" altLang="zh-TW" sz="6000" kern="0" dirty="0" smtClean="0">
                <a:solidFill>
                  <a:srgbClr val="FF0000"/>
                </a:solidFill>
                <a:latin typeface="Times Ext Roman"/>
                <a:cs typeface="Times Ext Roman"/>
              </a:rPr>
              <a:t>廣義包含</a:t>
            </a:r>
            <a:r>
              <a:rPr lang="zh-TW" altLang="en-US" sz="6000" kern="0" dirty="0" smtClean="0">
                <a:solidFill>
                  <a:srgbClr val="FF0000"/>
                </a:solidFill>
                <a:latin typeface="Times Ext Roman"/>
                <a:cs typeface="Times Ext Roman"/>
              </a:rPr>
              <a:t> </a:t>
            </a:r>
            <a:r>
              <a:rPr lang="zh-TW" altLang="zh-TW" sz="6000" kern="0" dirty="0" smtClean="0">
                <a:solidFill>
                  <a:srgbClr val="FF0000"/>
                </a:solidFill>
                <a:latin typeface="Times Ext Roman"/>
                <a:cs typeface="Times Ext Roman"/>
              </a:rPr>
              <a:t>善</a:t>
            </a:r>
            <a:r>
              <a:rPr lang="zh-TW" altLang="en-US" sz="6000" kern="0" dirty="0" smtClean="0">
                <a:solidFill>
                  <a:srgbClr val="FF0000"/>
                </a:solidFill>
                <a:latin typeface="Times Ext Roman"/>
                <a:cs typeface="Times Ext Roman"/>
              </a:rPr>
              <a:t>戒</a:t>
            </a:r>
            <a:r>
              <a:rPr lang="zh-TW" altLang="zh-TW" sz="6000" kern="0" dirty="0" smtClean="0">
                <a:solidFill>
                  <a:srgbClr val="FF0000"/>
                </a:solidFill>
                <a:cs typeface="Times Ext Roman"/>
              </a:rPr>
              <a:t>、</a:t>
            </a:r>
            <a:r>
              <a:rPr lang="zh-TW" altLang="zh-TW" sz="6000" kern="0" dirty="0">
                <a:solidFill>
                  <a:srgbClr val="FF0000"/>
                </a:solidFill>
                <a:latin typeface="Times Ext Roman"/>
                <a:cs typeface="Times Ext Roman"/>
              </a:rPr>
              <a:t>惡</a:t>
            </a:r>
            <a:r>
              <a:rPr lang="zh-TW" altLang="zh-TW" sz="6000" kern="0" dirty="0" smtClean="0">
                <a:solidFill>
                  <a:srgbClr val="FF0000"/>
                </a:solidFill>
                <a:latin typeface="Times Ext Roman"/>
                <a:cs typeface="Times Ext Roman"/>
              </a:rPr>
              <a:t>戒</a:t>
            </a:r>
            <a:endParaRPr lang="en-US" altLang="zh-TW" sz="6000" kern="0" dirty="0" smtClean="0">
              <a:solidFill>
                <a:srgbClr val="FF0000"/>
              </a:solidFill>
              <a:latin typeface="Times Ext Roman"/>
              <a:cs typeface="Times Ext Roman"/>
            </a:endParaRPr>
          </a:p>
          <a:p>
            <a:pPr marL="0" indent="0">
              <a:buNone/>
            </a:pPr>
            <a:r>
              <a:rPr lang="zh-TW" altLang="zh-TW" sz="5400" kern="100" dirty="0">
                <a:cs typeface="Times New Roman"/>
              </a:rPr>
              <a:t>∴對</a:t>
            </a:r>
            <a:r>
              <a:rPr lang="zh-TW" altLang="zh-TW" sz="5400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持戒</a:t>
            </a:r>
            <a:r>
              <a:rPr lang="zh-TW" altLang="zh-TW" sz="5400" kern="100" dirty="0">
                <a:cs typeface="Times New Roman"/>
              </a:rPr>
              <a:t>應有的觀念→</a:t>
            </a:r>
            <a:r>
              <a:rPr lang="zh-TW" altLang="zh-TW" sz="5400" kern="100" dirty="0" smtClean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培養</a:t>
            </a:r>
            <a:r>
              <a:rPr lang="zh-TW" altLang="en-US" sz="5400" kern="1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善戒</a:t>
            </a:r>
            <a:r>
              <a:rPr lang="en-US" altLang="zh-TW" sz="5400" kern="1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/</a:t>
            </a:r>
            <a:r>
              <a:rPr lang="zh-TW" altLang="zh-TW" sz="5400" kern="1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好</a:t>
            </a:r>
            <a:r>
              <a:rPr lang="zh-TW" altLang="zh-TW" sz="5400" kern="100" dirty="0">
                <a:solidFill>
                  <a:schemeClr val="bg2">
                    <a:lumMod val="50000"/>
                  </a:schemeClr>
                </a:solidFill>
                <a:cs typeface="Times New Roman"/>
              </a:rPr>
              <a:t>習慣</a:t>
            </a:r>
            <a:r>
              <a:rPr lang="zh-TW" altLang="zh-TW" sz="5400" kern="100" dirty="0">
                <a:cs typeface="Times New Roman"/>
              </a:rPr>
              <a:t>。</a:t>
            </a:r>
          </a:p>
          <a:p>
            <a:pPr marL="0" indent="0">
              <a:buNone/>
            </a:pPr>
            <a:endParaRPr lang="zh-TW" altLang="zh-TW" kern="100" dirty="0">
              <a:cs typeface="Times New Roman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46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30109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kern="100" dirty="0">
                <a:cs typeface="Times New Roman"/>
              </a:rPr>
              <a:t>◎「戒」好比一個城，叫做「戒城</a:t>
            </a:r>
            <a:r>
              <a:rPr lang="zh-TW" altLang="zh-TW" sz="4000" kern="100" dirty="0" smtClean="0">
                <a:cs typeface="Times New Roman"/>
              </a:rPr>
              <a:t>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古時修築城墻，所以防制匪敵。</a:t>
            </a:r>
          </a:p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有了城墻時，如有匪敵進犯，保衛這城者，在裡面就發動員令，當然亦可以求外面的救援，但主要的是自力內在的戒備。</a:t>
            </a:r>
          </a:p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「戒」的力量是由信佛法所起心理上的變化，發生一種「清淨誓願力」。有了這種力量，一天一天增長，煩惱自然漸除。</a:t>
            </a:r>
            <a:r>
              <a:rPr lang="en-US" altLang="zh-TW" kern="100" dirty="0">
                <a:cs typeface="Times New Roman"/>
              </a:rPr>
              <a:t> </a:t>
            </a:r>
            <a:endParaRPr lang="en-US" altLang="zh-TW" kern="100" dirty="0" smtClean="0">
              <a:cs typeface="Times New Roman"/>
            </a:endParaRPr>
          </a:p>
          <a:p>
            <a:pPr marL="0" indent="0" algn="r">
              <a:spcAft>
                <a:spcPts val="0"/>
              </a:spcAft>
              <a:buNone/>
            </a:pPr>
            <a:r>
              <a:rPr lang="zh-TW" altLang="zh-TW" kern="1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《</a:t>
            </a:r>
            <a:r>
              <a:rPr lang="zh-TW" altLang="zh-TW" kern="100" dirty="0">
                <a:solidFill>
                  <a:schemeClr val="bg2">
                    <a:lumMod val="50000"/>
                  </a:schemeClr>
                </a:solidFill>
                <a:cs typeface="Times New Roman"/>
              </a:rPr>
              <a:t>華雨集第四冊</a:t>
            </a:r>
            <a:r>
              <a:rPr lang="zh-TW" altLang="zh-TW" kern="100" dirty="0" smtClean="0">
                <a:solidFill>
                  <a:schemeClr val="bg2">
                    <a:lumMod val="50000"/>
                  </a:schemeClr>
                </a:solidFill>
                <a:cs typeface="Times New Roman"/>
              </a:rPr>
              <a:t>》</a:t>
            </a:r>
            <a:endParaRPr lang="zh-TW" altLang="zh-TW" kern="100" dirty="0">
              <a:solidFill>
                <a:schemeClr val="bg2">
                  <a:lumMod val="50000"/>
                </a:schemeClr>
              </a:solidFill>
              <a:cs typeface="Times New Roman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47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25560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>
                <a:cs typeface="Times New Roman"/>
              </a:rPr>
              <a:t>◎「戒」好比一個城，叫做「戒城」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 smtClean="0"/>
              <a:t>戒</a:t>
            </a:r>
            <a:r>
              <a:rPr lang="zh-TW" altLang="zh-TW" dirty="0"/>
              <a:t>的力量確有</a:t>
            </a:r>
            <a:r>
              <a:rPr lang="zh-TW" altLang="zh-TW" b="1" dirty="0"/>
              <a:t>上品、中品、下品</a:t>
            </a:r>
            <a:r>
              <a:rPr lang="zh-TW" altLang="zh-TW" dirty="0"/>
              <a:t>的。受戒者得到的這個戒，以誓願為體。</a:t>
            </a:r>
            <a:r>
              <a:rPr lang="zh-TW" altLang="zh-TW" b="1" dirty="0"/>
              <a:t>不應做的事須決心不做；應做的事當盡力去做</a:t>
            </a:r>
            <a:r>
              <a:rPr lang="zh-TW" altLang="zh-TW" dirty="0"/>
              <a:t>。要虔誠、懇切、懺悔，有這種堅強的信願，然後可得「戒」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這</a:t>
            </a:r>
            <a:r>
              <a:rPr lang="zh-TW" altLang="zh-TW" dirty="0"/>
              <a:t>種依佛法所得的戒，即是心裏增加了一種特殊的力量，這種力量能「防非制惡」。這力量自得戒後，一天一天的增加。</a:t>
            </a:r>
          </a:p>
          <a:p>
            <a:pPr marL="0" indent="0" algn="r">
              <a:buNone/>
            </a:pPr>
            <a:r>
              <a:rPr lang="zh-TW" altLang="zh-TW" dirty="0"/>
              <a:t>《華雨集第四冊》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48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6866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kern="100" dirty="0">
                <a:cs typeface="Times New Roman"/>
              </a:rPr>
              <a:t>◎皈依不受戒</a:t>
            </a:r>
            <a:r>
              <a:rPr lang="zh-TW" altLang="zh-TW" kern="100" dirty="0" smtClean="0">
                <a:cs typeface="Times New Roman"/>
              </a:rPr>
              <a:t>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</p:spPr>
        <p:txBody>
          <a:bodyPr>
            <a:normAutofit fontScale="92500" lnSpcReduction="10000"/>
          </a:bodyPr>
          <a:lstStyle/>
          <a:p>
            <a:r>
              <a:rPr lang="zh-TW" altLang="zh-TW" b="1" dirty="0"/>
              <a:t>健馱羅中心</a:t>
            </a:r>
            <a:r>
              <a:rPr lang="zh-TW" altLang="zh-TW" dirty="0"/>
              <a:t>的西方，為</a:t>
            </a:r>
            <a:r>
              <a:rPr lang="zh-TW" altLang="zh-TW" b="1" dirty="0"/>
              <a:t>譬喻師與大乘</a:t>
            </a:r>
            <a:r>
              <a:rPr lang="zh-TW" altLang="zh-TW" dirty="0"/>
              <a:t>教學的活躍區；這一地帶的阿毘達磨論師，當然也有某種程度的共同傾向。這</a:t>
            </a:r>
            <a:r>
              <a:rPr lang="zh-TW" altLang="zh-TW" dirty="0">
                <a:solidFill>
                  <a:schemeClr val="accent5">
                    <a:lumMod val="75000"/>
                  </a:schemeClr>
                </a:solidFill>
              </a:rPr>
              <a:t>在攝受在家弟子的律儀方面，充分的表現出來。</a:t>
            </a:r>
            <a:r>
              <a:rPr lang="zh-TW" altLang="zh-TW" dirty="0"/>
              <a:t>如《大毘婆沙論》說： </a:t>
            </a:r>
          </a:p>
          <a:p>
            <a:r>
              <a:rPr lang="en-US" altLang="zh-TW" dirty="0"/>
              <a:t>    </a:t>
            </a:r>
            <a:r>
              <a:rPr lang="zh-TW" altLang="zh-TW" dirty="0"/>
              <a:t>「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健馱羅國諸論師言：唯受三歸及律儀缺減，悉成近事</a:t>
            </a:r>
            <a:r>
              <a:rPr lang="zh-TW" altLang="zh-TW" dirty="0"/>
              <a:t>」。 </a:t>
            </a:r>
          </a:p>
          <a:p>
            <a:r>
              <a:rPr lang="en-US" altLang="zh-TW" dirty="0"/>
              <a:t>    </a:t>
            </a:r>
            <a:r>
              <a:rPr lang="zh-TW" altLang="zh-TW" dirty="0"/>
              <a:t>優婆塞（夷）──</a:t>
            </a:r>
            <a:r>
              <a:rPr lang="zh-TW" altLang="zh-TW" b="1" dirty="0"/>
              <a:t>近事</a:t>
            </a:r>
            <a:r>
              <a:rPr lang="zh-TW" altLang="zh-TW" dirty="0"/>
              <a:t>弟子，</a:t>
            </a:r>
            <a:r>
              <a:rPr lang="zh-TW" altLang="zh-TW" dirty="0">
                <a:solidFill>
                  <a:srgbClr val="FF0000"/>
                </a:solidFill>
              </a:rPr>
              <a:t>但受三歸而不受五戒，或受而不具足</a:t>
            </a:r>
            <a:r>
              <a:rPr lang="zh-TW" altLang="zh-TW" dirty="0"/>
              <a:t>。這就是</a:t>
            </a:r>
            <a:r>
              <a:rPr lang="zh-TW" altLang="zh-TW" b="1" dirty="0">
                <a:solidFill>
                  <a:srgbClr val="FF0000"/>
                </a:solidFill>
              </a:rPr>
              <a:t>沒有行為改善的心行，但憑對於三寶的信願</a:t>
            </a:r>
            <a:r>
              <a:rPr lang="zh-TW" altLang="zh-TW" b="1" dirty="0"/>
              <a:t>，已可成為在家的佛弟子</a:t>
            </a:r>
            <a:r>
              <a:rPr lang="zh-TW" altLang="zh-TW" dirty="0" smtClean="0"/>
              <a:t>。</a:t>
            </a:r>
            <a:endParaRPr lang="zh-TW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49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058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kern="100" dirty="0">
                <a:solidFill>
                  <a:srgbClr val="000000"/>
                </a:solidFill>
                <a:cs typeface="Times New Roman"/>
              </a:rPr>
              <a:t>民國卅三年</a:t>
            </a:r>
            <a:r>
              <a:rPr lang="zh-TW" altLang="zh-TW" kern="100" dirty="0" smtClean="0">
                <a:solidFill>
                  <a:srgbClr val="000000"/>
                </a:solidFill>
                <a:cs typeface="Times New Roman"/>
              </a:rPr>
              <a:t>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6600" kern="100" dirty="0" smtClean="0">
                <a:solidFill>
                  <a:srgbClr val="000000"/>
                </a:solidFill>
                <a:cs typeface="Times New Roman"/>
              </a:rPr>
              <a:t>與</a:t>
            </a:r>
            <a:r>
              <a:rPr lang="en-US" altLang="zh-TW" sz="6600" kern="100" dirty="0" smtClean="0">
                <a:solidFill>
                  <a:srgbClr val="000000"/>
                </a:solidFill>
                <a:cs typeface="Times New Roman"/>
              </a:rPr>
              <a:t> </a:t>
            </a:r>
            <a:r>
              <a:rPr lang="zh-TW" altLang="zh-TW" sz="6600" u="sng" dirty="0">
                <a:solidFill>
                  <a:srgbClr val="000000"/>
                </a:solidFill>
                <a:cs typeface="Times New Roman"/>
              </a:rPr>
              <a:t>印順</a:t>
            </a:r>
            <a:r>
              <a:rPr lang="zh-TW" altLang="zh-TW" sz="6600" kern="100" dirty="0">
                <a:solidFill>
                  <a:srgbClr val="000000"/>
                </a:solidFill>
                <a:cs typeface="Times New Roman"/>
              </a:rPr>
              <a:t>法師結識</a:t>
            </a:r>
            <a:r>
              <a:rPr lang="zh-TW" altLang="zh-TW" sz="6600" kern="100" dirty="0" smtClean="0">
                <a:solidFill>
                  <a:srgbClr val="000000"/>
                </a:solidFill>
                <a:cs typeface="Times New Roman"/>
              </a:rPr>
              <a:t>於</a:t>
            </a:r>
            <a:r>
              <a:rPr lang="en-US" altLang="zh-TW" sz="6600" kern="100" dirty="0" smtClean="0">
                <a:solidFill>
                  <a:srgbClr val="000000"/>
                </a:solidFill>
                <a:cs typeface="Times New Roman"/>
              </a:rPr>
              <a:t> </a:t>
            </a:r>
            <a:r>
              <a:rPr lang="zh-TW" altLang="zh-TW" sz="6600" kern="100" dirty="0" smtClean="0">
                <a:solidFill>
                  <a:srgbClr val="000000"/>
                </a:solidFill>
                <a:cs typeface="Times New Roman"/>
              </a:rPr>
              <a:t>四川</a:t>
            </a:r>
            <a:r>
              <a:rPr lang="zh-TW" altLang="zh-TW" sz="6600" kern="100" dirty="0">
                <a:solidFill>
                  <a:schemeClr val="accent1">
                    <a:lumMod val="50000"/>
                  </a:schemeClr>
                </a:solidFill>
                <a:cs typeface="Times New Roman"/>
              </a:rPr>
              <a:t>漢藏教理學院</a:t>
            </a:r>
            <a:r>
              <a:rPr lang="zh-TW" altLang="zh-TW" sz="6600" kern="100" dirty="0">
                <a:solidFill>
                  <a:srgbClr val="000000"/>
                </a:solidFill>
                <a:cs typeface="Times New Roman"/>
              </a:rPr>
              <a:t>。</a:t>
            </a:r>
            <a:endParaRPr lang="zh-TW" altLang="zh-TW" sz="6600" kern="100" dirty="0">
              <a:cs typeface="Times New Roman"/>
            </a:endParaRP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56583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kern="100" dirty="0" smtClean="0">
                <a:cs typeface="Times New Roman"/>
              </a:rPr>
              <a:t>◎</a:t>
            </a:r>
            <a:r>
              <a:rPr lang="zh-TW" altLang="en-US" kern="100" dirty="0">
                <a:cs typeface="Times New Roman"/>
              </a:rPr>
              <a:t>近住</a:t>
            </a:r>
            <a:r>
              <a:rPr lang="zh-TW" altLang="zh-TW" kern="100" dirty="0" smtClean="0">
                <a:cs typeface="Times New Roman"/>
              </a:rPr>
              <a:t>不</a:t>
            </a:r>
            <a:r>
              <a:rPr lang="zh-TW" altLang="zh-TW" kern="100" dirty="0">
                <a:cs typeface="Times New Roman"/>
              </a:rPr>
              <a:t>受戒</a:t>
            </a:r>
            <a:r>
              <a:rPr lang="zh-TW" altLang="zh-TW" kern="100" dirty="0" smtClean="0">
                <a:cs typeface="Times New Roman"/>
              </a:rPr>
              <a:t>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對在家而受八支齋戒的</a:t>
            </a:r>
            <a:r>
              <a:rPr lang="zh-TW" altLang="zh-TW" b="1" kern="100" dirty="0">
                <a:cs typeface="Times New Roman"/>
              </a:rPr>
              <a:t>近住</a:t>
            </a:r>
            <a:r>
              <a:rPr lang="zh-TW" altLang="zh-TW" kern="100" dirty="0">
                <a:cs typeface="Times New Roman"/>
              </a:rPr>
              <a:t>弟子，妙音也有同樣的意見，如《大毘婆沙論》說： </a:t>
            </a:r>
          </a:p>
          <a:p>
            <a:pPr>
              <a:spcAft>
                <a:spcPts val="0"/>
              </a:spcAft>
            </a:pPr>
            <a:r>
              <a:rPr lang="en-US" altLang="zh-TW" kern="100" dirty="0">
                <a:cs typeface="Times New Roman"/>
              </a:rPr>
              <a:t>    </a:t>
            </a:r>
            <a:r>
              <a:rPr lang="zh-TW" altLang="zh-TW" kern="100" dirty="0">
                <a:cs typeface="Times New Roman"/>
              </a:rPr>
              <a:t>「</a:t>
            </a:r>
            <a:r>
              <a:rPr lang="zh-TW" altLang="zh-TW" kern="100" dirty="0">
                <a:ea typeface="標楷體"/>
                <a:cs typeface="Times New Roman"/>
              </a:rPr>
              <a:t>妙音、眾世說曰：應言近住或全無支，或一二三乃至或七，非要具八方名近住</a:t>
            </a:r>
            <a:r>
              <a:rPr lang="zh-TW" altLang="zh-TW" kern="100" dirty="0">
                <a:cs typeface="Times New Roman"/>
              </a:rPr>
              <a:t>」。 </a:t>
            </a:r>
          </a:p>
          <a:p>
            <a:pPr>
              <a:spcAft>
                <a:spcPts val="0"/>
              </a:spcAft>
            </a:pPr>
            <a:r>
              <a:rPr lang="en-US" altLang="zh-TW" kern="100" dirty="0">
                <a:cs typeface="Times New Roman"/>
              </a:rPr>
              <a:t>    </a:t>
            </a:r>
            <a:r>
              <a:rPr lang="zh-TW" altLang="zh-TW" kern="100" dirty="0">
                <a:cs typeface="Times New Roman"/>
              </a:rPr>
              <a:t>這是認為：近住弟子，不一定要受八支，就是一支都沒有受，能</a:t>
            </a:r>
            <a:r>
              <a:rPr lang="zh-TW" altLang="zh-TW" kern="100" dirty="0">
                <a:solidFill>
                  <a:srgbClr val="FF0000"/>
                </a:solidFill>
                <a:cs typeface="Times New Roman"/>
              </a:rPr>
              <a:t>近僧而住</a:t>
            </a:r>
            <a:r>
              <a:rPr lang="zh-TW" altLang="zh-TW" kern="100" dirty="0">
                <a:cs typeface="Times New Roman"/>
              </a:rPr>
              <a:t>，也可稱為近住弟子了。</a:t>
            </a:r>
            <a:r>
              <a:rPr lang="zh-TW" altLang="zh-TW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對於在家佛弟子的寬容，就是</a:t>
            </a:r>
            <a:r>
              <a:rPr lang="zh-TW" altLang="zh-TW" b="1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重視普遍攝受的大乘作風</a:t>
            </a:r>
            <a:r>
              <a:rPr lang="zh-TW" altLang="zh-TW" kern="100" dirty="0" smtClean="0">
                <a:cs typeface="Times New Roman"/>
              </a:rPr>
              <a:t>。</a:t>
            </a:r>
            <a:endParaRPr lang="zh-TW" altLang="zh-TW" kern="100" dirty="0">
              <a:cs typeface="Times New Roman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50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4638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kern="100" dirty="0" smtClean="0">
                <a:cs typeface="Times New Roman"/>
              </a:rPr>
              <a:t>◎</a:t>
            </a:r>
            <a:r>
              <a:rPr lang="zh-TW" altLang="en-US" kern="100" dirty="0" smtClean="0">
                <a:cs typeface="Times New Roman"/>
              </a:rPr>
              <a:t>近事</a:t>
            </a:r>
            <a:r>
              <a:rPr lang="zh-TW" altLang="zh-TW" dirty="0">
                <a:cs typeface="Times New Roman"/>
              </a:rPr>
              <a:t>、</a:t>
            </a:r>
            <a:r>
              <a:rPr lang="zh-TW" altLang="en-US" kern="100" dirty="0" smtClean="0">
                <a:cs typeface="Times New Roman"/>
              </a:rPr>
              <a:t>近</a:t>
            </a:r>
            <a:r>
              <a:rPr lang="zh-TW" altLang="en-US" kern="100" dirty="0">
                <a:cs typeface="Times New Roman"/>
              </a:rPr>
              <a:t>住</a:t>
            </a:r>
            <a:r>
              <a:rPr lang="zh-TW" altLang="zh-TW" kern="100" dirty="0" smtClean="0">
                <a:cs typeface="Times New Roman"/>
              </a:rPr>
              <a:t>不</a:t>
            </a:r>
            <a:r>
              <a:rPr lang="zh-TW" altLang="zh-TW" kern="100" dirty="0">
                <a:cs typeface="Times New Roman"/>
              </a:rPr>
              <a:t>受戒</a:t>
            </a:r>
            <a:r>
              <a:rPr lang="zh-TW" altLang="zh-TW" kern="100" dirty="0" smtClean="0">
                <a:cs typeface="Times New Roman"/>
              </a:rPr>
              <a:t>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zh-TW" altLang="zh-TW" b="1" kern="100" dirty="0">
                <a:cs typeface="Times New Roman"/>
              </a:rPr>
              <a:t>◎近事不持五戒，近住不受八支，西方健馱羅的論師們，以為這是可以的</a:t>
            </a:r>
            <a:r>
              <a:rPr lang="zh-TW" altLang="zh-TW" kern="100" dirty="0">
                <a:cs typeface="Times New Roman"/>
              </a:rPr>
              <a:t>。</a:t>
            </a:r>
          </a:p>
          <a:p>
            <a:r>
              <a:rPr lang="zh-TW" altLang="zh-TW" dirty="0">
                <a:cs typeface="Times New Roman"/>
              </a:rPr>
              <a:t>然依</a:t>
            </a:r>
            <a:r>
              <a:rPr lang="zh-TW" altLang="zh-TW" b="1" dirty="0">
                <a:cs typeface="Times New Roman"/>
              </a:rPr>
              <a:t>迦溼彌羅論師，這是不可以的；非受五戒或八支，是不配稱為近事或近住弟子的。</a:t>
            </a:r>
            <a:r>
              <a:rPr lang="zh-TW" altLang="zh-TW" dirty="0">
                <a:cs typeface="Times New Roman"/>
              </a:rPr>
              <a:t>如</a:t>
            </a:r>
            <a:r>
              <a:rPr lang="zh-TW" altLang="zh-TW" b="1" dirty="0">
                <a:cs typeface="Times New Roman"/>
              </a:rPr>
              <a:t>受而不能全持，那是不妨的</a:t>
            </a:r>
            <a:r>
              <a:rPr lang="zh-TW" altLang="zh-TW" dirty="0">
                <a:cs typeface="Times New Roman"/>
              </a:rPr>
              <a:t>，這是不圓滿的</a:t>
            </a:r>
            <a:r>
              <a:rPr lang="zh-TW" altLang="zh-TW" b="1" dirty="0">
                <a:cs typeface="Times New Roman"/>
              </a:rPr>
              <a:t>少分持</a:t>
            </a:r>
            <a:r>
              <a:rPr lang="zh-TW" altLang="zh-TW" dirty="0">
                <a:cs typeface="Times New Roman"/>
              </a:rPr>
              <a:t>，</a:t>
            </a:r>
            <a:r>
              <a:rPr lang="zh-TW" altLang="zh-TW" dirty="0" smtClean="0">
                <a:cs typeface="Times New Roman"/>
              </a:rPr>
              <a:t>不是沒有</a:t>
            </a:r>
            <a:r>
              <a:rPr lang="zh-TW" altLang="zh-TW" dirty="0">
                <a:cs typeface="Times New Roman"/>
              </a:rPr>
              <a:t>戒行，只是</a:t>
            </a:r>
            <a:r>
              <a:rPr lang="zh-TW" altLang="zh-TW" b="1" dirty="0">
                <a:cs typeface="Times New Roman"/>
              </a:rPr>
              <a:t>有缺陷</a:t>
            </a:r>
            <a:r>
              <a:rPr lang="zh-TW" altLang="zh-TW" dirty="0">
                <a:cs typeface="Times New Roman"/>
              </a:rPr>
              <a:t>而已</a:t>
            </a:r>
            <a:r>
              <a:rPr lang="zh-TW" altLang="zh-TW" dirty="0" smtClean="0">
                <a:cs typeface="Times New Roman"/>
              </a:rPr>
              <a:t>。</a:t>
            </a:r>
            <a:endParaRPr lang="en-US" altLang="zh-TW" dirty="0" smtClean="0">
              <a:cs typeface="Times New Roman"/>
            </a:endParaRPr>
          </a:p>
          <a:p>
            <a:r>
              <a:rPr lang="en-US" altLang="zh-TW" dirty="0">
                <a:solidFill>
                  <a:srgbClr val="E36C0A"/>
                </a:solidFill>
                <a:cs typeface="Times New Roman"/>
              </a:rPr>
              <a:t>[</a:t>
            </a:r>
            <a:r>
              <a:rPr lang="zh-TW" altLang="zh-TW" dirty="0">
                <a:solidFill>
                  <a:srgbClr val="E36C0A"/>
                </a:solidFill>
                <a:cs typeface="Times New Roman"/>
              </a:rPr>
              <a:t>戒城缺</a:t>
            </a:r>
            <a:r>
              <a:rPr lang="zh-TW" altLang="zh-TW" dirty="0" smtClean="0">
                <a:solidFill>
                  <a:srgbClr val="E36C0A"/>
                </a:solidFill>
                <a:cs typeface="Times New Roman"/>
              </a:rPr>
              <a:t>一角</a:t>
            </a:r>
            <a:r>
              <a:rPr lang="zh-TW" altLang="en-US" dirty="0" smtClean="0">
                <a:solidFill>
                  <a:srgbClr val="E36C0A"/>
                </a:solidFill>
                <a:cs typeface="Times New Roman"/>
              </a:rPr>
              <a:t>？二角</a:t>
            </a:r>
            <a:r>
              <a:rPr lang="zh-TW" altLang="zh-TW" dirty="0" smtClean="0"/>
              <a:t>……</a:t>
            </a:r>
            <a:r>
              <a:rPr lang="en-US" altLang="zh-TW" dirty="0" smtClean="0">
                <a:solidFill>
                  <a:srgbClr val="E36C0A"/>
                </a:solidFill>
                <a:cs typeface="Times New Roman"/>
              </a:rPr>
              <a:t>]</a:t>
            </a:r>
            <a:r>
              <a:rPr lang="en-US" altLang="zh-TW" dirty="0" smtClean="0">
                <a:cs typeface="Times New Roman"/>
              </a:rPr>
              <a:t>  </a:t>
            </a:r>
          </a:p>
          <a:p>
            <a:pPr marL="0" indent="0" algn="r">
              <a:buNone/>
            </a:pPr>
            <a:r>
              <a:rPr lang="zh-TW" altLang="zh-TW" sz="2800" dirty="0" smtClean="0">
                <a:cs typeface="Times New Roman"/>
              </a:rPr>
              <a:t>《</a:t>
            </a:r>
            <a:r>
              <a:rPr lang="zh-TW" altLang="zh-TW" sz="2800" dirty="0">
                <a:cs typeface="Times New Roman"/>
              </a:rPr>
              <a:t>說一切有部為主的論書與論師之研究》</a:t>
            </a:r>
            <a:endParaRPr lang="zh-TW" altLang="zh-TW" sz="2800" kern="100" dirty="0">
              <a:cs typeface="Times New Roman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51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27608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kern="100" dirty="0">
                <a:cs typeface="Times New Roman"/>
              </a:rPr>
              <a:t>◎</a:t>
            </a:r>
            <a:r>
              <a:rPr lang="zh-TW" altLang="en-US" kern="100" dirty="0">
                <a:cs typeface="Times New Roman"/>
              </a:rPr>
              <a:t>近事</a:t>
            </a:r>
            <a:r>
              <a:rPr lang="zh-TW" altLang="zh-TW" dirty="0">
                <a:cs typeface="Times New Roman"/>
              </a:rPr>
              <a:t>、</a:t>
            </a:r>
            <a:r>
              <a:rPr lang="zh-TW" altLang="en-US" kern="100" dirty="0">
                <a:cs typeface="Times New Roman"/>
              </a:rPr>
              <a:t>近住</a:t>
            </a:r>
            <a:r>
              <a:rPr lang="zh-TW" altLang="zh-TW" kern="100" dirty="0">
                <a:cs typeface="Times New Roman"/>
              </a:rPr>
              <a:t>不受戒？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zh-TW" altLang="zh-TW" dirty="0"/>
              <a:t>「</a:t>
            </a:r>
            <a:r>
              <a:rPr lang="zh-TW" altLang="zh-TW" kern="100" dirty="0" smtClean="0">
                <a:cs typeface="Times New Roman"/>
              </a:rPr>
              <a:t>在</a:t>
            </a:r>
            <a:r>
              <a:rPr lang="zh-TW" altLang="zh-TW" kern="100" dirty="0">
                <a:cs typeface="Times New Roman"/>
              </a:rPr>
              <a:t>人天乘的法行中，</a:t>
            </a:r>
            <a:r>
              <a:rPr lang="zh-TW" altLang="zh-TW" b="1" kern="100" dirty="0">
                <a:cs typeface="Times New Roman"/>
              </a:rPr>
              <a:t>想依人身而漸向佛道，應多修什麼呢？應重於持戒</a:t>
            </a:r>
            <a:r>
              <a:rPr lang="zh-TW" altLang="zh-TW" kern="100" dirty="0">
                <a:cs typeface="Times New Roman"/>
              </a:rPr>
              <a:t>。</a:t>
            </a:r>
          </a:p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因為世人的修集</a:t>
            </a:r>
            <a:r>
              <a:rPr lang="zh-TW" altLang="zh-TW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布施福業</a:t>
            </a:r>
            <a:r>
              <a:rPr lang="zh-TW" altLang="zh-TW" kern="100" dirty="0">
                <a:cs typeface="Times New Roman"/>
              </a:rPr>
              <a:t>，多不能如法，</a:t>
            </a:r>
            <a:r>
              <a:rPr lang="zh-TW" altLang="zh-TW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多雜有煩惱染污</a:t>
            </a:r>
            <a:r>
              <a:rPr lang="zh-TW" altLang="zh-TW" kern="100" dirty="0">
                <a:cs typeface="Times New Roman"/>
              </a:rPr>
              <a:t>。</a:t>
            </a:r>
          </a:p>
          <a:p>
            <a:pPr>
              <a:spcAft>
                <a:spcPts val="0"/>
              </a:spcAft>
            </a:pPr>
            <a:r>
              <a:rPr lang="zh-TW" altLang="zh-TW" b="1" kern="100" dirty="0">
                <a:cs typeface="Times New Roman"/>
              </a:rPr>
              <a:t>不論施福怎樣廣大，如不修戒行</a:t>
            </a:r>
            <a:r>
              <a:rPr lang="zh-TW" altLang="zh-TW" kern="100" dirty="0">
                <a:cs typeface="Times New Roman"/>
              </a:rPr>
              <a:t>，那連人身都不可得，只能在</a:t>
            </a:r>
            <a:r>
              <a:rPr lang="zh-TW" altLang="zh-TW" b="1" kern="100" dirty="0">
                <a:cs typeface="Times New Roman"/>
              </a:rPr>
              <a:t>旁生，</a:t>
            </a:r>
            <a:r>
              <a:rPr lang="zh-TW" altLang="zh-TW" b="1" kern="100" dirty="0">
                <a:highlight>
                  <a:srgbClr val="FFFF00"/>
                </a:highlight>
                <a:cs typeface="Times New Roman"/>
              </a:rPr>
              <a:t>餓鬼</a:t>
            </a:r>
            <a:r>
              <a:rPr lang="zh-TW" altLang="zh-TW" b="1" kern="100" dirty="0">
                <a:cs typeface="Times New Roman"/>
              </a:rPr>
              <a:t>，阿修羅</a:t>
            </a:r>
            <a:r>
              <a:rPr lang="zh-TW" altLang="zh-TW" kern="100" dirty="0">
                <a:cs typeface="Times New Roman"/>
              </a:rPr>
              <a:t>中</a:t>
            </a:r>
            <a:r>
              <a:rPr lang="zh-TW" altLang="zh-TW" b="1" kern="100" dirty="0">
                <a:highlight>
                  <a:srgbClr val="FFFF00"/>
                </a:highlight>
                <a:cs typeface="Times New Roman"/>
              </a:rPr>
              <a:t>享癡福</a:t>
            </a:r>
            <a:r>
              <a:rPr lang="zh-TW" altLang="zh-TW" kern="100" dirty="0">
                <a:cs typeface="Times New Roman"/>
              </a:rPr>
              <a:t>，</a:t>
            </a:r>
            <a:r>
              <a:rPr lang="zh-TW" altLang="zh-TW" b="1" kern="100" dirty="0">
                <a:cs typeface="Times New Roman"/>
              </a:rPr>
              <a:t>前途萬分危險</a:t>
            </a:r>
            <a:r>
              <a:rPr lang="zh-TW" altLang="zh-TW" kern="100" dirty="0" smtClean="0">
                <a:cs typeface="Times New Roman"/>
              </a:rPr>
              <a:t>。</a:t>
            </a:r>
            <a:r>
              <a:rPr lang="zh-TW" altLang="zh-TW" dirty="0"/>
              <a:t>」</a:t>
            </a:r>
            <a:endParaRPr lang="en-US" altLang="zh-TW" kern="100" dirty="0" smtClean="0">
              <a:cs typeface="Times New Roman"/>
            </a:endParaRPr>
          </a:p>
          <a:p>
            <a:pPr marL="0" indent="0" algn="r">
              <a:spcAft>
                <a:spcPts val="0"/>
              </a:spcAft>
              <a:buNone/>
            </a:pPr>
            <a:r>
              <a:rPr lang="en-US" altLang="zh-TW" sz="2800" dirty="0" smtClean="0">
                <a:cs typeface="Times New Roman"/>
              </a:rPr>
              <a:t>--</a:t>
            </a:r>
            <a:r>
              <a:rPr lang="zh-TW" altLang="zh-TW" sz="2800" dirty="0" smtClean="0">
                <a:cs typeface="Times New Roman"/>
              </a:rPr>
              <a:t>《</a:t>
            </a:r>
            <a:r>
              <a:rPr lang="zh-TW" altLang="zh-TW" sz="2800" dirty="0">
                <a:cs typeface="Times New Roman"/>
              </a:rPr>
              <a:t>成佛之道（增註本）》</a:t>
            </a:r>
            <a:r>
              <a:rPr lang="en-US" altLang="zh-TW" sz="2800" dirty="0">
                <a:cs typeface="Times New Roman"/>
              </a:rPr>
              <a:t>p.124</a:t>
            </a:r>
            <a:endParaRPr lang="zh-TW" altLang="zh-TW" sz="2800" kern="100" dirty="0">
              <a:cs typeface="Times New Roman"/>
            </a:endParaRPr>
          </a:p>
          <a:p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餓鬼？享癡福？</a:t>
            </a:r>
            <a:endParaRPr lang="zh-TW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52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50795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chemeClr val="accent6">
                    <a:lumMod val="75000"/>
                  </a:schemeClr>
                </a:solidFill>
              </a:rPr>
              <a:t>餓鬼？享癡福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zh-TW" altLang="zh-TW" sz="4400" kern="100" dirty="0">
                <a:cs typeface="Times New Roman"/>
              </a:rPr>
              <a:t>《大毗婆沙論》卷一七二謂有：</a:t>
            </a:r>
            <a:r>
              <a:rPr lang="zh-TW" altLang="zh-TW" sz="4400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有威德、無威德二種鬼</a:t>
            </a:r>
            <a:r>
              <a:rPr lang="zh-TW" altLang="zh-TW" sz="4400" kern="100" dirty="0">
                <a:cs typeface="Times New Roman"/>
              </a:rPr>
              <a:t>。</a:t>
            </a:r>
          </a:p>
          <a:p>
            <a:pPr>
              <a:spcAft>
                <a:spcPts val="0"/>
              </a:spcAft>
            </a:pPr>
            <a:r>
              <a:rPr lang="zh-TW" altLang="zh-TW" sz="4400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有威德</a:t>
            </a:r>
            <a:r>
              <a:rPr lang="zh-TW" altLang="zh-TW" sz="4400" kern="100" dirty="0">
                <a:cs typeface="Times New Roman"/>
              </a:rPr>
              <a:t>者，住花林果林，乃至住餘清淨處，</a:t>
            </a:r>
            <a:r>
              <a:rPr lang="zh-TW" altLang="zh-TW" sz="4400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受諸福樂</a:t>
            </a:r>
            <a:r>
              <a:rPr lang="zh-TW" altLang="zh-TW" sz="4400" kern="100" dirty="0">
                <a:cs typeface="Times New Roman"/>
              </a:rPr>
              <a:t>；</a:t>
            </a:r>
          </a:p>
          <a:p>
            <a:r>
              <a:rPr lang="zh-TW" altLang="zh-TW" sz="4400" dirty="0">
                <a:cs typeface="Times New Roman"/>
              </a:rPr>
              <a:t>無威德者，住廁糞水坑，乃至住種種雜穢諸不淨處，薄福貧窮。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53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461771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264696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zh-TW" altLang="zh-TW" dirty="0"/>
              <a:t>「</a:t>
            </a:r>
            <a:r>
              <a:rPr lang="zh-TW" altLang="zh-TW" kern="100" dirty="0" smtClean="0">
                <a:cs typeface="Times New Roman"/>
              </a:rPr>
              <a:t>在</a:t>
            </a:r>
            <a:r>
              <a:rPr lang="zh-TW" altLang="zh-TW" kern="100" dirty="0">
                <a:cs typeface="Times New Roman"/>
              </a:rPr>
              <a:t>人天乘的法行中，</a:t>
            </a:r>
            <a:r>
              <a:rPr lang="zh-TW" altLang="zh-TW" b="1" kern="100" dirty="0">
                <a:cs typeface="Times New Roman"/>
              </a:rPr>
              <a:t>想依人身而漸向佛道，應多修什麼呢？應重於持戒</a:t>
            </a:r>
            <a:r>
              <a:rPr lang="zh-TW" altLang="zh-TW" kern="100" dirty="0">
                <a:cs typeface="Times New Roman"/>
              </a:rPr>
              <a:t>。</a:t>
            </a:r>
          </a:p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因為世人的修集</a:t>
            </a:r>
            <a:r>
              <a:rPr lang="zh-TW" altLang="zh-TW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布施福業</a:t>
            </a:r>
            <a:r>
              <a:rPr lang="zh-TW" altLang="zh-TW" kern="100" dirty="0">
                <a:cs typeface="Times New Roman"/>
              </a:rPr>
              <a:t>，多不能如法，</a:t>
            </a:r>
            <a:r>
              <a:rPr lang="zh-TW" altLang="zh-TW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多雜有煩惱染污</a:t>
            </a:r>
            <a:r>
              <a:rPr lang="zh-TW" altLang="zh-TW" kern="100" dirty="0" smtClean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。</a:t>
            </a:r>
            <a:r>
              <a:rPr lang="zh-TW" altLang="zh-TW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  <a:r>
              <a:rPr lang="zh-TW" altLang="zh-TW" dirty="0">
                <a:solidFill>
                  <a:schemeClr val="accent6">
                    <a:lumMod val="75000"/>
                  </a:schemeClr>
                </a:solidFill>
              </a:rPr>
              <a:t>…</a:t>
            </a:r>
            <a:endParaRPr lang="zh-TW" altLang="zh-TW" kern="100" dirty="0">
              <a:solidFill>
                <a:schemeClr val="accent6">
                  <a:lumMod val="75000"/>
                </a:schemeClr>
              </a:solidFill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zh-TW" altLang="zh-TW" kern="100" dirty="0">
                <a:cs typeface="Times New Roman"/>
              </a:rPr>
              <a:t>所以希望來生不失人身，並能依人身而漸向佛道，不能不以</a:t>
            </a:r>
            <a:r>
              <a:rPr lang="zh-TW" altLang="zh-TW" b="1" kern="100" dirty="0">
                <a:cs typeface="Times New Roman"/>
              </a:rPr>
              <a:t>五戒、十善等戒行</a:t>
            </a:r>
            <a:r>
              <a:rPr lang="zh-TW" altLang="zh-TW" kern="100" dirty="0">
                <a:cs typeface="Times New Roman"/>
              </a:rPr>
              <a:t>為宗要。初學菩薩的，名十善菩薩，也是著重十善行的。 </a:t>
            </a:r>
          </a:p>
          <a:p>
            <a:pPr>
              <a:spcAft>
                <a:spcPts val="0"/>
              </a:spcAft>
            </a:pPr>
            <a:r>
              <a:rPr lang="en-US" altLang="zh-TW" kern="100" dirty="0">
                <a:cs typeface="Times New Roman"/>
              </a:rPr>
              <a:t>    </a:t>
            </a:r>
            <a:r>
              <a:rPr lang="zh-TW" altLang="zh-TW" kern="100" dirty="0">
                <a:cs typeface="Times New Roman"/>
              </a:rPr>
              <a:t>有戒行，</a:t>
            </a:r>
            <a:r>
              <a:rPr lang="en-US" altLang="zh-TW" kern="100" dirty="0">
                <a:cs typeface="Times New Roman"/>
              </a:rPr>
              <a:t>[</a:t>
            </a:r>
            <a:r>
              <a:rPr lang="zh-TW" altLang="zh-TW" kern="100" dirty="0">
                <a:cs typeface="Times New Roman"/>
              </a:rPr>
              <a:t>來生</a:t>
            </a:r>
            <a:r>
              <a:rPr lang="en-US" altLang="zh-TW" kern="100" dirty="0">
                <a:cs typeface="Times New Roman"/>
              </a:rPr>
              <a:t>]</a:t>
            </a:r>
            <a:r>
              <a:rPr lang="zh-TW" altLang="zh-TW" kern="100" dirty="0">
                <a:cs typeface="Times New Roman"/>
              </a:rPr>
              <a:t>就能生在人間；即使貧窮，也不一定障礙學佛。</a:t>
            </a:r>
            <a:r>
              <a:rPr lang="zh-TW" altLang="zh-TW" kern="100" dirty="0">
                <a:solidFill>
                  <a:srgbClr val="FF0000"/>
                </a:solidFill>
                <a:cs typeface="Times New Roman"/>
              </a:rPr>
              <a:t>如</a:t>
            </a:r>
            <a:r>
              <a:rPr lang="zh-TW" altLang="zh-TW" b="1" kern="100" dirty="0">
                <a:solidFill>
                  <a:srgbClr val="FF0000"/>
                </a:solidFill>
                <a:cs typeface="Times New Roman"/>
              </a:rPr>
              <a:t>有戒而能修布施</a:t>
            </a:r>
            <a:r>
              <a:rPr lang="zh-TW" altLang="zh-TW" kern="100" dirty="0">
                <a:solidFill>
                  <a:srgbClr val="FF0000"/>
                </a:solidFill>
                <a:cs typeface="Times New Roman"/>
              </a:rPr>
              <a:t>，能得人中廣大福業，</a:t>
            </a:r>
            <a:r>
              <a:rPr lang="zh-TW" altLang="zh-TW" b="1" kern="100" dirty="0">
                <a:solidFill>
                  <a:srgbClr val="FF0000"/>
                </a:solidFill>
                <a:cs typeface="Times New Roman"/>
              </a:rPr>
              <a:t>那更好了</a:t>
            </a:r>
            <a:r>
              <a:rPr lang="zh-TW" altLang="zh-TW" kern="100" dirty="0" smtClean="0">
                <a:solidFill>
                  <a:srgbClr val="FF0000"/>
                </a:solidFill>
                <a:cs typeface="Times New Roman"/>
              </a:rPr>
              <a:t>。</a:t>
            </a:r>
            <a:r>
              <a:rPr lang="zh-TW" altLang="zh-TW" dirty="0"/>
              <a:t>」</a:t>
            </a:r>
            <a:endParaRPr lang="en-US" altLang="zh-TW" kern="100" dirty="0" smtClean="0">
              <a:solidFill>
                <a:srgbClr val="FF0000"/>
              </a:solidFill>
              <a:cs typeface="Times New Roman"/>
            </a:endParaRPr>
          </a:p>
          <a:p>
            <a:pPr marL="0" indent="0" algn="r">
              <a:spcAft>
                <a:spcPts val="0"/>
              </a:spcAft>
              <a:buNone/>
            </a:pPr>
            <a:r>
              <a:rPr lang="zh-TW" altLang="zh-TW" sz="2400" dirty="0"/>
              <a:t>《成佛之道（增註本）》</a:t>
            </a:r>
            <a:r>
              <a:rPr lang="en-US" altLang="zh-TW" sz="2400" dirty="0" smtClean="0"/>
              <a:t>p.124</a:t>
            </a:r>
            <a:endParaRPr lang="zh-TW" altLang="zh-TW" sz="2400" kern="100" dirty="0">
              <a:solidFill>
                <a:srgbClr val="FF0000"/>
              </a:solidFill>
              <a:cs typeface="Times New Roman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54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79442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597666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zh-TW" altLang="zh-TW" sz="4400" kern="100" dirty="0">
                <a:cs typeface="Times New Roman"/>
              </a:rPr>
              <a:t>惟有如法的懺悔，才能持律清淨，才能使動機不純的逐漸合律</a:t>
            </a:r>
            <a:r>
              <a:rPr lang="zh-TW" altLang="zh-TW" sz="4400" kern="100" dirty="0" smtClean="0">
                <a:cs typeface="Times New Roman"/>
              </a:rPr>
              <a:t>。</a:t>
            </a:r>
            <a:endParaRPr lang="en-US" altLang="zh-TW" sz="4400" kern="100" dirty="0" smtClean="0"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zh-TW" altLang="zh-TW" sz="4400" kern="100" dirty="0" smtClean="0">
                <a:cs typeface="Times New Roman"/>
              </a:rPr>
              <a:t>懺悔</a:t>
            </a:r>
            <a:r>
              <a:rPr lang="zh-TW" altLang="zh-TW" sz="4400" kern="100" dirty="0">
                <a:cs typeface="Times New Roman"/>
              </a:rPr>
              <a:t>與持戒，有著密切的關係</a:t>
            </a:r>
            <a:r>
              <a:rPr lang="zh-TW" altLang="zh-TW" sz="4400" kern="100" dirty="0" smtClean="0">
                <a:cs typeface="Times New Roman"/>
              </a:rPr>
              <a:t>。</a:t>
            </a:r>
            <a:endParaRPr lang="en-US" altLang="zh-TW" sz="4400" kern="100" dirty="0" smtClean="0"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zh-TW" altLang="zh-TW" sz="4400" kern="100" dirty="0" smtClean="0">
                <a:cs typeface="Times New Roman"/>
              </a:rPr>
              <a:t>所以</a:t>
            </a:r>
            <a:r>
              <a:rPr lang="zh-TW" altLang="zh-TW" sz="4400" kern="100" dirty="0">
                <a:cs typeface="Times New Roman"/>
              </a:rPr>
              <a:t>戒律的軌則，不在乎</a:t>
            </a:r>
            <a:r>
              <a:rPr lang="zh-TW" altLang="zh-TW" sz="4400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個人</a:t>
            </a:r>
            <a:r>
              <a:rPr lang="zh-TW" altLang="zh-TW" sz="4400" kern="100" dirty="0">
                <a:cs typeface="Times New Roman"/>
              </a:rPr>
              <a:t>，在乎</a:t>
            </a:r>
            <a:r>
              <a:rPr lang="zh-TW" altLang="zh-TW" sz="4400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大眾</a:t>
            </a:r>
            <a:r>
              <a:rPr lang="zh-TW" altLang="zh-TW" sz="4400" kern="100" dirty="0">
                <a:cs typeface="Times New Roman"/>
              </a:rPr>
              <a:t>；</a:t>
            </a:r>
            <a:r>
              <a:rPr lang="zh-TW" altLang="zh-TW" sz="4400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不在乎不犯</a:t>
            </a:r>
            <a:r>
              <a:rPr lang="zh-TW" altLang="zh-TW" sz="4400" kern="100" dirty="0">
                <a:cs typeface="Times New Roman"/>
              </a:rPr>
              <a:t>──事實上每不能不犯，</a:t>
            </a:r>
            <a:r>
              <a:rPr lang="zh-TW" altLang="zh-TW" sz="4400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在乎犯者能懺悔清淨</a:t>
            </a:r>
            <a:r>
              <a:rPr lang="zh-TW" altLang="zh-TW" sz="4400" kern="100" dirty="0">
                <a:cs typeface="Times New Roman"/>
              </a:rPr>
              <a:t>。</a:t>
            </a:r>
          </a:p>
          <a:p>
            <a:pPr marL="0" indent="0" algn="r">
              <a:spcAft>
                <a:spcPts val="0"/>
              </a:spcAft>
              <a:buNone/>
            </a:pPr>
            <a:r>
              <a:rPr lang="zh-TW" altLang="zh-TW" kern="100" dirty="0">
                <a:cs typeface="Times New Roman"/>
              </a:rPr>
              <a:t>《佛法概論》</a:t>
            </a:r>
            <a:r>
              <a:rPr lang="en-US" altLang="zh-TW" kern="100" dirty="0">
                <a:cs typeface="Times New Roman"/>
              </a:rPr>
              <a:t>p.230 ~ </a:t>
            </a:r>
            <a:r>
              <a:rPr lang="en-US" altLang="zh-TW" kern="100" dirty="0" smtClean="0">
                <a:cs typeface="Times New Roman"/>
              </a:rPr>
              <a:t>p.231</a:t>
            </a:r>
            <a:endParaRPr lang="zh-TW" altLang="zh-TW" kern="100" dirty="0">
              <a:cs typeface="Times New Roman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55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721262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kern="100" dirty="0">
                <a:cs typeface="Times New Roman"/>
              </a:rPr>
              <a:t>皈依未受戒，是否可受菩薩戒</a:t>
            </a:r>
            <a:r>
              <a:rPr lang="zh-TW" altLang="zh-TW" kern="100" dirty="0" smtClean="0">
                <a:cs typeface="Times New Roman"/>
              </a:rPr>
              <a:t>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4400" dirty="0" smtClean="0">
                <a:cs typeface="Times New Roman"/>
              </a:rPr>
              <a:t>瑜伽</a:t>
            </a:r>
            <a:r>
              <a:rPr lang="zh-TW" altLang="zh-TW" sz="4400" dirty="0">
                <a:cs typeface="Times New Roman"/>
              </a:rPr>
              <a:t>菩薩</a:t>
            </a:r>
            <a:r>
              <a:rPr lang="zh-TW" altLang="zh-TW" sz="4400" dirty="0" smtClean="0">
                <a:cs typeface="Times New Roman"/>
              </a:rPr>
              <a:t>戒</a:t>
            </a:r>
            <a:r>
              <a:rPr lang="zh-TW" altLang="en-US" sz="4400" dirty="0" smtClean="0">
                <a:cs typeface="Times New Roman"/>
              </a:rPr>
              <a:t>  </a:t>
            </a:r>
            <a:r>
              <a:rPr lang="zh-TW" altLang="zh-TW" sz="4400" dirty="0" smtClean="0">
                <a:cs typeface="Times New Roman"/>
              </a:rPr>
              <a:t>不成</a:t>
            </a:r>
            <a:endParaRPr lang="en-US" altLang="zh-TW" sz="4400" dirty="0" smtClean="0">
              <a:cs typeface="Times New Roman"/>
            </a:endParaRPr>
          </a:p>
          <a:p>
            <a:r>
              <a:rPr lang="zh-TW" altLang="zh-TW" sz="4400" dirty="0"/>
              <a:t>梵網菩薩</a:t>
            </a:r>
            <a:r>
              <a:rPr lang="zh-TW" altLang="zh-TW" sz="4400" dirty="0" smtClean="0"/>
              <a:t>戒</a:t>
            </a:r>
            <a:r>
              <a:rPr lang="zh-TW" altLang="en-US" sz="4400" dirty="0" smtClean="0"/>
              <a:t>  </a:t>
            </a:r>
            <a:r>
              <a:rPr lang="en-US" altLang="zh-TW" sz="4400" dirty="0" smtClean="0"/>
              <a:t>OK</a:t>
            </a:r>
            <a:r>
              <a:rPr lang="zh-TW" altLang="en-US" sz="4400" dirty="0" smtClean="0"/>
              <a:t>？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56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64399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未受菩薩戒，可否聽聞？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zh-TW" sz="4800" dirty="0" smtClean="0"/>
              <a:t>「</a:t>
            </a:r>
            <a:r>
              <a:rPr lang="zh-TW" altLang="zh-TW" sz="4800" dirty="0" smtClean="0">
                <a:latin typeface="標楷體" pitchFamily="65" charset="-120"/>
                <a:ea typeface="標楷體" pitchFamily="65" charset="-120"/>
              </a:rPr>
              <a:t>比丘</a:t>
            </a:r>
            <a:r>
              <a:rPr lang="zh-TW" altLang="zh-TW" sz="4800" dirty="0">
                <a:latin typeface="標楷體" pitchFamily="65" charset="-120"/>
                <a:ea typeface="標楷體" pitchFamily="65" charset="-120"/>
              </a:rPr>
              <a:t>等戒，須受戒後方能修學，而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菩薩戒則</a:t>
            </a:r>
            <a:r>
              <a:rPr lang="zh-TW" altLang="zh-TW" sz="4800" b="1" dirty="0">
                <a:solidFill>
                  <a:schemeClr val="accent5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雖未受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4800" b="1" dirty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亦可聽講</a:t>
            </a:r>
            <a:r>
              <a:rPr lang="zh-TW" altLang="zh-TW" sz="4800" b="1" dirty="0">
                <a:latin typeface="標楷體" pitchFamily="65" charset="-120"/>
                <a:ea typeface="標楷體" pitchFamily="65" charset="-120"/>
              </a:rPr>
              <a:t>以助發</a:t>
            </a:r>
            <a:r>
              <a:rPr lang="zh-TW" altLang="zh-TW" sz="4800" b="1" dirty="0" smtClean="0">
                <a:latin typeface="標楷體" pitchFamily="65" charset="-120"/>
                <a:ea typeface="標楷體" pitchFamily="65" charset="-120"/>
              </a:rPr>
              <a:t>心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zh-TW" sz="4800" dirty="0" smtClean="0"/>
              <a:t>」</a:t>
            </a:r>
            <a:endParaRPr lang="en-US" altLang="zh-TW" sz="4800" dirty="0" smtClean="0"/>
          </a:p>
          <a:p>
            <a:pPr marL="0" indent="0">
              <a:buNone/>
            </a:pPr>
            <a:r>
              <a:rPr lang="zh-TW" altLang="zh-TW" sz="4800" dirty="0"/>
              <a:t>「</a:t>
            </a:r>
            <a:r>
              <a:rPr lang="zh-TW" altLang="zh-TW" sz="4800" dirty="0" smtClean="0">
                <a:latin typeface="標楷體" pitchFamily="65" charset="-120"/>
                <a:ea typeface="標楷體" pitchFamily="65" charset="-120"/>
              </a:rPr>
              <a:t>菩薩</a:t>
            </a:r>
            <a:r>
              <a:rPr lang="zh-TW" altLang="zh-TW" sz="4800" dirty="0">
                <a:latin typeface="標楷體" pitchFamily="65" charset="-120"/>
                <a:ea typeface="標楷體" pitchFamily="65" charset="-120"/>
              </a:rPr>
              <a:t>於此戒</a:t>
            </a:r>
            <a:r>
              <a:rPr lang="zh-TW" altLang="zh-TW" sz="4800" dirty="0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當勤修學</a:t>
            </a:r>
            <a:r>
              <a:rPr lang="zh-TW" altLang="zh-TW" sz="48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4800" dirty="0">
                <a:solidFill>
                  <a:schemeClr val="accent5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藉以熏成大乘種性</a:t>
            </a:r>
            <a:r>
              <a:rPr lang="zh-TW" altLang="zh-TW" sz="4800" dirty="0">
                <a:latin typeface="標楷體" pitchFamily="65" charset="-120"/>
                <a:ea typeface="標楷體" pitchFamily="65" charset="-120"/>
              </a:rPr>
              <a:t>，而發菩提心、行菩薩法也</a:t>
            </a:r>
            <a:r>
              <a:rPr lang="zh-TW" altLang="zh-TW" sz="48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zh-TW" sz="4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4800" dirty="0"/>
              <a:t>」</a:t>
            </a:r>
            <a:endParaRPr lang="en-US" altLang="zh-TW" sz="4800" dirty="0" smtClean="0"/>
          </a:p>
          <a:p>
            <a:pPr marL="0" indent="0" algn="r">
              <a:buNone/>
            </a:pPr>
            <a:r>
              <a:rPr lang="en-US" altLang="zh-TW" sz="3500" dirty="0" smtClean="0"/>
              <a:t>--</a:t>
            </a:r>
            <a:r>
              <a:rPr lang="zh-TW" altLang="en-US" sz="3500" dirty="0" smtClean="0"/>
              <a:t>太虛大師</a:t>
            </a:r>
            <a:r>
              <a:rPr lang="zh-TW" altLang="zh-TW" sz="3500" dirty="0">
                <a:cs typeface="Times New Roman"/>
              </a:rPr>
              <a:t>《瑜伽菩薩戒本講錄》</a:t>
            </a:r>
            <a:endParaRPr lang="en-US" altLang="zh-TW" sz="3500" dirty="0"/>
          </a:p>
          <a:p>
            <a:pPr marL="0" indent="0">
              <a:buNone/>
            </a:pPr>
            <a:endParaRPr lang="zh-TW" altLang="en-US" sz="4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57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852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kern="100" dirty="0" smtClean="0">
                <a:solidFill>
                  <a:srgbClr val="000000"/>
                </a:solidFill>
                <a:cs typeface="Times New Roman"/>
              </a:rPr>
              <a:t>民國卅三年冬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sz="4400" kern="100" dirty="0" smtClean="0">
                <a:solidFill>
                  <a:srgbClr val="000000"/>
                </a:solidFill>
                <a:cs typeface="Times New Roman"/>
              </a:rPr>
              <a:t>在</a:t>
            </a:r>
            <a:r>
              <a:rPr lang="zh-TW" altLang="zh-TW" sz="4400" u="sng" dirty="0">
                <a:solidFill>
                  <a:srgbClr val="000000"/>
                </a:solidFill>
                <a:cs typeface="Times New Roman"/>
              </a:rPr>
              <a:t>太虛</a:t>
            </a:r>
            <a:r>
              <a:rPr lang="zh-TW" altLang="zh-TW" sz="4400" kern="100" dirty="0">
                <a:solidFill>
                  <a:srgbClr val="000000"/>
                </a:solidFill>
                <a:cs typeface="Times New Roman"/>
              </a:rPr>
              <a:t>大師的敦促下，赴西康研習藏文佛法</a:t>
            </a:r>
            <a:r>
              <a:rPr lang="zh-TW" altLang="zh-TW" sz="4400" kern="100" dirty="0" smtClean="0">
                <a:solidFill>
                  <a:srgbClr val="000000"/>
                </a:solidFill>
                <a:cs typeface="Times New Roman"/>
              </a:rPr>
              <a:t>。</a:t>
            </a:r>
            <a:endParaRPr lang="en-US" altLang="zh-TW" sz="4400" kern="100" dirty="0" smtClean="0">
              <a:solidFill>
                <a:srgbClr val="000000"/>
              </a:solidFill>
              <a:cs typeface="Times New Roman"/>
            </a:endParaRPr>
          </a:p>
          <a:p>
            <a:r>
              <a:rPr lang="zh-TW" altLang="zh-TW" sz="4400" u="sng" dirty="0" smtClean="0">
                <a:solidFill>
                  <a:srgbClr val="000000"/>
                </a:solidFill>
                <a:cs typeface="Times New Roman"/>
              </a:rPr>
              <a:t>太虛</a:t>
            </a:r>
            <a:r>
              <a:rPr lang="zh-TW" altLang="zh-TW" sz="4400" kern="100" dirty="0">
                <a:solidFill>
                  <a:srgbClr val="000000"/>
                </a:solidFill>
                <a:cs typeface="Times New Roman"/>
              </a:rPr>
              <a:t>大師成立</a:t>
            </a:r>
            <a:r>
              <a:rPr lang="zh-TW" altLang="zh-TW" sz="4400" b="1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漢藏教理院</a:t>
            </a:r>
            <a:r>
              <a:rPr lang="zh-TW" altLang="zh-TW" sz="4400" kern="100" dirty="0">
                <a:solidFill>
                  <a:srgbClr val="000000"/>
                </a:solidFill>
                <a:cs typeface="Times New Roman"/>
              </a:rPr>
              <a:t>的目的旨在溝通漢、藏佛法，進而促進了解與合作，</a:t>
            </a:r>
            <a:r>
              <a:rPr lang="zh-TW" altLang="zh-TW" sz="4400" u="sng" dirty="0">
                <a:solidFill>
                  <a:srgbClr val="000000"/>
                </a:solidFill>
                <a:cs typeface="Times New Roman"/>
              </a:rPr>
              <a:t>續明</a:t>
            </a:r>
            <a:r>
              <a:rPr lang="zh-TW" altLang="zh-TW" sz="4400" kern="100" dirty="0">
                <a:solidFill>
                  <a:srgbClr val="000000"/>
                </a:solidFill>
                <a:cs typeface="Times New Roman"/>
              </a:rPr>
              <a:t>法師赴</a:t>
            </a:r>
            <a:r>
              <a:rPr lang="zh-TW" altLang="zh-TW" sz="4400" b="1" kern="100" dirty="0">
                <a:solidFill>
                  <a:srgbClr val="000000"/>
                </a:solidFill>
                <a:cs typeface="Times New Roman"/>
              </a:rPr>
              <a:t>康</a:t>
            </a:r>
            <a:r>
              <a:rPr lang="zh-TW" altLang="zh-TW" sz="4400" kern="100" dirty="0">
                <a:solidFill>
                  <a:srgbClr val="000000"/>
                </a:solidFill>
                <a:cs typeface="Times New Roman"/>
              </a:rPr>
              <a:t>求法，是</a:t>
            </a:r>
            <a:r>
              <a:rPr lang="zh-TW" altLang="zh-TW" sz="4400" b="1" kern="100" dirty="0">
                <a:solidFill>
                  <a:schemeClr val="accent5">
                    <a:lumMod val="75000"/>
                  </a:schemeClr>
                </a:solidFill>
                <a:cs typeface="Times New Roman"/>
              </a:rPr>
              <a:t>教理院</a:t>
            </a:r>
            <a:r>
              <a:rPr lang="zh-TW" altLang="zh-TW" sz="4400" kern="100" dirty="0">
                <a:solidFill>
                  <a:srgbClr val="000000"/>
                </a:solidFill>
                <a:cs typeface="Times New Roman"/>
              </a:rPr>
              <a:t>的目的與功能之一。</a:t>
            </a:r>
            <a:endParaRPr lang="zh-TW" altLang="zh-TW" sz="4400" kern="100" dirty="0">
              <a:cs typeface="Times New Roman"/>
            </a:endParaRP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747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zh-TW" altLang="zh-TW" dirty="0" smtClean="0">
                <a:solidFill>
                  <a:srgbClr val="000000"/>
                </a:solidFill>
                <a:cs typeface="Times New Roman"/>
              </a:rPr>
              <a:t>卅六年三月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196752"/>
            <a:ext cx="8280920" cy="5256584"/>
          </a:xfrm>
        </p:spPr>
        <p:txBody>
          <a:bodyPr>
            <a:noAutofit/>
          </a:bodyPr>
          <a:lstStyle/>
          <a:p>
            <a:r>
              <a:rPr lang="zh-TW" altLang="zh-TW" sz="4800" u="sng" dirty="0">
                <a:solidFill>
                  <a:srgbClr val="000000"/>
                </a:solidFill>
                <a:cs typeface="Times New Roman"/>
              </a:rPr>
              <a:t>太虛</a:t>
            </a:r>
            <a:r>
              <a:rPr lang="zh-TW" altLang="zh-TW" sz="4800" dirty="0">
                <a:solidFill>
                  <a:srgbClr val="000000"/>
                </a:solidFill>
                <a:cs typeface="Times New Roman"/>
              </a:rPr>
              <a:t>大師示寂，眾弟子公推</a:t>
            </a:r>
            <a:r>
              <a:rPr lang="zh-TW" altLang="zh-TW" sz="4800" u="sng" dirty="0">
                <a:solidFill>
                  <a:srgbClr val="000000"/>
                </a:solidFill>
                <a:cs typeface="Times New Roman"/>
              </a:rPr>
              <a:t>印順</a:t>
            </a:r>
            <a:r>
              <a:rPr lang="zh-TW" altLang="zh-TW" sz="4800" dirty="0">
                <a:solidFill>
                  <a:srgbClr val="000000"/>
                </a:solidFill>
                <a:cs typeface="Times New Roman"/>
              </a:rPr>
              <a:t>法師主編《太虛大師全書》，</a:t>
            </a:r>
            <a:r>
              <a:rPr lang="zh-TW" altLang="zh-TW" sz="4800" u="sng" dirty="0">
                <a:solidFill>
                  <a:srgbClr val="000000"/>
                </a:solidFill>
                <a:cs typeface="Times New Roman"/>
              </a:rPr>
              <a:t>續明</a:t>
            </a:r>
            <a:r>
              <a:rPr lang="zh-TW" altLang="zh-TW" sz="4800" dirty="0">
                <a:solidFill>
                  <a:srgbClr val="000000"/>
                </a:solidFill>
                <a:cs typeface="Times New Roman"/>
              </a:rPr>
              <a:t>法師協助，假</a:t>
            </a:r>
            <a:r>
              <a:rPr lang="zh-TW" altLang="zh-TW" sz="4800" dirty="0">
                <a:solidFill>
                  <a:schemeClr val="accent1">
                    <a:lumMod val="50000"/>
                  </a:schemeClr>
                </a:solidFill>
                <a:cs typeface="Times New Roman"/>
              </a:rPr>
              <a:t>浙江奉化雪竇寺</a:t>
            </a:r>
            <a:r>
              <a:rPr lang="zh-TW" altLang="zh-TW" sz="4800" dirty="0">
                <a:solidFill>
                  <a:srgbClr val="000000"/>
                </a:solidFill>
                <a:cs typeface="Times New Roman"/>
              </a:rPr>
              <a:t>進行。在雪竇寺期間，</a:t>
            </a:r>
            <a:r>
              <a:rPr lang="zh-TW" altLang="zh-TW" sz="4800" u="sng" dirty="0">
                <a:solidFill>
                  <a:srgbClr val="000000"/>
                </a:solidFill>
                <a:cs typeface="Times New Roman"/>
              </a:rPr>
              <a:t>印順</a:t>
            </a:r>
            <a:r>
              <a:rPr lang="zh-TW" altLang="zh-TW" sz="4800" dirty="0">
                <a:solidFill>
                  <a:srgbClr val="000000"/>
                </a:solidFill>
                <a:cs typeface="Times New Roman"/>
              </a:rPr>
              <a:t>法師於寺中講解</a:t>
            </a:r>
            <a:r>
              <a:rPr lang="zh-TW" altLang="zh-TW" sz="4800" dirty="0">
                <a:solidFill>
                  <a:schemeClr val="accent6">
                    <a:lumMod val="50000"/>
                  </a:schemeClr>
                </a:solidFill>
                <a:cs typeface="Times New Roman"/>
              </a:rPr>
              <a:t>《心經》</a:t>
            </a:r>
            <a:r>
              <a:rPr lang="zh-TW" altLang="zh-TW" sz="4800" dirty="0">
                <a:solidFill>
                  <a:srgbClr val="000000"/>
                </a:solidFill>
                <a:cs typeface="Times New Roman"/>
              </a:rPr>
              <a:t>及</a:t>
            </a:r>
            <a:r>
              <a:rPr lang="zh-TW" altLang="zh-TW" sz="4800" dirty="0">
                <a:solidFill>
                  <a:schemeClr val="accent6">
                    <a:lumMod val="50000"/>
                  </a:schemeClr>
                </a:solidFill>
                <a:cs typeface="Times New Roman"/>
              </a:rPr>
              <a:t>《中觀今論》</a:t>
            </a:r>
            <a:r>
              <a:rPr lang="zh-TW" altLang="zh-TW" sz="4800" dirty="0">
                <a:solidFill>
                  <a:srgbClr val="000000"/>
                </a:solidFill>
                <a:cs typeface="Times New Roman"/>
              </a:rPr>
              <a:t>，</a:t>
            </a:r>
            <a:r>
              <a:rPr lang="zh-TW" altLang="zh-TW" sz="4800" u="sng" dirty="0">
                <a:solidFill>
                  <a:srgbClr val="000000"/>
                </a:solidFill>
                <a:cs typeface="Times New Roman"/>
              </a:rPr>
              <a:t>續明</a:t>
            </a:r>
            <a:r>
              <a:rPr lang="zh-TW" altLang="zh-TW" sz="4800" dirty="0">
                <a:solidFill>
                  <a:srgbClr val="000000"/>
                </a:solidFill>
                <a:cs typeface="Times New Roman"/>
              </a:rPr>
              <a:t>法師筆記成書。</a:t>
            </a:r>
            <a:endParaRPr lang="zh-TW" altLang="en-US" sz="48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223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印順導師，</a:t>
            </a:r>
            <a:r>
              <a:rPr lang="zh-TW" altLang="zh-TW" dirty="0"/>
              <a:t>《中觀今論》</a:t>
            </a:r>
            <a:r>
              <a:rPr lang="en-US" altLang="zh-TW" dirty="0"/>
              <a:t>p.a2</a:t>
            </a:r>
            <a:r>
              <a:rPr lang="zh-TW" altLang="zh-TW" sz="4000" dirty="0" smtClean="0"/>
              <a:t>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4400" dirty="0" smtClean="0"/>
              <a:t>「</a:t>
            </a:r>
            <a:r>
              <a:rPr lang="zh-TW" altLang="zh-TW" sz="4400" dirty="0">
                <a:latin typeface="標楷體" pitchFamily="65" charset="-120"/>
                <a:ea typeface="標楷體" pitchFamily="65" charset="-120"/>
              </a:rPr>
              <a:t>三十六年冬，在雪竇寺編纂《太虛大師全書》，應海潮音社的稿約，決以『中觀今論』為題，隨講隨刊；聽眾能聽懂的，僅有</a:t>
            </a:r>
            <a:r>
              <a:rPr lang="zh-TW" altLang="zh-TW" sz="4400" u="sng" dirty="0">
                <a:latin typeface="標楷體" pitchFamily="65" charset="-120"/>
                <a:ea typeface="標楷體" pitchFamily="65" charset="-120"/>
              </a:rPr>
              <a:t>續明</a:t>
            </a:r>
            <a:r>
              <a:rPr lang="zh-TW" altLang="zh-TW" sz="4400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zh-TW" sz="4400" u="sng" dirty="0">
                <a:latin typeface="標楷體" pitchFamily="65" charset="-120"/>
                <a:ea typeface="標楷體" pitchFamily="65" charset="-120"/>
              </a:rPr>
              <a:t>星森</a:t>
            </a:r>
            <a:r>
              <a:rPr lang="zh-TW" altLang="zh-TW" sz="4400" dirty="0">
                <a:latin typeface="標楷體" pitchFamily="65" charset="-120"/>
                <a:ea typeface="標楷體" pitchFamily="65" charset="-120"/>
              </a:rPr>
              <a:t>二人。</a:t>
            </a:r>
            <a:r>
              <a:rPr lang="zh-TW" altLang="zh-TW" sz="4400" dirty="0"/>
              <a:t>」</a:t>
            </a:r>
            <a:endParaRPr lang="zh-TW" altLang="en-US" sz="4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535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法師一方面校閱《太虛大師全書》，一方面聽法筆記，關節炎宿疾時而發作，印順法師勸其休息，他總用「</a:t>
            </a:r>
            <a:r>
              <a:rPr lang="zh-TW" altLang="zh-TW" sz="3600" b="1" kern="100" dirty="0">
                <a:solidFill>
                  <a:schemeClr val="accent6">
                    <a:lumMod val="75000"/>
                  </a:schemeClr>
                </a:solidFill>
                <a:cs typeface="Times New Roman"/>
              </a:rPr>
              <a:t>此心一振，猛力即生</a:t>
            </a:r>
            <a:r>
              <a:rPr lang="zh-TW" altLang="zh-TW" sz="3600" kern="100" dirty="0">
                <a:solidFill>
                  <a:srgbClr val="000000"/>
                </a:solidFill>
                <a:cs typeface="Times New Roman"/>
              </a:rPr>
              <a:t>」來勉勵自己。</a:t>
            </a:r>
            <a:endParaRPr lang="zh-TW" altLang="zh-TW" sz="3600" kern="100" dirty="0">
              <a:cs typeface="Times New Roman"/>
            </a:endParaRPr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3F237-17FC-4CAF-9BA5-45399ADF6103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395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5181</Words>
  <Application>Microsoft Office PowerPoint</Application>
  <PresentationFormat>如螢幕大小 (4:3)</PresentationFormat>
  <Paragraphs>328</Paragraphs>
  <Slides>57</Slides>
  <Notes>40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57</vt:i4>
      </vt:variant>
    </vt:vector>
  </HeadingPairs>
  <TitlesOfParts>
    <vt:vector size="58" baseType="lpstr">
      <vt:lpstr>Office 佈景主題</vt:lpstr>
      <vt:lpstr>美國印順導師基金會 2015年冬季佛法專題演講</vt:lpstr>
      <vt:lpstr>大綱</vt:lpstr>
      <vt:lpstr>壹、續明法師簡譜  (1918-1966)</vt:lpstr>
      <vt:lpstr>PowerPoint 簡報</vt:lpstr>
      <vt:lpstr>民國卅三年夏</vt:lpstr>
      <vt:lpstr>民國卅三年冬</vt:lpstr>
      <vt:lpstr>卅六年三月</vt:lpstr>
      <vt:lpstr>印順導師，《中觀今論》p.a2：</vt:lpstr>
      <vt:lpstr>PowerPoint 簡報</vt:lpstr>
      <vt:lpstr>三十八年春</vt:lpstr>
      <vt:lpstr>民國四十二年</vt:lpstr>
      <vt:lpstr>四十三年秋</vt:lpstr>
      <vt:lpstr>PowerPoint 簡報</vt:lpstr>
      <vt:lpstr>PowerPoint 簡報</vt:lpstr>
      <vt:lpstr>PowerPoint 簡報</vt:lpstr>
      <vt:lpstr>PowerPoint 簡報</vt:lpstr>
      <vt:lpstr>五十五年</vt:lpstr>
      <vt:lpstr>PowerPoint 簡報</vt:lpstr>
      <vt:lpstr>印順導師《平凡的一生（重訂本）》p.147 ~ p.148</vt:lpstr>
      <vt:lpstr>印順導師《平凡的一生（重訂本）》p.147 ~ p.148</vt:lpstr>
      <vt:lpstr>PowerPoint 簡報</vt:lpstr>
      <vt:lpstr>印順導師，《華雨香雲》p.309 ~ p.310 </vt:lpstr>
      <vt:lpstr>PowerPoint 簡報</vt:lpstr>
      <vt:lpstr>PowerPoint 簡報</vt:lpstr>
      <vt:lpstr>PowerPoint 簡報</vt:lpstr>
      <vt:lpstr>印順導師，《華雨香雲》 p.309 ~ p.310</vt:lpstr>
      <vt:lpstr>印順導師《太虛大師年譜》p.169 ~ p.171</vt:lpstr>
      <vt:lpstr>PowerPoint 簡報</vt:lpstr>
      <vt:lpstr>PowerPoint 簡報</vt:lpstr>
      <vt:lpstr>真為菩薩繁興二利…之大標準！</vt:lpstr>
      <vt:lpstr>印順導師《佛法概論》p.256</vt:lpstr>
      <vt:lpstr>印順導師《太虛大師年譜》p.169 ~ p.171</vt:lpstr>
      <vt:lpstr>PowerPoint 簡報</vt:lpstr>
      <vt:lpstr>PowerPoint 簡報</vt:lpstr>
      <vt:lpstr>PowerPoint 簡報</vt:lpstr>
      <vt:lpstr>【慈恩】</vt:lpstr>
      <vt:lpstr>PowerPoint 簡報</vt:lpstr>
      <vt:lpstr>【菩薩戒本】 FROM:【中華佛教百科全書】</vt:lpstr>
      <vt:lpstr>PowerPoint 簡報</vt:lpstr>
      <vt:lpstr>《瑜伽菩薩戒本》</vt:lpstr>
      <vt:lpstr>菩薩--《佛法概論》p.201</vt:lpstr>
      <vt:lpstr>菩薩《佛法概論》p.201</vt:lpstr>
      <vt:lpstr>釋 “戒”</vt:lpstr>
      <vt:lpstr>戒=習慣 --釋惠敏，〈瑜伽菩薩戒本之心理與倫理觀〉</vt:lpstr>
      <vt:lpstr>《中阿含經》卷6〈3 舍梨子相應品〉</vt:lpstr>
      <vt:lpstr>戒=習慣</vt:lpstr>
      <vt:lpstr>◎「戒」好比一個城，叫做「戒城」</vt:lpstr>
      <vt:lpstr>◎「戒」好比一個城，叫做「戒城」</vt:lpstr>
      <vt:lpstr>◎皈依不受戒？</vt:lpstr>
      <vt:lpstr>◎近住不受戒？</vt:lpstr>
      <vt:lpstr>◎近事、近住不受戒？</vt:lpstr>
      <vt:lpstr>◎近事、近住不受戒？</vt:lpstr>
      <vt:lpstr>餓鬼？享癡福？</vt:lpstr>
      <vt:lpstr>PowerPoint 簡報</vt:lpstr>
      <vt:lpstr>PowerPoint 簡報</vt:lpstr>
      <vt:lpstr>皈依未受戒，是否可受菩薩戒？</vt:lpstr>
      <vt:lpstr>未受菩薩戒，可否聽聞？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續明法師簡譜 (1918-1966)</dc:title>
  <dc:creator>Administrator</dc:creator>
  <cp:lastModifiedBy>Administrator</cp:lastModifiedBy>
  <cp:revision>33</cp:revision>
  <dcterms:created xsi:type="dcterms:W3CDTF">2015-01-14T00:14:22Z</dcterms:created>
  <dcterms:modified xsi:type="dcterms:W3CDTF">2015-01-15T08:54:26Z</dcterms:modified>
</cp:coreProperties>
</file>