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8" r:id="rId2"/>
    <p:sldId id="256" r:id="rId3"/>
    <p:sldId id="257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58" r:id="rId18"/>
    <p:sldId id="281" r:id="rId19"/>
    <p:sldId id="282" r:id="rId20"/>
    <p:sldId id="283" r:id="rId21"/>
    <p:sldId id="260" r:id="rId22"/>
    <p:sldId id="284" r:id="rId23"/>
    <p:sldId id="285" r:id="rId24"/>
    <p:sldId id="286" r:id="rId25"/>
    <p:sldId id="287" r:id="rId26"/>
    <p:sldId id="288" r:id="rId27"/>
    <p:sldId id="289" r:id="rId28"/>
    <p:sldId id="261" r:id="rId29"/>
    <p:sldId id="290" r:id="rId30"/>
    <p:sldId id="291" r:id="rId31"/>
    <p:sldId id="292" r:id="rId32"/>
    <p:sldId id="293" r:id="rId33"/>
    <p:sldId id="262" r:id="rId34"/>
    <p:sldId id="294" r:id="rId35"/>
    <p:sldId id="295" r:id="rId36"/>
    <p:sldId id="296" r:id="rId37"/>
    <p:sldId id="297" r:id="rId38"/>
    <p:sldId id="264" r:id="rId39"/>
    <p:sldId id="298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268" r:id="rId48"/>
    <p:sldId id="299" r:id="rId49"/>
    <p:sldId id="309" r:id="rId50"/>
    <p:sldId id="307" r:id="rId5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solidFill>
                  <a:schemeClr val="tx1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89654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83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二、一人有五眼（</a:t>
            </a:r>
            <a:r>
              <a:rPr lang="zh-TW" altLang="en-US" dirty="0" smtClean="0"/>
              <a:t>第二、三說</a:t>
            </a:r>
            <a:r>
              <a:rPr lang="zh-TW" altLang="en-US" dirty="0"/>
              <a:t>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佛有肉眼、天眼，</a:t>
            </a:r>
            <a:r>
              <a:rPr lang="zh-TW" altLang="en-US" dirty="0">
                <a:solidFill>
                  <a:srgbClr val="FF0000"/>
                </a:solidFill>
              </a:rPr>
              <a:t>實非人天的</a:t>
            </a:r>
            <a:r>
              <a:rPr lang="zh-TW" altLang="en-US" dirty="0" smtClean="0">
                <a:solidFill>
                  <a:srgbClr val="FF0000"/>
                </a:solidFill>
              </a:rPr>
              <a:t>眼根</a:t>
            </a:r>
            <a:r>
              <a:rPr lang="zh-TW" altLang="en-US" dirty="0">
                <a:solidFill>
                  <a:srgbClr val="FF0000"/>
                </a:solidFill>
              </a:rPr>
              <a:t>可比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後三</a:t>
            </a:r>
            <a:r>
              <a:rPr lang="zh-TW" altLang="en-US" dirty="0"/>
              <a:t>者，又約自證說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無</a:t>
            </a:r>
            <a:r>
              <a:rPr lang="zh-TW" altLang="en-US" dirty="0">
                <a:solidFill>
                  <a:srgbClr val="FF0000"/>
                </a:solidFill>
              </a:rPr>
              <a:t>所見而無所不見</a:t>
            </a:r>
            <a:r>
              <a:rPr lang="zh-TW" altLang="en-US" dirty="0"/>
              <a:t>，是慧眼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約</a:t>
            </a:r>
            <a:r>
              <a:rPr lang="zh-TW" altLang="en-US" dirty="0">
                <a:solidFill>
                  <a:srgbClr val="FF0000"/>
                </a:solidFill>
              </a:rPr>
              <a:t>化他說</a:t>
            </a:r>
            <a:r>
              <a:rPr lang="zh-TW" altLang="en-US" dirty="0"/>
              <a:t>，即</a:t>
            </a:r>
            <a:r>
              <a:rPr lang="zh-TW" altLang="en-US" dirty="0" smtClean="0"/>
              <a:t>法眼；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權</a:t>
            </a:r>
            <a:r>
              <a:rPr lang="zh-TW" altLang="en-US" dirty="0">
                <a:solidFill>
                  <a:srgbClr val="FF0000"/>
                </a:solidFill>
              </a:rPr>
              <a:t>實無礙</a:t>
            </a:r>
            <a:r>
              <a:rPr lang="zh-TW" altLang="en-US" dirty="0"/>
              <a:t>為佛眼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如約</a:t>
            </a:r>
            <a:r>
              <a:rPr lang="zh-TW" altLang="en-US" dirty="0"/>
              <a:t>三智說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一切</a:t>
            </a:r>
            <a:r>
              <a:rPr lang="zh-TW" altLang="en-US" dirty="0">
                <a:solidFill>
                  <a:srgbClr val="FF0000"/>
                </a:solidFill>
              </a:rPr>
              <a:t>智</a:t>
            </a:r>
            <a:r>
              <a:rPr lang="zh-TW" altLang="en-US" dirty="0"/>
              <a:t>即慧眼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道</a:t>
            </a:r>
            <a:r>
              <a:rPr lang="zh-TW" altLang="en-US" dirty="0">
                <a:solidFill>
                  <a:srgbClr val="FF0000"/>
                </a:solidFill>
              </a:rPr>
              <a:t>種智</a:t>
            </a:r>
            <a:r>
              <a:rPr lang="zh-TW" altLang="en-US" dirty="0"/>
              <a:t>即法眼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一切</a:t>
            </a:r>
            <a:r>
              <a:rPr lang="zh-TW" altLang="en-US" dirty="0">
                <a:solidFill>
                  <a:srgbClr val="FF0000"/>
                </a:solidFill>
              </a:rPr>
              <a:t>種</a:t>
            </a:r>
            <a:r>
              <a:rPr lang="zh-TW" altLang="en-US" dirty="0" smtClean="0">
                <a:solidFill>
                  <a:srgbClr val="FF0000"/>
                </a:solidFill>
              </a:rPr>
              <a:t>智</a:t>
            </a:r>
            <a:r>
              <a:rPr lang="zh-TW" altLang="en-US" dirty="0" smtClean="0"/>
              <a:t>即</a:t>
            </a:r>
            <a:r>
              <a:rPr lang="zh-TW" altLang="en-US" dirty="0"/>
              <a:t>佛眼。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959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舉比喻來形容如來的知見圓</a:t>
            </a:r>
            <a:r>
              <a:rPr lang="zh-TW" altLang="en-US" dirty="0" smtClean="0"/>
              <a:t>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dirty="0"/>
              <a:t>佛問：恆河中的沙，我說他是沙嗎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須菩提</a:t>
            </a:r>
            <a:r>
              <a:rPr lang="zh-TW" altLang="en-US" dirty="0"/>
              <a:t>答：如來是名之為沙的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再</a:t>
            </a:r>
            <a:r>
              <a:rPr lang="zh-TW" altLang="en-US" dirty="0"/>
              <a:t>問：如一恆河中所有的沙，每一粒沙等於一</a:t>
            </a:r>
            <a:r>
              <a:rPr lang="zh-TW" altLang="en-US" dirty="0" smtClean="0"/>
              <a:t>恆河</a:t>
            </a:r>
            <a:r>
              <a:rPr lang="zh-TW" altLang="en-US" dirty="0"/>
              <a:t>；有這麼多的恆河，恆河中所有的沙數，當然是多極了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所化的世界</a:t>
            </a:r>
            <a:r>
              <a:rPr lang="zh-TW" altLang="en-US" dirty="0" smtClean="0"/>
              <a:t>，就有（如）那麼</a:t>
            </a:r>
            <a:r>
              <a:rPr lang="zh-TW" altLang="en-US" dirty="0"/>
              <a:t>多的恆河沙數那樣多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在</a:t>
            </a:r>
            <a:r>
              <a:rPr lang="zh-TW" altLang="en-US" dirty="0"/>
              <a:t>這麼多的國土中所有的一切眾生，他們的</a:t>
            </a:r>
            <a:r>
              <a:rPr lang="zh-TW" altLang="en-US" dirty="0" smtClean="0"/>
              <a:t>每一心</a:t>
            </a:r>
            <a:r>
              <a:rPr lang="zh-TW" altLang="en-US" dirty="0"/>
              <a:t>行，如來以佛知見，悉能知見。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671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疑問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一世界中，單就人類說，已經很多，</a:t>
            </a:r>
            <a:r>
              <a:rPr lang="zh-TW" altLang="en-US" dirty="0" smtClean="0"/>
              <a:t>何況一切</a:t>
            </a:r>
            <a:r>
              <a:rPr lang="zh-TW" altLang="en-US" dirty="0"/>
              <a:t>眾生？更何況那麼多世界的眾生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而且</a:t>
            </a:r>
            <a:r>
              <a:rPr lang="zh-TW" altLang="en-US" dirty="0"/>
              <a:t>每一眾生的心念，剎那生滅，念</a:t>
            </a:r>
            <a:r>
              <a:rPr lang="zh-TW" altLang="en-US" dirty="0" smtClean="0"/>
              <a:t>念不住</a:t>
            </a:r>
            <a:r>
              <a:rPr lang="zh-TW" altLang="en-US" dirty="0"/>
              <a:t>，每一眾生即起不可數量的心呢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然而</a:t>
            </a:r>
            <a:r>
              <a:rPr lang="zh-TW" altLang="en-US" dirty="0"/>
              <a:t>佛能徹底明見，佛何以有此慧力？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9721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因為所說的</a:t>
            </a:r>
            <a:r>
              <a:rPr lang="zh-TW" altLang="en-US" dirty="0">
                <a:solidFill>
                  <a:srgbClr val="FF0000"/>
                </a:solidFill>
              </a:rPr>
              <a:t>諸心</a:t>
            </a:r>
            <a:r>
              <a:rPr lang="zh-TW" altLang="en-US" dirty="0"/>
              <a:t>，即是緣起無自性的</a:t>
            </a:r>
            <a:r>
              <a:rPr lang="zh-TW" altLang="en-US" dirty="0">
                <a:solidFill>
                  <a:srgbClr val="FF0000"/>
                </a:solidFill>
              </a:rPr>
              <a:t>非心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假名為心</a:t>
            </a:r>
            <a:r>
              <a:rPr lang="zh-TW" altLang="en-US" dirty="0"/>
              <a:t>而無實體可得的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無</a:t>
            </a:r>
            <a:r>
              <a:rPr lang="zh-TW" altLang="en-US" dirty="0"/>
              <a:t>自</a:t>
            </a:r>
            <a:r>
              <a:rPr lang="zh-TW" altLang="en-US" dirty="0" smtClean="0"/>
              <a:t>性的</a:t>
            </a:r>
            <a:r>
              <a:rPr lang="zh-TW" altLang="en-US" dirty="0"/>
              <a:t>眾生心，於平等空中無二無別；佛能</a:t>
            </a:r>
            <a:r>
              <a:rPr lang="zh-TW" altLang="en-US" dirty="0">
                <a:solidFill>
                  <a:srgbClr val="FF0000"/>
                </a:solidFill>
              </a:rPr>
              <a:t>究竟徹證緣起的無性心</a:t>
            </a:r>
            <a:r>
              <a:rPr lang="zh-TW" altLang="en-US" dirty="0"/>
              <a:t>，所以</a:t>
            </a:r>
            <a:r>
              <a:rPr lang="en-US" altLang="zh-TW" dirty="0"/>
              <a:t>『</a:t>
            </a:r>
            <a:r>
              <a:rPr lang="zh-TW" altLang="en-US" dirty="0">
                <a:solidFill>
                  <a:srgbClr val="FF0000"/>
                </a:solidFill>
              </a:rPr>
              <a:t>以無</a:t>
            </a:r>
            <a:r>
              <a:rPr lang="zh-TW" altLang="en-US" dirty="0" smtClean="0">
                <a:solidFill>
                  <a:srgbClr val="FF0000"/>
                </a:solidFill>
              </a:rPr>
              <a:t>所得</a:t>
            </a:r>
            <a:r>
              <a:rPr lang="zh-TW" altLang="en-US" dirty="0">
                <a:solidFill>
                  <a:srgbClr val="FF0000"/>
                </a:solidFill>
              </a:rPr>
              <a:t>，得無所礙</a:t>
            </a:r>
            <a:r>
              <a:rPr lang="en-US" altLang="zh-TW" dirty="0"/>
              <a:t>』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無所見而無所不見</a:t>
            </a:r>
            <a:r>
              <a:rPr lang="zh-TW" altLang="en-US" dirty="0"/>
              <a:t>，剎那剎那，無不遍知。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2427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為什麼說緣起假名的心即非心呢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因於</a:t>
            </a:r>
            <a:r>
              <a:rPr lang="zh-TW" altLang="en-US" dirty="0">
                <a:solidFill>
                  <a:srgbClr val="FF0000"/>
                </a:solidFill>
              </a:rPr>
              <a:t>三世中求心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了不可得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如</a:t>
            </a:r>
            <a:r>
              <a:rPr lang="zh-TW" altLang="en-US" dirty="0"/>
              <a:t>說心</a:t>
            </a:r>
            <a:r>
              <a:rPr lang="zh-TW" altLang="en-US" dirty="0" smtClean="0"/>
              <a:t>在過去</a:t>
            </a:r>
            <a:r>
              <a:rPr lang="zh-TW" altLang="en-US" dirty="0"/>
              <a:t>，過去已過去了，</a:t>
            </a:r>
            <a:r>
              <a:rPr lang="zh-TW" altLang="en-US" dirty="0">
                <a:solidFill>
                  <a:srgbClr val="FF0000"/>
                </a:solidFill>
              </a:rPr>
              <a:t>過去即滅無</a:t>
            </a:r>
            <a:r>
              <a:rPr lang="zh-TW" altLang="en-US" dirty="0"/>
              <a:t>，那裡還有心可得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若</a:t>
            </a:r>
            <a:r>
              <a:rPr lang="zh-TW" altLang="en-US" dirty="0"/>
              <a:t>心在現在，</a:t>
            </a:r>
            <a:r>
              <a:rPr lang="zh-TW" altLang="en-US" dirty="0">
                <a:solidFill>
                  <a:srgbClr val="FF0000"/>
                </a:solidFill>
              </a:rPr>
              <a:t>現在念</a:t>
            </a:r>
            <a:r>
              <a:rPr lang="zh-TW" altLang="en-US" dirty="0" smtClean="0">
                <a:solidFill>
                  <a:srgbClr val="FF0000"/>
                </a:solidFill>
              </a:rPr>
              <a:t>念不住</a:t>
            </a:r>
            <a:r>
              <a:rPr lang="zh-TW" altLang="en-US" dirty="0"/>
              <a:t>，那裡有實心可得</a:t>
            </a:r>
            <a:r>
              <a:rPr lang="zh-TW" altLang="en-US" dirty="0" smtClean="0"/>
              <a:t>！而且</a:t>
            </a:r>
            <a:r>
              <a:rPr lang="zh-TW" altLang="en-US" dirty="0"/>
              <a:t>，現在不離於過去未來，</a:t>
            </a:r>
            <a:r>
              <a:rPr lang="zh-TW" altLang="en-US" dirty="0">
                <a:solidFill>
                  <a:srgbClr val="FF0000"/>
                </a:solidFill>
              </a:rPr>
              <a:t>過去未來都不可得，</a:t>
            </a:r>
            <a:r>
              <a:rPr lang="zh-TW" altLang="en-US" dirty="0" smtClean="0">
                <a:solidFill>
                  <a:srgbClr val="FF0000"/>
                </a:solidFill>
              </a:rPr>
              <a:t>又從</a:t>
            </a:r>
            <a:r>
              <a:rPr lang="zh-TW" altLang="en-US" dirty="0">
                <a:solidFill>
                  <a:srgbClr val="FF0000"/>
                </a:solidFill>
              </a:rPr>
              <a:t>那裡安立現在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倘使</a:t>
            </a:r>
            <a:r>
              <a:rPr lang="zh-TW" altLang="en-US" dirty="0"/>
              <a:t>說心在未來，</a:t>
            </a:r>
            <a:r>
              <a:rPr lang="zh-TW" altLang="en-US" dirty="0">
                <a:solidFill>
                  <a:srgbClr val="FF0000"/>
                </a:solidFill>
              </a:rPr>
              <a:t>未來即未生</a:t>
            </a:r>
            <a:r>
              <a:rPr lang="zh-TW" altLang="en-US" dirty="0"/>
              <a:t>，未生即還沒有，這怎麼有</a:t>
            </a:r>
            <a:r>
              <a:rPr lang="zh-TW" altLang="en-US" dirty="0" smtClean="0"/>
              <a:t>未來</a:t>
            </a:r>
            <a:r>
              <a:rPr lang="zh-TW" altLang="en-US" dirty="0"/>
              <a:t>心可得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於</a:t>
            </a:r>
            <a:r>
              <a:rPr lang="zh-TW" altLang="en-US" dirty="0"/>
              <a:t>三世中求心自性不可得，唯是如幻的假名，所以說諸心非心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也就</a:t>
            </a:r>
            <a:r>
              <a:rPr lang="zh-TW" altLang="en-US" dirty="0"/>
              <a:t>因此，佛能圓見一切而無礙。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7386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 smtClean="0"/>
              <a:t>世人的</a:t>
            </a:r>
            <a:r>
              <a:rPr lang="zh-TW" altLang="en-US" dirty="0"/>
              <a:t>妄執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有</a:t>
            </a:r>
            <a:r>
              <a:rPr lang="zh-TW" altLang="en-US" dirty="0"/>
              <a:t>以為我們的心，前一</a:t>
            </a:r>
            <a:r>
              <a:rPr lang="zh-TW" altLang="en-US" dirty="0" smtClean="0"/>
              <a:t>念不是</a:t>
            </a:r>
            <a:r>
              <a:rPr lang="zh-TW" altLang="en-US" dirty="0"/>
              <a:t>後一念，後一念不是前一念，</a:t>
            </a:r>
            <a:r>
              <a:rPr lang="zh-TW" altLang="en-US" dirty="0">
                <a:solidFill>
                  <a:srgbClr val="FF0000"/>
                </a:solidFill>
              </a:rPr>
              <a:t>前心後心各有實體</a:t>
            </a:r>
            <a:r>
              <a:rPr lang="zh-TW" altLang="en-US" dirty="0"/>
              <a:t>，相續而不一，這名為</a:t>
            </a:r>
            <a:r>
              <a:rPr lang="zh-TW" altLang="en-US" dirty="0" smtClean="0">
                <a:solidFill>
                  <a:srgbClr val="FF0000"/>
                </a:solidFill>
              </a:rPr>
              <a:t>三世</a:t>
            </a:r>
            <a:r>
              <a:rPr lang="zh-TW" altLang="en-US" dirty="0">
                <a:solidFill>
                  <a:srgbClr val="FF0000"/>
                </a:solidFill>
              </a:rPr>
              <a:t>實有論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落於常見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有主張</a:t>
            </a:r>
            <a:r>
              <a:rPr lang="zh-TW" altLang="en-US" dirty="0">
                <a:solidFill>
                  <a:srgbClr val="FF0000"/>
                </a:solidFill>
              </a:rPr>
              <a:t>現在實有</a:t>
            </a:r>
            <a:r>
              <a:rPr lang="zh-TW" altLang="en-US" dirty="0"/>
              <a:t>而過去未來非有的，如推究起來，</a:t>
            </a:r>
            <a:r>
              <a:rPr lang="zh-TW" altLang="en-US" dirty="0" smtClean="0"/>
              <a:t>也不免</a:t>
            </a:r>
            <a:r>
              <a:rPr lang="zh-TW" altLang="en-US" dirty="0"/>
              <a:t>落於</a:t>
            </a:r>
            <a:r>
              <a:rPr lang="zh-TW" altLang="en-US" dirty="0">
                <a:solidFill>
                  <a:srgbClr val="FF0000"/>
                </a:solidFill>
              </a:rPr>
              <a:t>斷見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有</a:t>
            </a:r>
            <a:r>
              <a:rPr lang="zh-TW" altLang="en-US" dirty="0"/>
              <a:t>以為我們的心是</a:t>
            </a:r>
            <a:r>
              <a:rPr lang="zh-TW" altLang="en-US" dirty="0">
                <a:solidFill>
                  <a:srgbClr val="FF0000"/>
                </a:solidFill>
              </a:rPr>
              <a:t>常恆不滅</a:t>
            </a:r>
            <a:r>
              <a:rPr lang="zh-TW" altLang="en-US" dirty="0"/>
              <a:t>的，我們認識的有變異的，那</a:t>
            </a:r>
            <a:r>
              <a:rPr lang="zh-TW" altLang="en-US" dirty="0" smtClean="0"/>
              <a:t>不是真心</a:t>
            </a:r>
            <a:r>
              <a:rPr lang="zh-TW" altLang="en-US" dirty="0"/>
              <a:t>，不過是心的假相，這又</a:t>
            </a:r>
            <a:r>
              <a:rPr lang="zh-TW" altLang="en-US" dirty="0">
                <a:solidFill>
                  <a:srgbClr val="FF0000"/>
                </a:solidFill>
              </a:rPr>
              <a:t>與外道的常我論一致</a:t>
            </a:r>
            <a:r>
              <a:rPr lang="zh-TW" altLang="en-US" dirty="0"/>
              <a:t>。佛說：這種人最愚癡！</a:t>
            </a:r>
            <a:r>
              <a:rPr lang="zh-TW" altLang="en-US" dirty="0" smtClean="0"/>
              <a:t>念念</a:t>
            </a:r>
            <a:r>
              <a:rPr lang="zh-TW" altLang="en-US" dirty="0"/>
              <a:t>不住，息息流變的心，還取相妄執為常！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1333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zh-TW" altLang="en-US" dirty="0" smtClean="0"/>
              <a:t>從八不四對明「心無自性」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心，不很容易明白，唯有通達三</a:t>
            </a:r>
            <a:r>
              <a:rPr lang="zh-TW" altLang="en-US" dirty="0" smtClean="0"/>
              <a:t>世心</a:t>
            </a:r>
            <a:r>
              <a:rPr lang="zh-TW" altLang="en-US" dirty="0"/>
              <a:t>的極無自性，才識緣起心的</a:t>
            </a:r>
            <a:r>
              <a:rPr lang="zh-TW" altLang="en-US" dirty="0">
                <a:solidFill>
                  <a:srgbClr val="FF0000"/>
                </a:solidFill>
              </a:rPr>
              <a:t>不斷</a:t>
            </a:r>
            <a:r>
              <a:rPr lang="zh-TW" altLang="en-US" dirty="0" smtClean="0">
                <a:solidFill>
                  <a:srgbClr val="FF0000"/>
                </a:solidFill>
              </a:rPr>
              <a:t>不常（時間）</a:t>
            </a:r>
            <a:r>
              <a:rPr lang="zh-TW" altLang="en-US" dirty="0" smtClean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不一不</a:t>
            </a:r>
            <a:r>
              <a:rPr lang="zh-TW" altLang="en-US" dirty="0" smtClean="0">
                <a:solidFill>
                  <a:srgbClr val="FF0000"/>
                </a:solidFill>
              </a:rPr>
              <a:t>異（空間）</a:t>
            </a:r>
            <a:r>
              <a:rPr lang="zh-TW" altLang="en-US" dirty="0" smtClean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不來不</a:t>
            </a:r>
            <a:r>
              <a:rPr lang="zh-TW" altLang="en-US" dirty="0" smtClean="0">
                <a:solidFill>
                  <a:srgbClr val="FF0000"/>
                </a:solidFill>
              </a:rPr>
              <a:t>去（運動）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>
                <a:solidFill>
                  <a:srgbClr val="FF0000"/>
                </a:solidFill>
              </a:rPr>
              <a:t>有</a:t>
            </a:r>
            <a:r>
              <a:rPr lang="zh-TW" altLang="en-US" dirty="0" smtClean="0">
                <a:solidFill>
                  <a:srgbClr val="FF0000"/>
                </a:solidFill>
              </a:rPr>
              <a:t>不無（法體）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從前</a:t>
            </a:r>
            <a:r>
              <a:rPr lang="zh-TW" altLang="en-US" dirty="0"/>
              <a:t>，德山</a:t>
            </a:r>
            <a:r>
              <a:rPr lang="zh-TW" altLang="en-US" dirty="0" smtClean="0"/>
              <a:t>經不起</a:t>
            </a:r>
            <a:r>
              <a:rPr lang="zh-TW" altLang="en-US" dirty="0"/>
              <a:t>老婆子一問──三心不可得，上座點的那個心</a:t>
            </a:r>
            <a:r>
              <a:rPr lang="zh-TW" altLang="en-US" dirty="0" smtClean="0"/>
              <a:t>？就</a:t>
            </a:r>
            <a:r>
              <a:rPr lang="zh-TW" altLang="en-US" dirty="0"/>
              <a:t>不知所措</a:t>
            </a:r>
            <a:r>
              <a:rPr lang="zh-TW" altLang="en-US" dirty="0" smtClean="0"/>
              <a:t>，轉入</a:t>
            </a:r>
            <a:r>
              <a:rPr lang="zh-TW" altLang="en-US" dirty="0"/>
              <a:t>禪宗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可見畢竟空而無常無我的幻心，是怎樣的甚深了！這唯有如來</a:t>
            </a:r>
            <a:r>
              <a:rPr lang="zh-TW" altLang="en-US" dirty="0" smtClean="0"/>
              <a:t>才能</a:t>
            </a:r>
            <a:r>
              <a:rPr lang="zh-TW" altLang="en-US" dirty="0"/>
              <a:t>究竟無礙的明見他。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5908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辛二    福德眾多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須菩提！於意云何？若有人滿三千大千世界七寶以用布施，是人以是因緣，得</a:t>
            </a:r>
            <a:r>
              <a:rPr lang="zh-TW" altLang="en-US" dirty="0" smtClean="0"/>
              <a:t>福多不？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如是！世尊！此人以是因緣，得福甚多</a:t>
            </a:r>
            <a:r>
              <a:rPr lang="en-US" altLang="zh-TW" dirty="0"/>
              <a:t>』</a:t>
            </a:r>
            <a:r>
              <a:rPr lang="zh-TW" altLang="en-US" dirty="0" smtClean="0"/>
              <a:t>。須</a:t>
            </a:r>
            <a:r>
              <a:rPr lang="zh-TW" altLang="en-US" dirty="0"/>
              <a:t>菩提！若福德有實</a:t>
            </a:r>
            <a:r>
              <a:rPr lang="zh-TW" altLang="en-US" dirty="0" smtClean="0"/>
              <a:t>，如來</a:t>
            </a:r>
            <a:r>
              <a:rPr lang="zh-TW" altLang="en-US" dirty="0"/>
              <a:t>不說得福德多；以福德無故，如來說得福德多。</a:t>
            </a:r>
          </a:p>
        </p:txBody>
      </p:sp>
    </p:spTree>
    <p:extLst>
      <p:ext uri="{BB962C8B-B14F-4D97-AF65-F5344CB8AC3E}">
        <p14:creationId xmlns:p14="http://schemas.microsoft.com/office/powerpoint/2010/main" val="8006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本段大意（非屬校德）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上面說智慧圓滿，這裡說福德眾多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佛</a:t>
            </a:r>
            <a:r>
              <a:rPr lang="zh-TW" altLang="en-US" dirty="0">
                <a:solidFill>
                  <a:srgbClr val="FF0000"/>
                </a:solidFill>
              </a:rPr>
              <a:t>稱兩足尊，即以此福慧圓滿為體。</a:t>
            </a:r>
          </a:p>
          <a:p>
            <a:r>
              <a:rPr lang="zh-TW" altLang="en-US" dirty="0"/>
              <a:t>今舉比喻形容福德的廣大，與校德不同。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2150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dirty="0"/>
              <a:t>佛問：若有人以充滿大千世界的七</a:t>
            </a:r>
            <a:r>
              <a:rPr lang="zh-TW" altLang="en-US" dirty="0" smtClean="0"/>
              <a:t>寶，</a:t>
            </a:r>
            <a:r>
              <a:rPr lang="zh-TW" altLang="en-US" dirty="0"/>
              <a:t>拿來布施，這個人因此所得的福德，多不多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須</a:t>
            </a:r>
            <a:r>
              <a:rPr lang="zh-TW" altLang="en-US" dirty="0"/>
              <a:t>菩提答：此人因布施所得</a:t>
            </a:r>
            <a:r>
              <a:rPr lang="zh-TW" altLang="en-US" dirty="0" smtClean="0"/>
              <a:t>的福德</a:t>
            </a:r>
            <a:r>
              <a:rPr lang="zh-TW" altLang="en-US" dirty="0"/>
              <a:t>，多極了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佛</a:t>
            </a:r>
            <a:r>
              <a:rPr lang="zh-TW" altLang="en-US" dirty="0"/>
              <a:t>隨即說：不過，假使福德有實在自性的，那麼，大千七寶</a:t>
            </a:r>
            <a:r>
              <a:rPr lang="zh-TW" altLang="en-US" dirty="0" smtClean="0"/>
              <a:t>的布施</a:t>
            </a:r>
            <a:r>
              <a:rPr lang="zh-TW" altLang="en-US" dirty="0"/>
              <a:t>，也不過大千七寶的福德罷了，佛就不會說他得福德多。</a:t>
            </a:r>
          </a:p>
          <a:p>
            <a:pPr marL="457200" indent="-457200">
              <a:buFont typeface="Arial" pitchFamily="34" charset="0"/>
              <a:buChar char="•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534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（十二講之十）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sz="2400" dirty="0" smtClean="0"/>
          </a:p>
          <a:p>
            <a:r>
              <a:rPr lang="zh-TW" altLang="en-US" sz="2400" dirty="0" smtClean="0"/>
              <a:t>道一編講於同淨蘭若</a:t>
            </a:r>
            <a:r>
              <a:rPr lang="en-US" altLang="zh-TW" sz="2400" dirty="0" smtClean="0"/>
              <a:t>‧2013</a:t>
            </a:r>
            <a:r>
              <a:rPr lang="zh-TW" altLang="en-US" sz="2400" dirty="0" smtClean="0"/>
              <a:t>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9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</a:t>
            </a:r>
            <a:r>
              <a:rPr lang="zh-TW" altLang="en-US" dirty="0"/>
              <a:t>以福德無故，如來說得福德多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因為福德無性</a:t>
            </a:r>
            <a:r>
              <a:rPr lang="zh-TW" altLang="en-US" dirty="0" smtClean="0"/>
              <a:t>，稱</a:t>
            </a:r>
            <a:r>
              <a:rPr lang="zh-TW" altLang="en-US" dirty="0"/>
              <a:t>法界為量，布施者能與般若相應，不取相施而布施一切，所以能豎窮三際</a:t>
            </a:r>
            <a:r>
              <a:rPr lang="zh-TW" altLang="en-US" dirty="0" smtClean="0"/>
              <a:t>，橫</a:t>
            </a:r>
            <a:r>
              <a:rPr lang="zh-TW" altLang="en-US" dirty="0"/>
              <a:t>遍十方，圓成無量清淨的佛果功德，這才說是多呢？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240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辛三    身相具足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須菩提！於意云何？佛可以具足色身見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不也，世尊！如來不應以具足</a:t>
            </a:r>
            <a:r>
              <a:rPr lang="zh-TW" altLang="en-US" dirty="0" smtClean="0"/>
              <a:t>色身</a:t>
            </a:r>
            <a:r>
              <a:rPr lang="zh-TW" altLang="en-US" dirty="0"/>
              <a:t>見。何以故？如來說具足色身，即非具足色身，是名具足色身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</a:t>
            </a:r>
            <a:r>
              <a:rPr lang="zh-TW" altLang="en-US" dirty="0" smtClean="0"/>
              <a:t>！於</a:t>
            </a:r>
            <a:r>
              <a:rPr lang="zh-TW" altLang="en-US" dirty="0"/>
              <a:t>意云何？如來可以具足諸相見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不也，世尊！如來不應以具足諸相見</a:t>
            </a:r>
            <a:r>
              <a:rPr lang="zh-TW" altLang="en-US" dirty="0" smtClean="0"/>
              <a:t>，何以</a:t>
            </a:r>
            <a:r>
              <a:rPr lang="zh-TW" altLang="en-US" dirty="0"/>
              <a:t>故？如來說諸相具足，即非具足，是名諸相具足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398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如來色身（法身）之諍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色身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0070C0"/>
                </a:solidFill>
              </a:rPr>
              <a:t>諸法和合的一合相</a:t>
            </a:r>
            <a:r>
              <a:rPr lang="zh-TW" altLang="en-US" dirty="0"/>
              <a:t>；</a:t>
            </a:r>
            <a:r>
              <a:rPr lang="zh-TW" altLang="en-US" dirty="0">
                <a:solidFill>
                  <a:srgbClr val="FF0000"/>
                </a:solidFill>
              </a:rPr>
              <a:t>諸相</a:t>
            </a:r>
            <a:r>
              <a:rPr lang="zh-TW" altLang="en-US" dirty="0"/>
              <a:t>──如三十二相，是</a:t>
            </a:r>
            <a:r>
              <a:rPr lang="zh-TW" altLang="en-US" dirty="0">
                <a:solidFill>
                  <a:srgbClr val="0070C0"/>
                </a:solidFill>
              </a:rPr>
              <a:t>色身上某一部分</a:t>
            </a:r>
            <a:r>
              <a:rPr lang="zh-TW" altLang="en-US" dirty="0" smtClean="0">
                <a:solidFill>
                  <a:srgbClr val="0070C0"/>
                </a:solidFill>
              </a:rPr>
              <a:t>的特殊</a:t>
            </a:r>
            <a:r>
              <a:rPr lang="zh-TW" altLang="en-US" dirty="0">
                <a:solidFill>
                  <a:srgbClr val="0070C0"/>
                </a:solidFill>
              </a:rPr>
              <a:t>形態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法身，有相？還是無相？這在佛教界是有諍論的，有的說有</a:t>
            </a:r>
            <a:r>
              <a:rPr lang="zh-TW" altLang="en-US" dirty="0" smtClean="0"/>
              <a:t>相，</a:t>
            </a:r>
            <a:r>
              <a:rPr lang="zh-TW" altLang="en-US" dirty="0"/>
              <a:t>有的說無相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3696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法身，有相</a:t>
            </a:r>
            <a:r>
              <a:rPr lang="zh-TW" altLang="en-US" dirty="0" smtClean="0"/>
              <a:t>？無</a:t>
            </a:r>
            <a:r>
              <a:rPr lang="zh-TW" altLang="en-US" dirty="0"/>
              <a:t>相？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其實，這諍論是多餘的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以佛有法身和化身，這</a:t>
            </a:r>
            <a:r>
              <a:rPr lang="zh-TW" altLang="en-US" dirty="0">
                <a:solidFill>
                  <a:srgbClr val="FF0000"/>
                </a:solidFill>
              </a:rPr>
              <a:t>法身是有</a:t>
            </a:r>
            <a:r>
              <a:rPr lang="zh-TW" altLang="en-US" dirty="0" smtClean="0">
                <a:solidFill>
                  <a:srgbClr val="FF0000"/>
                </a:solidFill>
              </a:rPr>
              <a:t>相的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假使</a:t>
            </a:r>
            <a:r>
              <a:rPr lang="zh-TW" altLang="en-US" dirty="0"/>
              <a:t>說佛有三身（也可以有相）或</a:t>
            </a:r>
            <a:r>
              <a:rPr lang="zh-TW" altLang="en-US" dirty="0">
                <a:solidFill>
                  <a:srgbClr val="0070C0"/>
                </a:solidFill>
              </a:rPr>
              <a:t>四</a:t>
            </a:r>
            <a:r>
              <a:rPr lang="zh-TW" altLang="en-US" dirty="0" smtClean="0">
                <a:solidFill>
                  <a:srgbClr val="0070C0"/>
                </a:solidFill>
              </a:rPr>
              <a:t>身</a:t>
            </a:r>
            <a:r>
              <a:rPr lang="en-US" altLang="zh-TW" sz="2400" dirty="0" smtClean="0">
                <a:solidFill>
                  <a:srgbClr val="0070C0"/>
                </a:solidFill>
              </a:rPr>
              <a:t>【</a:t>
            </a:r>
            <a:r>
              <a:rPr lang="zh-TW" altLang="en-US" sz="2400" dirty="0" smtClean="0">
                <a:solidFill>
                  <a:srgbClr val="0070C0"/>
                </a:solidFill>
              </a:rPr>
              <a:t>法身、報身、應身、化身</a:t>
            </a:r>
            <a:r>
              <a:rPr lang="en-US" altLang="zh-TW" sz="2400" dirty="0" smtClean="0">
                <a:solidFill>
                  <a:srgbClr val="0070C0"/>
                </a:solidFill>
              </a:rPr>
              <a:t>】</a:t>
            </a:r>
            <a:r>
              <a:rPr lang="zh-TW" altLang="en-US" dirty="0" smtClean="0"/>
              <a:t>，</a:t>
            </a:r>
            <a:r>
              <a:rPr lang="zh-TW" altLang="en-US" dirty="0"/>
              <a:t>專以法身為平等空性，那即可</a:t>
            </a:r>
            <a:r>
              <a:rPr lang="zh-TW" altLang="en-US" dirty="0" smtClean="0"/>
              <a:t>說</a:t>
            </a:r>
            <a:r>
              <a:rPr lang="zh-TW" altLang="en-US" dirty="0" smtClean="0">
                <a:solidFill>
                  <a:srgbClr val="FF0000"/>
                </a:solidFill>
              </a:rPr>
              <a:t>法</a:t>
            </a:r>
            <a:r>
              <a:rPr lang="zh-TW" altLang="en-US" dirty="0">
                <a:solidFill>
                  <a:srgbClr val="FF0000"/>
                </a:solidFill>
              </a:rPr>
              <a:t>身無相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1200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初期大乘的法身說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有相的法身，色身無邊，音聲遍滿十方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在</a:t>
            </a:r>
            <a:r>
              <a:rPr lang="zh-TW" altLang="en-US" dirty="0"/>
              <a:t>大乘（大眾部等同）</a:t>
            </a:r>
            <a:r>
              <a:rPr lang="zh-TW" altLang="en-US" dirty="0" smtClean="0"/>
              <a:t>學初</a:t>
            </a:r>
            <a:r>
              <a:rPr lang="zh-TW" altLang="en-US" dirty="0"/>
              <a:t>立二身說，</a:t>
            </a:r>
            <a:r>
              <a:rPr lang="zh-TW" altLang="en-US" dirty="0">
                <a:solidFill>
                  <a:srgbClr val="FF0000"/>
                </a:solidFill>
              </a:rPr>
              <a:t>法身即本身、真身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悲智圓滿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如智不二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心色無礙</a:t>
            </a:r>
            <a:r>
              <a:rPr lang="zh-TW" altLang="en-US" dirty="0"/>
              <a:t>，遍法界</a:t>
            </a:r>
            <a:r>
              <a:rPr lang="zh-TW" altLang="en-US" dirty="0" smtClean="0"/>
              <a:t>的毘</a:t>
            </a:r>
            <a:r>
              <a:rPr lang="zh-TW" altLang="en-US" dirty="0"/>
              <a:t>盧遮那佛，</a:t>
            </a:r>
            <a:r>
              <a:rPr lang="zh-TW" altLang="en-US" dirty="0">
                <a:solidFill>
                  <a:srgbClr val="FF0000"/>
                </a:solidFill>
              </a:rPr>
              <a:t>為大機眾生現身說法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此法身是</a:t>
            </a:r>
            <a:r>
              <a:rPr lang="zh-TW" altLang="en-US" dirty="0">
                <a:solidFill>
                  <a:srgbClr val="FF0000"/>
                </a:solidFill>
              </a:rPr>
              <a:t>無為所顯</a:t>
            </a:r>
            <a:r>
              <a:rPr lang="zh-TW" altLang="en-US" dirty="0"/>
              <a:t>的，</a:t>
            </a:r>
            <a:r>
              <a:rPr lang="zh-TW" altLang="en-US" dirty="0">
                <a:solidFill>
                  <a:srgbClr val="FF0000"/>
                </a:solidFill>
              </a:rPr>
              <a:t>相即無相</a:t>
            </a:r>
            <a:r>
              <a:rPr lang="zh-TW" altLang="en-US" dirty="0"/>
              <a:t>，</a:t>
            </a:r>
            <a:r>
              <a:rPr lang="zh-TW" altLang="en-US" dirty="0" smtClean="0"/>
              <a:t>不可思議</a:t>
            </a:r>
            <a:r>
              <a:rPr lang="zh-TW" altLang="en-US" dirty="0"/>
              <a:t>！龍樹論多用此義。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5647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佛問須菩提：可以從身色、諸相的具足中，正見如來嗎？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須菩提領解佛意說：不可！如來是不應以具足的身相而正見的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因為</a:t>
            </a:r>
            <a:r>
              <a:rPr lang="zh-TW" altLang="en-US" dirty="0"/>
              <a:t>如來說</a:t>
            </a:r>
            <a:r>
              <a:rPr lang="zh-TW" altLang="en-US" dirty="0" smtClean="0"/>
              <a:t>具足</a:t>
            </a:r>
            <a:r>
              <a:rPr lang="zh-TW" altLang="en-US" dirty="0"/>
              <a:t>身相，是無為所顯的，是緣起假名而畢竟無自性的，那裡有圓成實體可得。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，即非具足身相，而但是假名施設的。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610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釋「具足」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具足，即圓滿。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色身的具足，依玄奘及笈多譯，更有「成就」的意義，所以即圓成或圓實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凡是</a:t>
            </a:r>
            <a:r>
              <a:rPr lang="zh-TW" altLang="en-US" dirty="0"/>
              <a:t>自體成就，不待他緣的，即名為圓成</a:t>
            </a:r>
            <a:r>
              <a:rPr lang="zh-TW" altLang="en-US" dirty="0" smtClean="0"/>
              <a:t>實。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法</a:t>
            </a:r>
            <a:r>
              <a:rPr lang="zh-TW" altLang="en-US" dirty="0"/>
              <a:t>身色相，或稱歎為圓成圓實的。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134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論「諸相具足」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本經</a:t>
            </a:r>
            <a:r>
              <a:rPr lang="zh-TW" altLang="en-US" dirty="0">
                <a:solidFill>
                  <a:srgbClr val="FF0000"/>
                </a:solidFill>
              </a:rPr>
              <a:t>概括的說諸相具足</a:t>
            </a:r>
            <a:r>
              <a:rPr lang="zh-TW" altLang="en-US" dirty="0"/>
              <a:t>。常說佛有</a:t>
            </a:r>
            <a:r>
              <a:rPr lang="zh-TW" altLang="en-US" dirty="0">
                <a:solidFill>
                  <a:srgbClr val="FF0000"/>
                </a:solidFill>
              </a:rPr>
              <a:t>三十二相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指印度誕生的釋迦如來</a:t>
            </a:r>
            <a:r>
              <a:rPr lang="zh-TW" altLang="en-US" dirty="0" smtClean="0">
                <a:solidFill>
                  <a:srgbClr val="FF0000"/>
                </a:solidFill>
              </a:rPr>
              <a:t>化身</a:t>
            </a:r>
            <a:r>
              <a:rPr lang="zh-TW" altLang="en-US" dirty="0">
                <a:solidFill>
                  <a:srgbClr val="FF0000"/>
                </a:solidFill>
              </a:rPr>
              <a:t>而說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至於</a:t>
            </a:r>
            <a:r>
              <a:rPr lang="zh-TW" altLang="en-US" dirty="0">
                <a:solidFill>
                  <a:srgbClr val="FF0000"/>
                </a:solidFill>
              </a:rPr>
              <a:t>法身</a:t>
            </a:r>
            <a:r>
              <a:rPr lang="zh-TW" altLang="en-US" dirty="0"/>
              <a:t>，有說具足</a:t>
            </a:r>
            <a:r>
              <a:rPr lang="zh-TW" altLang="en-US" dirty="0">
                <a:solidFill>
                  <a:srgbClr val="FF0000"/>
                </a:solidFill>
              </a:rPr>
              <a:t>八萬四千相</a:t>
            </a:r>
            <a:r>
              <a:rPr lang="zh-TW" altLang="en-US" dirty="0"/>
              <a:t>，或說</a:t>
            </a:r>
            <a:r>
              <a:rPr lang="zh-TW" altLang="en-US" dirty="0">
                <a:solidFill>
                  <a:srgbClr val="FF0000"/>
                </a:solidFill>
              </a:rPr>
              <a:t>無量相好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有論師說：</a:t>
            </a:r>
            <a:r>
              <a:rPr lang="zh-TW" altLang="en-US" dirty="0" smtClean="0"/>
              <a:t>三十二</a:t>
            </a:r>
            <a:r>
              <a:rPr lang="zh-TW" altLang="en-US" dirty="0"/>
              <a:t>相為諸相的根本，八萬四千以及無量相好，即不離此根本相而深妙究竟。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0957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辛四  法音遍滿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須</a:t>
            </a:r>
            <a:r>
              <a:rPr lang="zh-TW" altLang="en-US" dirty="0"/>
              <a:t>菩提！汝勿謂如來作是念：我當有所說法。莫作是念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zh-TW" altLang="en-US" dirty="0" smtClean="0"/>
              <a:t>何以</a:t>
            </a:r>
            <a:r>
              <a:rPr lang="zh-TW" altLang="en-US" dirty="0"/>
              <a:t>故？若人言</a:t>
            </a:r>
            <a:r>
              <a:rPr lang="zh-TW" altLang="en-US" dirty="0" smtClean="0"/>
              <a:t>如來有所</a:t>
            </a:r>
            <a:r>
              <a:rPr lang="zh-TW" altLang="en-US" dirty="0"/>
              <a:t>說法，即為謗佛，不能解我所說故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菩提！說法者，無法可說，是名</a:t>
            </a:r>
            <a:r>
              <a:rPr lang="zh-TW" altLang="en-US" dirty="0" smtClean="0"/>
              <a:t>說法。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09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佛對須菩提說：不要以為如來會這樣的想：我當為眾生說種種的法，佛</a:t>
            </a:r>
            <a:r>
              <a:rPr lang="zh-TW" altLang="en-US" dirty="0" smtClean="0"/>
              <a:t>是不會</a:t>
            </a:r>
            <a:r>
              <a:rPr lang="zh-TW" altLang="en-US" dirty="0"/>
              <a:t>如此的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有人以為如來有所說法，那不特不能知佛讚佛，反而是謗佛</a:t>
            </a:r>
            <a:r>
              <a:rPr lang="zh-TW" altLang="en-US" dirty="0" smtClean="0"/>
              <a:t>了！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以為</a:t>
            </a:r>
            <a:r>
              <a:rPr lang="zh-TW" altLang="en-US" dirty="0"/>
              <a:t>佛也像凡夫那樣的有能說所說了！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410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戊三  究竟</a:t>
            </a:r>
            <a:r>
              <a:rPr lang="zh-TW" altLang="en-US" dirty="0" smtClean="0"/>
              <a:t>菩提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己一  圓證法身功德</a:t>
            </a:r>
            <a:br>
              <a:rPr lang="zh-TW" altLang="en-US" dirty="0"/>
            </a:br>
            <a:r>
              <a:rPr lang="zh-TW" altLang="en-US" dirty="0"/>
              <a:t>庚一  正說</a:t>
            </a:r>
            <a:br>
              <a:rPr lang="zh-TW" altLang="en-US" dirty="0"/>
            </a:br>
            <a:r>
              <a:rPr lang="zh-TW" altLang="en-US" dirty="0"/>
              <a:t>辛一  知見圓明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19256" cy="4608512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須菩提！於意云何？如來有肉眼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如是！世尊！如來有肉眼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須菩提！</a:t>
            </a:r>
            <a:r>
              <a:rPr lang="zh-TW" altLang="en-US" dirty="0"/>
              <a:t>於意云何？如來有天眼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如是！世尊！如來有天眼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菩提！於</a:t>
            </a:r>
            <a:r>
              <a:rPr lang="zh-TW" altLang="en-US" dirty="0" smtClean="0"/>
              <a:t>意云</a:t>
            </a:r>
            <a:r>
              <a:rPr lang="zh-TW" altLang="en-US" dirty="0"/>
              <a:t>何？如來有慧眼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如是！世尊！如來有慧眼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菩提！於意云何</a:t>
            </a:r>
            <a:r>
              <a:rPr lang="zh-TW" altLang="en-US" dirty="0" smtClean="0"/>
              <a:t>？如來</a:t>
            </a:r>
            <a:r>
              <a:rPr lang="zh-TW" altLang="en-US" dirty="0"/>
              <a:t>有法眼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如是！世尊！如來有法眼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菩提！於意云何？如來</a:t>
            </a:r>
            <a:r>
              <a:rPr lang="zh-TW" altLang="en-US" dirty="0" smtClean="0"/>
              <a:t>有佛</a:t>
            </a:r>
            <a:r>
              <a:rPr lang="zh-TW" altLang="en-US" dirty="0"/>
              <a:t>眼</a:t>
            </a:r>
            <a:r>
              <a:rPr lang="zh-TW" altLang="en-US" dirty="0" smtClean="0"/>
              <a:t>不？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如是！世尊！如來有佛眼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明「無法可說」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法如實相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離言說相</a:t>
            </a:r>
            <a:r>
              <a:rPr lang="zh-TW" altLang="en-US" dirty="0"/>
              <a:t>的，</a:t>
            </a:r>
            <a:r>
              <a:rPr lang="zh-TW" altLang="en-US" dirty="0" smtClean="0"/>
              <a:t>不可以</a:t>
            </a:r>
            <a:r>
              <a:rPr lang="zh-TW" altLang="en-US" dirty="0"/>
              <a:t>言宣的，所以</a:t>
            </a:r>
            <a:r>
              <a:rPr lang="zh-TW" altLang="en-US" dirty="0">
                <a:solidFill>
                  <a:srgbClr val="FF0000"/>
                </a:solidFill>
              </a:rPr>
              <a:t>說法即無法可說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無法</a:t>
            </a:r>
            <a:r>
              <a:rPr lang="zh-TW" altLang="en-US" dirty="0">
                <a:solidFill>
                  <a:srgbClr val="FF0000"/>
                </a:solidFill>
              </a:rPr>
              <a:t>可說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隨俗假說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令眾生</a:t>
            </a:r>
            <a:r>
              <a:rPr lang="zh-TW" altLang="en-US" dirty="0">
                <a:solidFill>
                  <a:srgbClr val="FF0000"/>
                </a:solidFill>
              </a:rPr>
              <a:t>從言說中</a:t>
            </a:r>
            <a:r>
              <a:rPr lang="zh-TW" altLang="en-US" dirty="0" smtClean="0">
                <a:solidFill>
                  <a:srgbClr val="0070C0"/>
                </a:solidFill>
              </a:rPr>
              <a:t>體達</a:t>
            </a:r>
            <a:r>
              <a:rPr lang="zh-TW" altLang="en-US" dirty="0">
                <a:solidFill>
                  <a:srgbClr val="FF0000"/>
                </a:solidFill>
              </a:rPr>
              <a:t>無法可說</a:t>
            </a:r>
            <a:r>
              <a:rPr lang="zh-TW" altLang="en-US" dirty="0"/>
              <a:t>，這即名為說法了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7030A0"/>
                </a:solidFill>
              </a:rPr>
              <a:t>有人</a:t>
            </a:r>
            <a:r>
              <a:rPr lang="zh-TW" altLang="en-US" dirty="0">
                <a:solidFill>
                  <a:srgbClr val="7030A0"/>
                </a:solidFill>
              </a:rPr>
              <a:t>偏據本文，以為法身不說法，這是誤解</a:t>
            </a:r>
            <a:r>
              <a:rPr lang="zh-TW" altLang="en-US" dirty="0" smtClean="0">
                <a:solidFill>
                  <a:srgbClr val="7030A0"/>
                </a:solidFill>
              </a:rPr>
              <a:t>的。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7030A0"/>
                </a:solidFill>
              </a:rPr>
              <a:t>法</a:t>
            </a:r>
            <a:r>
              <a:rPr lang="zh-TW" altLang="en-US" dirty="0">
                <a:solidFill>
                  <a:srgbClr val="7030A0"/>
                </a:solidFill>
              </a:rPr>
              <a:t>身是知見圓明，福德莊嚴，身色具足，那為什麼不法音遍滿呢！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6336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「未證法性者」說法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未證法性生身的菩薩，</a:t>
            </a:r>
            <a:r>
              <a:rPr lang="zh-TW" altLang="en-US" dirty="0">
                <a:solidFill>
                  <a:srgbClr val="FF0000"/>
                </a:solidFill>
              </a:rPr>
              <a:t>說法是不離尋伺</a:t>
            </a:r>
            <a:r>
              <a:rPr lang="zh-TW" altLang="en-US" dirty="0"/>
              <a:t>──舊譯</a:t>
            </a:r>
            <a:r>
              <a:rPr lang="zh-TW" altLang="en-US" dirty="0">
                <a:solidFill>
                  <a:srgbClr val="FF0000"/>
                </a:solidFill>
              </a:rPr>
              <a:t>覺觀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思慧為性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麤</a:t>
            </a:r>
            <a:r>
              <a:rPr lang="zh-TW" altLang="en-US" dirty="0" smtClean="0">
                <a:solidFill>
                  <a:srgbClr val="FF0000"/>
                </a:solidFill>
              </a:rPr>
              <a:t>細分</a:t>
            </a:r>
            <a:r>
              <a:rPr lang="zh-TW" altLang="en-US" dirty="0">
                <a:solidFill>
                  <a:srgbClr val="FF0000"/>
                </a:solidFill>
              </a:rPr>
              <a:t>別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初學講演，先要計劃，或臨時思索、準備，這都是尋伺分別而</a:t>
            </a:r>
            <a:r>
              <a:rPr lang="zh-TW" altLang="en-US" dirty="0" smtClean="0"/>
              <a:t>說法的</a:t>
            </a:r>
            <a:r>
              <a:rPr lang="zh-TW" altLang="en-US" dirty="0"/>
              <a:t>顯例。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4223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「已證法性者」說法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已證法性生身的菩薩，就</a:t>
            </a:r>
            <a:r>
              <a:rPr lang="zh-TW" altLang="en-US" dirty="0">
                <a:solidFill>
                  <a:srgbClr val="FF0000"/>
                </a:solidFill>
              </a:rPr>
              <a:t>不假尋伺而說法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隨時</a:t>
            </a:r>
            <a:r>
              <a:rPr lang="zh-TW" altLang="en-US" dirty="0">
                <a:solidFill>
                  <a:srgbClr val="FF0000"/>
                </a:solidFill>
              </a:rPr>
              <a:t>隨處</a:t>
            </a:r>
            <a:r>
              <a:rPr lang="zh-TW" altLang="en-US" dirty="0"/>
              <a:t>，有可化眾生</a:t>
            </a:r>
            <a:r>
              <a:rPr lang="zh-TW" altLang="en-US" dirty="0" smtClean="0"/>
              <a:t>的機</a:t>
            </a:r>
            <a:r>
              <a:rPr lang="zh-TW" altLang="en-US" dirty="0"/>
              <a:t>感，就</a:t>
            </a:r>
            <a:r>
              <a:rPr lang="zh-TW" altLang="en-US" dirty="0">
                <a:solidFill>
                  <a:srgbClr val="FF0000"/>
                </a:solidFill>
              </a:rPr>
              <a:t>隨類現身而為說法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究竟</a:t>
            </a:r>
            <a:r>
              <a:rPr lang="zh-TW" altLang="en-US" dirty="0"/>
              <a:t>圓滿的法身，更是「</a:t>
            </a:r>
            <a:r>
              <a:rPr lang="zh-TW" altLang="en-US" dirty="0">
                <a:solidFill>
                  <a:srgbClr val="FF0000"/>
                </a:solidFill>
              </a:rPr>
              <a:t>無思普應</a:t>
            </a:r>
            <a:r>
              <a:rPr lang="zh-TW" altLang="en-US" dirty="0"/>
              <a:t>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經</a:t>
            </a:r>
            <a:r>
              <a:rPr lang="zh-TW" altLang="en-US" dirty="0"/>
              <a:t>論中</a:t>
            </a:r>
            <a:r>
              <a:rPr lang="zh-TW" altLang="en-US" dirty="0" smtClean="0"/>
              <a:t>，常</a:t>
            </a:r>
            <a:r>
              <a:rPr lang="zh-TW" altLang="en-US" dirty="0"/>
              <a:t>以天鼓──不假人工而自鳴的為喻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，如以為如來作是念：我當說法</a:t>
            </a:r>
            <a:r>
              <a:rPr lang="zh-TW" altLang="en-US" dirty="0" smtClean="0"/>
              <a:t>，即</a:t>
            </a:r>
            <a:r>
              <a:rPr lang="zh-TW" altLang="en-US" dirty="0"/>
              <a:t>是謗佛。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81270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辛五  信眾殊勝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zh-TW" altLang="en-US" dirty="0"/>
              <a:t>爾時，慧命須菩提白佛言：</a:t>
            </a:r>
            <a:r>
              <a:rPr lang="en-US" altLang="zh-TW" dirty="0"/>
              <a:t>『</a:t>
            </a:r>
            <a:r>
              <a:rPr lang="zh-TW" altLang="en-US" dirty="0"/>
              <a:t>世尊！頗有眾生於未來世聞說是法，生信心不</a:t>
            </a:r>
            <a:r>
              <a:rPr lang="en-US" altLang="zh-TW" dirty="0"/>
              <a:t>』</a:t>
            </a:r>
            <a:r>
              <a:rPr lang="zh-TW" altLang="en-US" dirty="0"/>
              <a:t>？</a:t>
            </a:r>
          </a:p>
          <a:p>
            <a:r>
              <a:rPr lang="zh-TW" altLang="en-US" dirty="0"/>
              <a:t>佛言</a:t>
            </a:r>
            <a:r>
              <a:rPr lang="zh-TW" altLang="en-US" dirty="0" smtClean="0"/>
              <a:t>：須</a:t>
            </a:r>
            <a:r>
              <a:rPr lang="zh-TW" altLang="en-US" dirty="0"/>
              <a:t>菩提！彼非眾生，非不眾生。何以故？須菩提！眾生眾生者，如來</a:t>
            </a:r>
            <a:r>
              <a:rPr lang="zh-TW" altLang="en-US" dirty="0" smtClean="0"/>
              <a:t>說非</a:t>
            </a:r>
            <a:r>
              <a:rPr lang="zh-TW" altLang="en-US" dirty="0"/>
              <a:t>眾生，是名</a:t>
            </a:r>
            <a:r>
              <a:rPr lang="zh-TW" altLang="en-US" dirty="0" smtClean="0"/>
              <a:t>眾生。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8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釋「慧命」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年高</a:t>
            </a:r>
            <a:r>
              <a:rPr lang="zh-TW" altLang="en-US" dirty="0">
                <a:solidFill>
                  <a:srgbClr val="FF0000"/>
                </a:solidFill>
              </a:rPr>
              <a:t>德長</a:t>
            </a:r>
            <a:r>
              <a:rPr lang="zh-TW" altLang="en-US" dirty="0"/>
              <a:t>的，</a:t>
            </a:r>
            <a:r>
              <a:rPr lang="zh-TW" altLang="en-US" dirty="0">
                <a:solidFill>
                  <a:srgbClr val="FF0000"/>
                </a:solidFill>
              </a:rPr>
              <a:t>智深戒淨</a:t>
            </a:r>
            <a:r>
              <a:rPr lang="zh-TW" altLang="en-US" dirty="0"/>
              <a:t>的，以慧為命，名為慧命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慧</a:t>
            </a:r>
            <a:r>
              <a:rPr lang="zh-TW" altLang="en-US" dirty="0"/>
              <a:t>命，與上文所說的</a:t>
            </a:r>
            <a:r>
              <a:rPr lang="zh-TW" altLang="en-US" dirty="0" smtClean="0"/>
              <a:t>長老</a:t>
            </a:r>
            <a:r>
              <a:rPr lang="zh-TW" altLang="en-US" dirty="0"/>
              <a:t>，為同一梵語的異譯。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6016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須菩提啟問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佛為須菩提開示了法身說法的真義以後，尊者就啟</a:t>
            </a:r>
            <a:r>
              <a:rPr lang="zh-TW" altLang="en-US" dirty="0" smtClean="0"/>
              <a:t>問如來</a:t>
            </a:r>
            <a:r>
              <a:rPr lang="zh-TW" altLang="en-US" dirty="0"/>
              <a:t>：在未來世的時候，有沒有眾生，聽了如所說的法身──知見、福德、</a:t>
            </a:r>
            <a:r>
              <a:rPr lang="zh-TW" altLang="en-US" dirty="0" smtClean="0"/>
              <a:t>身相</a:t>
            </a:r>
            <a:r>
              <a:rPr lang="zh-TW" altLang="en-US" dirty="0"/>
              <a:t>、說法圓滿，而生清淨的信心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也</a:t>
            </a:r>
            <a:r>
              <a:rPr lang="zh-TW" altLang="en-US" dirty="0"/>
              <a:t>可說：如上所說的法身說法，無說而說</a:t>
            </a:r>
            <a:r>
              <a:rPr lang="zh-TW" altLang="en-US" dirty="0" smtClean="0"/>
              <a:t>，會</a:t>
            </a:r>
            <a:r>
              <a:rPr lang="zh-TW" altLang="en-US" dirty="0"/>
              <a:t>有人因此種說法而生淨信嗎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是佛果究竟深法，所以須菩提又不能以自</a:t>
            </a:r>
            <a:r>
              <a:rPr lang="zh-TW" altLang="en-US" dirty="0" smtClean="0"/>
              <a:t>慧悟</a:t>
            </a:r>
            <a:r>
              <a:rPr lang="zh-TW" altLang="en-US" dirty="0"/>
              <a:t>解，請佛解說。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488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 smtClean="0"/>
              <a:t>佛答（明能信之眾生）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佛說：聽聞如此說法而能生信心的，當然是有的，但此種</a:t>
            </a:r>
            <a:r>
              <a:rPr lang="zh-TW" altLang="en-US" dirty="0" smtClean="0"/>
              <a:t>信眾</a:t>
            </a:r>
            <a:r>
              <a:rPr lang="zh-TW" altLang="en-US" dirty="0"/>
              <a:t>，已不是一般的眾生；但他</a:t>
            </a:r>
            <a:r>
              <a:rPr lang="zh-TW" altLang="en-US" dirty="0">
                <a:solidFill>
                  <a:srgbClr val="FF0000"/>
                </a:solidFill>
              </a:rPr>
              <a:t>還沒有究竟成佛</a:t>
            </a:r>
            <a:r>
              <a:rPr lang="zh-TW" altLang="en-US" dirty="0"/>
              <a:t>，也</a:t>
            </a:r>
            <a:r>
              <a:rPr lang="zh-TW" altLang="en-US" dirty="0">
                <a:solidFill>
                  <a:srgbClr val="FF0000"/>
                </a:solidFill>
              </a:rPr>
              <a:t>不能不說他是眾生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原來，為</a:t>
            </a:r>
            <a:r>
              <a:rPr lang="zh-TW" altLang="en-US" dirty="0"/>
              <a:t>凡夫、聲聞、初心菩薩說法的，是</a:t>
            </a:r>
            <a:r>
              <a:rPr lang="zh-TW" altLang="en-US" dirty="0">
                <a:solidFill>
                  <a:srgbClr val="FF0000"/>
                </a:solidFill>
              </a:rPr>
              <a:t>化身佛</a:t>
            </a:r>
            <a:r>
              <a:rPr lang="zh-TW" altLang="en-US" dirty="0"/>
              <a:t>，聽眾都是未出生死的異生──</a:t>
            </a:r>
            <a:r>
              <a:rPr lang="zh-TW" altLang="en-US" dirty="0" smtClean="0"/>
              <a:t>眾生。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還有</a:t>
            </a:r>
            <a:r>
              <a:rPr lang="zh-TW" altLang="en-US" dirty="0"/>
              <a:t>此土、他土的大菩薩，佛</a:t>
            </a:r>
            <a:r>
              <a:rPr lang="zh-TW" altLang="en-US" dirty="0">
                <a:solidFill>
                  <a:srgbClr val="FF0000"/>
                </a:solidFill>
              </a:rPr>
              <a:t>以法身而為他們說法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此法身說法，</a:t>
            </a:r>
            <a:r>
              <a:rPr lang="zh-TW" altLang="en-US" dirty="0">
                <a:solidFill>
                  <a:srgbClr val="0070C0"/>
                </a:solidFill>
              </a:rPr>
              <a:t>利根凡夫，雖不能親聞法音而生清淨信，但能依展轉得解大乘深義，比量的信受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4568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三句論法：眾生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法身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無時無處而</a:t>
            </a:r>
            <a:r>
              <a:rPr lang="zh-TW" altLang="en-US" dirty="0" smtClean="0">
                <a:solidFill>
                  <a:srgbClr val="FF0000"/>
                </a:solidFill>
              </a:rPr>
              <a:t>在流露</a:t>
            </a:r>
            <a:r>
              <a:rPr lang="zh-TW" altLang="en-US" dirty="0">
                <a:solidFill>
                  <a:srgbClr val="FF0000"/>
                </a:solidFill>
              </a:rPr>
              <a:t>法音</a:t>
            </a:r>
            <a:r>
              <a:rPr lang="zh-TW" altLang="en-US" dirty="0"/>
              <a:t>，大道心眾生──大菩薩，也</a:t>
            </a:r>
            <a:r>
              <a:rPr lang="zh-TW" altLang="en-US" dirty="0">
                <a:solidFill>
                  <a:srgbClr val="FF0000"/>
                </a:solidFill>
              </a:rPr>
              <a:t>隨時隨地的見佛聽法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聽</a:t>
            </a:r>
            <a:r>
              <a:rPr lang="zh-TW" altLang="en-US" dirty="0"/>
              <a:t>法身說法而</a:t>
            </a:r>
            <a:r>
              <a:rPr lang="zh-TW" altLang="en-US" dirty="0" smtClean="0"/>
              <a:t>生淨</a:t>
            </a:r>
            <a:r>
              <a:rPr lang="zh-TW" altLang="en-US" dirty="0"/>
              <a:t>信者，即</a:t>
            </a:r>
            <a:r>
              <a:rPr lang="zh-TW" altLang="en-US" dirty="0">
                <a:solidFill>
                  <a:srgbClr val="FF0000"/>
                </a:solidFill>
              </a:rPr>
              <a:t>大菩薩</a:t>
            </a:r>
            <a:r>
              <a:rPr lang="zh-TW" altLang="en-US" dirty="0"/>
              <a:t>，所以說</a:t>
            </a:r>
            <a:r>
              <a:rPr lang="zh-TW" altLang="en-US" dirty="0">
                <a:solidFill>
                  <a:srgbClr val="FF0000"/>
                </a:solidFill>
              </a:rPr>
              <a:t>彼非眾生</a:t>
            </a:r>
            <a:r>
              <a:rPr lang="zh-TW" altLang="en-US" dirty="0"/>
              <a:t>，又</a:t>
            </a:r>
            <a:r>
              <a:rPr lang="zh-TW" altLang="en-US" dirty="0">
                <a:solidFill>
                  <a:srgbClr val="FF0000"/>
                </a:solidFill>
              </a:rPr>
              <a:t>非不眾生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/>
              <a:t>從五眾和合生的眾生</a:t>
            </a:r>
            <a:r>
              <a:rPr lang="zh-TW" altLang="en-US" dirty="0" smtClean="0"/>
              <a:t>說，</a:t>
            </a:r>
            <a:r>
              <a:rPr lang="zh-TW" altLang="en-US" dirty="0"/>
              <a:t>眾生無我，常是畢竟空，不過惑業相續，隨作隨受，於眾生不可得中而</a:t>
            </a:r>
            <a:r>
              <a:rPr lang="zh-TW" altLang="en-US" dirty="0" smtClean="0"/>
              <a:t>成為眾生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65129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辛六  正覺圓成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須菩提白佛言：</a:t>
            </a:r>
            <a:r>
              <a:rPr lang="en-US" altLang="zh-TW" dirty="0"/>
              <a:t>『</a:t>
            </a:r>
            <a:r>
              <a:rPr lang="zh-TW" altLang="en-US" dirty="0"/>
              <a:t>世尊！佛得阿耨多羅三藐三菩提，為無所得耶</a:t>
            </a:r>
            <a:r>
              <a:rPr lang="en-US" altLang="zh-TW" dirty="0"/>
              <a:t>』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佛</a:t>
            </a:r>
            <a:r>
              <a:rPr lang="zh-TW" altLang="en-US" dirty="0"/>
              <a:t>言</a:t>
            </a:r>
            <a:r>
              <a:rPr lang="zh-TW" altLang="en-US" dirty="0" smtClean="0"/>
              <a:t>：如是</a:t>
            </a:r>
            <a:r>
              <a:rPr lang="zh-TW" altLang="en-US" dirty="0"/>
              <a:t>！如是！須菩提！我於阿耨多羅三藐三菩提，乃至無有少法可得，是名阿耨</a:t>
            </a:r>
            <a:r>
              <a:rPr lang="zh-TW" altLang="en-US" dirty="0" smtClean="0"/>
              <a:t>多羅</a:t>
            </a:r>
            <a:r>
              <a:rPr lang="zh-TW" altLang="en-US" dirty="0"/>
              <a:t>三藐三菩提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復</a:t>
            </a:r>
            <a:r>
              <a:rPr lang="zh-TW" altLang="en-US" dirty="0"/>
              <a:t>次，須菩提！是法平等，無有高下，是名阿耨多羅三藐三</a:t>
            </a:r>
            <a:r>
              <a:rPr lang="zh-TW" altLang="en-US" dirty="0" smtClean="0"/>
              <a:t>菩提。</a:t>
            </a:r>
            <a:endParaRPr lang="en-US" altLang="zh-TW" dirty="0" smtClean="0"/>
          </a:p>
          <a:p>
            <a:r>
              <a:rPr lang="zh-TW" altLang="en-US" dirty="0" smtClean="0"/>
              <a:t>以</a:t>
            </a:r>
            <a:r>
              <a:rPr lang="zh-TW" altLang="en-US" dirty="0"/>
              <a:t>無我、無人、無眾生、無壽者，修一切善法，則得阿耨多羅三藐三菩提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須菩提</a:t>
            </a:r>
            <a:r>
              <a:rPr lang="zh-TW" altLang="en-US" dirty="0"/>
              <a:t>！所言善法者，如來說即非善法，是名善法。</a:t>
            </a:r>
          </a:p>
        </p:txBody>
      </p:sp>
    </p:spTree>
    <p:extLst>
      <p:ext uri="{BB962C8B-B14F-4D97-AF65-F5344CB8AC3E}">
        <p14:creationId xmlns:p14="http://schemas.microsoft.com/office/powerpoint/2010/main" val="84447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「正覺圓成」的因緣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531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法身佛</a:t>
            </a:r>
            <a:r>
              <a:rPr lang="zh-TW" altLang="en-US" dirty="0"/>
              <a:t>以</a:t>
            </a:r>
            <a:r>
              <a:rPr lang="zh-TW" altLang="en-US" dirty="0">
                <a:solidFill>
                  <a:srgbClr val="FF0000"/>
                </a:solidFill>
              </a:rPr>
              <a:t>智見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福德</a:t>
            </a:r>
            <a:r>
              <a:rPr lang="zh-TW" altLang="en-US" dirty="0"/>
              <a:t>為本，</a:t>
            </a:r>
            <a:r>
              <a:rPr lang="zh-TW" altLang="en-US" dirty="0">
                <a:solidFill>
                  <a:srgbClr val="FF0000"/>
                </a:solidFill>
              </a:rPr>
              <a:t>感得果德的無邊身相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微妙法音</a:t>
            </a:r>
            <a:r>
              <a:rPr lang="zh-TW" altLang="en-US" dirty="0"/>
              <a:t>；現身、</a:t>
            </a:r>
            <a:r>
              <a:rPr lang="zh-TW" altLang="en-US" dirty="0" smtClean="0"/>
              <a:t>說法，</a:t>
            </a:r>
            <a:r>
              <a:rPr lang="zh-TW" altLang="en-US" dirty="0"/>
              <a:t>即有大菩薩為信眾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這些</a:t>
            </a:r>
            <a:r>
              <a:rPr lang="zh-TW" altLang="en-US" dirty="0"/>
              <a:t>，都因</a:t>
            </a:r>
            <a:r>
              <a:rPr lang="zh-TW" altLang="en-US" dirty="0">
                <a:solidFill>
                  <a:srgbClr val="FF0000"/>
                </a:solidFill>
              </a:rPr>
              <a:t>總修萬善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同歸無得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證無上遍正覺</a:t>
            </a:r>
            <a:r>
              <a:rPr lang="zh-TW" altLang="en-US" dirty="0"/>
              <a:t>而得</a:t>
            </a:r>
            <a:r>
              <a:rPr lang="zh-TW" altLang="en-US" dirty="0" smtClean="0"/>
              <a:t>完成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946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須</a:t>
            </a:r>
            <a:r>
              <a:rPr lang="zh-TW" altLang="en-US" dirty="0"/>
              <a:t>菩提！於意云何？如恆河中所有沙，佛說是沙</a:t>
            </a:r>
            <a:r>
              <a:rPr lang="zh-TW" altLang="en-US" dirty="0" smtClean="0"/>
              <a:t>不？</a:t>
            </a:r>
            <a:endParaRPr lang="en-US" altLang="zh-TW" dirty="0"/>
          </a:p>
          <a:p>
            <a:r>
              <a:rPr lang="en-US" altLang="zh-TW" dirty="0"/>
              <a:t>『</a:t>
            </a:r>
            <a:r>
              <a:rPr lang="zh-TW" altLang="en-US" dirty="0"/>
              <a:t>如是！世尊！如來說是沙</a:t>
            </a:r>
            <a:r>
              <a:rPr lang="en-US" altLang="zh-TW" dirty="0"/>
              <a:t>』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菩提！於意云何？如一恆河中所有沙，有如是沙等恆河，是諸恆河所有沙數佛世界，如是寧為多</a:t>
            </a:r>
            <a:r>
              <a:rPr lang="zh-TW" altLang="en-US" dirty="0" smtClean="0"/>
              <a:t>不？</a:t>
            </a:r>
            <a:endParaRPr lang="zh-TW" altLang="en-US" dirty="0"/>
          </a:p>
          <a:p>
            <a:r>
              <a:rPr lang="en-US" altLang="zh-TW" dirty="0"/>
              <a:t>『</a:t>
            </a:r>
            <a:r>
              <a:rPr lang="zh-TW" altLang="en-US" dirty="0"/>
              <a:t>甚多！世尊</a:t>
            </a:r>
            <a:r>
              <a:rPr lang="en-US" altLang="zh-TW" dirty="0"/>
              <a:t>』</a:t>
            </a:r>
            <a:r>
              <a:rPr lang="zh-TW" altLang="en-US" dirty="0"/>
              <a:t>！</a:t>
            </a:r>
            <a:endParaRPr lang="en-US" altLang="zh-TW" dirty="0"/>
          </a:p>
          <a:p>
            <a:r>
              <a:rPr lang="zh-TW" altLang="en-US" dirty="0"/>
              <a:t>佛告須菩提</a:t>
            </a:r>
            <a:r>
              <a:rPr lang="zh-TW" altLang="en-US" dirty="0" smtClean="0"/>
              <a:t>：爾</a:t>
            </a:r>
            <a:r>
              <a:rPr lang="zh-TW" altLang="en-US" dirty="0"/>
              <a:t>所國土中所有眾生若干種心，如來悉知。何以故？如來說諸心，皆為非心，是名為心。所以者何？須菩提！過去心不可得，現在心不可得，未來心不可得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6581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dirty="0"/>
              <a:t>所以須菩提仰承佛意而問道：佛得的無上遍正覺，可是無所得的吧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dirty="0" smtClean="0"/>
              <a:t>佛讚許</a:t>
            </a:r>
            <a:r>
              <a:rPr lang="zh-TW" altLang="en-US" dirty="0"/>
              <a:t>他說：是的！我於無上遍正覺，連一些些的實性法，都不可得；一切都無</a:t>
            </a:r>
            <a:r>
              <a:rPr lang="zh-TW" altLang="en-US" dirty="0" smtClean="0"/>
              <a:t>所得</a:t>
            </a:r>
            <a:r>
              <a:rPr lang="zh-TW" altLang="en-US" dirty="0"/>
              <a:t>，這才證得無上遍正覺。</a:t>
            </a:r>
          </a:p>
          <a:p>
            <a:pPr marL="457200" indent="-457200">
              <a:buFont typeface="Arial" pitchFamily="34" charset="0"/>
              <a:buChar char="•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347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為何「無上菩提」不可得？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然所以都無所得，這因為無上遍正覺，即</a:t>
            </a:r>
            <a:r>
              <a:rPr lang="zh-TW" altLang="en-US" dirty="0">
                <a:solidFill>
                  <a:srgbClr val="FF0000"/>
                </a:solidFill>
              </a:rPr>
              <a:t>一切法</a:t>
            </a:r>
            <a:r>
              <a:rPr lang="zh-TW" altLang="en-US" dirty="0" smtClean="0">
                <a:solidFill>
                  <a:srgbClr val="FF0000"/>
                </a:solidFill>
              </a:rPr>
              <a:t>如實</a:t>
            </a:r>
            <a:r>
              <a:rPr lang="zh-TW" altLang="en-US" dirty="0">
                <a:solidFill>
                  <a:srgbClr val="FF0000"/>
                </a:solidFill>
              </a:rPr>
              <a:t>相的圓滿現覺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無所得的妙智</a:t>
            </a:r>
            <a:r>
              <a:rPr lang="zh-TW" altLang="en-US" dirty="0"/>
              <a:t>，契會</a:t>
            </a:r>
            <a:r>
              <a:rPr lang="zh-TW" altLang="en-US" dirty="0">
                <a:solidFill>
                  <a:srgbClr val="0070C0"/>
                </a:solidFill>
              </a:rPr>
              <a:t>無所得的如如</a:t>
            </a:r>
            <a:r>
              <a:rPr lang="zh-TW" altLang="en-US" dirty="0"/>
              <a:t>，這豈有毫釐許可得的！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，在此</a:t>
            </a:r>
            <a:r>
              <a:rPr lang="zh-TW" altLang="en-US" dirty="0">
                <a:solidFill>
                  <a:srgbClr val="FF0000"/>
                </a:solidFill>
              </a:rPr>
              <a:t>如如正覺</a:t>
            </a:r>
            <a:r>
              <a:rPr lang="zh-TW" altLang="en-US" dirty="0"/>
              <a:t>中，</a:t>
            </a:r>
            <a:r>
              <a:rPr lang="zh-TW" altLang="en-US" dirty="0">
                <a:solidFill>
                  <a:srgbClr val="FF0000"/>
                </a:solidFill>
              </a:rPr>
              <a:t>一切法是平等而無高下的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0820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釋「無有高下」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高下，指佛果（高）與</a:t>
            </a:r>
            <a:r>
              <a:rPr lang="zh-TW" altLang="en-US" dirty="0" smtClean="0"/>
              <a:t>凡夫</a:t>
            </a:r>
            <a:r>
              <a:rPr lang="zh-TW" altLang="en-US" dirty="0"/>
              <a:t>（下）說的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平等</a:t>
            </a:r>
            <a:r>
              <a:rPr lang="zh-TW" altLang="en-US" dirty="0">
                <a:solidFill>
                  <a:srgbClr val="FF0000"/>
                </a:solidFill>
              </a:rPr>
              <a:t>法界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在聖不增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在凡不減</a:t>
            </a:r>
            <a:r>
              <a:rPr lang="zh-TW" altLang="en-US" dirty="0"/>
              <a:t>的，這就名為無上遍正覺。</a:t>
            </a:r>
          </a:p>
          <a:p>
            <a:pPr marL="1257300" lvl="1" indent="-514350"/>
            <a:r>
              <a:rPr lang="zh-TW" altLang="en-US" dirty="0"/>
              <a:t>這在</a:t>
            </a:r>
            <a:r>
              <a:rPr lang="zh-TW" altLang="en-US" dirty="0">
                <a:solidFill>
                  <a:srgbClr val="FF0000"/>
                </a:solidFill>
              </a:rPr>
              <a:t>因</a:t>
            </a:r>
            <a:r>
              <a:rPr lang="zh-TW" altLang="en-US" dirty="0"/>
              <a:t>中，或稱之為眾生界，眾生藏，如來藏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/>
            <a:r>
              <a:rPr lang="zh-TW" altLang="en-US" dirty="0" smtClean="0"/>
              <a:t>在</a:t>
            </a:r>
            <a:r>
              <a:rPr lang="zh-TW" altLang="en-US" dirty="0">
                <a:solidFill>
                  <a:srgbClr val="FF0000"/>
                </a:solidFill>
              </a:rPr>
              <a:t>果</a:t>
            </a:r>
            <a:r>
              <a:rPr lang="zh-TW" altLang="en-US" dirty="0"/>
              <a:t>位，或稱之為法身，涅</a:t>
            </a:r>
            <a:r>
              <a:rPr lang="zh-TW" altLang="en-US" dirty="0" smtClean="0"/>
              <a:t>槃，</a:t>
            </a:r>
            <a:r>
              <a:rPr lang="zh-TW" altLang="en-US" dirty="0"/>
              <a:t>無上遍正覺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約</a:t>
            </a:r>
            <a:r>
              <a:rPr lang="zh-TW" altLang="en-US" dirty="0">
                <a:solidFill>
                  <a:srgbClr val="FF0000"/>
                </a:solidFill>
              </a:rPr>
              <a:t>境</a:t>
            </a:r>
            <a:r>
              <a:rPr lang="zh-TW" altLang="en-US" dirty="0"/>
              <a:t>名真如，實相等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約</a:t>
            </a:r>
            <a:r>
              <a:rPr lang="zh-TW" altLang="en-US" dirty="0">
                <a:solidFill>
                  <a:srgbClr val="FF0000"/>
                </a:solidFill>
              </a:rPr>
              <a:t>行</a:t>
            </a:r>
            <a:r>
              <a:rPr lang="zh-TW" altLang="en-US" dirty="0"/>
              <a:t>名般若等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約</a:t>
            </a:r>
            <a:r>
              <a:rPr lang="zh-TW" altLang="en-US" dirty="0">
                <a:solidFill>
                  <a:srgbClr val="FF0000"/>
                </a:solidFill>
              </a:rPr>
              <a:t>果</a:t>
            </a:r>
            <a:r>
              <a:rPr lang="zh-TW" altLang="en-US" dirty="0"/>
              <a:t>名一切種智等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無不是</a:t>
            </a:r>
            <a:r>
              <a:rPr lang="zh-TW" altLang="en-US" dirty="0"/>
              <a:t>依此</a:t>
            </a:r>
            <a:r>
              <a:rPr lang="zh-TW" altLang="en-US" dirty="0">
                <a:solidFill>
                  <a:srgbClr val="FF0000"/>
                </a:solidFill>
              </a:rPr>
              <a:t>平等如虛空的空性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約義施設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97809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因錯解而成「變相</a:t>
            </a:r>
            <a:r>
              <a:rPr lang="zh-TW" altLang="en-US" dirty="0"/>
              <a:t>的神我</a:t>
            </a:r>
            <a:r>
              <a:rPr lang="zh-TW" altLang="en-US" dirty="0" smtClean="0"/>
              <a:t>論」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有些人，因此執眾生中有</a:t>
            </a:r>
            <a:r>
              <a:rPr lang="zh-TW" altLang="en-US" dirty="0">
                <a:solidFill>
                  <a:srgbClr val="FF0000"/>
                </a:solidFill>
              </a:rPr>
              <a:t>真我如來</a:t>
            </a:r>
            <a:r>
              <a:rPr lang="zh-TW" altLang="en-US" dirty="0" smtClean="0">
                <a:solidFill>
                  <a:srgbClr val="FF0000"/>
                </a:solidFill>
              </a:rPr>
              <a:t>藏</a:t>
            </a:r>
            <a:r>
              <a:rPr lang="zh-TW" altLang="en-US" dirty="0" smtClean="0"/>
              <a:t>，</a:t>
            </a:r>
            <a:r>
              <a:rPr lang="zh-TW" altLang="en-US" dirty="0"/>
              <a:t>或者指</a:t>
            </a:r>
            <a:r>
              <a:rPr lang="zh-TW" altLang="en-US" dirty="0">
                <a:solidFill>
                  <a:srgbClr val="FF0000"/>
                </a:solidFill>
              </a:rPr>
              <a:t>超越能所的靈知</a:t>
            </a:r>
            <a:r>
              <a:rPr lang="zh-TW" altLang="en-US" dirty="0"/>
              <a:t>，或者指</a:t>
            </a:r>
            <a:r>
              <a:rPr lang="zh-TW" altLang="en-US" dirty="0">
                <a:solidFill>
                  <a:srgbClr val="FF0000"/>
                </a:solidFill>
              </a:rPr>
              <a:t>智慧德相</a:t>
            </a:r>
            <a:r>
              <a:rPr lang="zh-TW" altLang="en-US" dirty="0"/>
              <a:t>──三十二相等的</a:t>
            </a:r>
            <a:r>
              <a:rPr lang="zh-TW" altLang="en-US" dirty="0">
                <a:solidFill>
                  <a:srgbClr val="FF0000"/>
                </a:solidFill>
              </a:rPr>
              <a:t>具體而微</a:t>
            </a:r>
            <a:r>
              <a:rPr lang="zh-TW" altLang="en-US" dirty="0"/>
              <a:t>；</a:t>
            </a:r>
            <a:r>
              <a:rPr lang="zh-TW" altLang="en-US" dirty="0" smtClean="0">
                <a:solidFill>
                  <a:srgbClr val="FF0000"/>
                </a:solidFill>
              </a:rPr>
              <a:t>以為我們</a:t>
            </a:r>
            <a:r>
              <a:rPr lang="zh-TW" altLang="en-US" dirty="0">
                <a:solidFill>
                  <a:srgbClr val="FF0000"/>
                </a:solidFill>
              </a:rPr>
              <a:t>本來是佛</a:t>
            </a:r>
            <a:r>
              <a:rPr lang="zh-TW" altLang="en-US" dirty="0"/>
              <a:t>，悟得轉得，即是圓滿菩提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變相的神我論</a:t>
            </a:r>
            <a:r>
              <a:rPr lang="zh-TW" altLang="en-US" dirty="0"/>
              <a:t>，與外道</a:t>
            </a:r>
            <a:r>
              <a:rPr lang="zh-TW" altLang="en-US" dirty="0" smtClean="0"/>
              <a:t>心心相印</a:t>
            </a:r>
            <a:r>
              <a:rPr lang="zh-TW" altLang="en-US" dirty="0"/>
              <a:t>，一鼻孔出氣！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61769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約「性空緣起」明「無上菩提」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一切法雖同歸於</a:t>
            </a:r>
            <a:r>
              <a:rPr lang="zh-TW" altLang="en-US" dirty="0">
                <a:solidFill>
                  <a:srgbClr val="FF0000"/>
                </a:solidFill>
              </a:rPr>
              <a:t>無得</a:t>
            </a:r>
            <a:r>
              <a:rPr lang="zh-TW" altLang="en-US" dirty="0">
                <a:solidFill>
                  <a:srgbClr val="0070C0"/>
                </a:solidFill>
              </a:rPr>
              <a:t>空平等性</a:t>
            </a:r>
            <a:r>
              <a:rPr lang="zh-TW" altLang="en-US" dirty="0"/>
              <a:t>，但</a:t>
            </a:r>
            <a:r>
              <a:rPr lang="zh-TW" altLang="en-US" dirty="0">
                <a:solidFill>
                  <a:srgbClr val="FF0000"/>
                </a:solidFill>
              </a:rPr>
              <a:t>畢竟空中不礙一切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一切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緣起法相</a:t>
            </a:r>
            <a:r>
              <a:rPr lang="zh-TW" altLang="en-US" dirty="0" smtClean="0"/>
              <a:t>，有</a:t>
            </a:r>
            <a:r>
              <a:rPr lang="zh-TW" altLang="en-US" dirty="0"/>
              <a:t>迷悟，有染淨，因為性空，所以有此</a:t>
            </a:r>
            <a:r>
              <a:rPr lang="zh-TW" altLang="en-US" dirty="0">
                <a:solidFill>
                  <a:srgbClr val="FF0000"/>
                </a:solidFill>
              </a:rPr>
              <a:t>種種差別</a:t>
            </a:r>
            <a:r>
              <a:rPr lang="zh-TW" altLang="en-US" dirty="0"/>
              <a:t>，如</a:t>
            </a:r>
            <a:r>
              <a:rPr lang="en-US" altLang="zh-TW" dirty="0"/>
              <a:t>《</a:t>
            </a:r>
            <a:r>
              <a:rPr lang="zh-TW" altLang="en-US" dirty="0"/>
              <a:t>中論</a:t>
            </a:r>
            <a:r>
              <a:rPr lang="en-US" altLang="zh-TW" dirty="0"/>
              <a:t>》</a:t>
            </a:r>
            <a:r>
              <a:rPr lang="zh-TW" altLang="en-US" dirty="0"/>
              <a:t>所說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佛</a:t>
            </a:r>
            <a:r>
              <a:rPr lang="zh-TW" altLang="en-US" dirty="0" smtClean="0"/>
              <a:t>又對</a:t>
            </a:r>
            <a:r>
              <a:rPr lang="zh-TW" altLang="en-US" dirty="0"/>
              <a:t>須菩提說：</a:t>
            </a:r>
            <a:r>
              <a:rPr lang="zh-TW" altLang="en-US" dirty="0">
                <a:solidFill>
                  <a:srgbClr val="FF0000"/>
                </a:solidFill>
              </a:rPr>
              <a:t>無上遍正覺</a:t>
            </a:r>
            <a:r>
              <a:rPr lang="zh-TW" altLang="en-US" dirty="0"/>
              <a:t>，雖同於一切法，</a:t>
            </a:r>
            <a:r>
              <a:rPr lang="zh-TW" altLang="en-US" dirty="0">
                <a:solidFill>
                  <a:srgbClr val="FF0000"/>
                </a:solidFill>
              </a:rPr>
              <a:t>本性空寂</a:t>
            </a:r>
            <a:r>
              <a:rPr lang="zh-TW" altLang="en-US" dirty="0"/>
              <a:t>，平等平等</a:t>
            </a:r>
            <a:r>
              <a:rPr lang="zh-TW" altLang="en-US" dirty="0" smtClean="0"/>
              <a:t>。但</a:t>
            </a:r>
            <a:r>
              <a:rPr lang="zh-TW" altLang="en-US" dirty="0"/>
              <a:t>依即空</a:t>
            </a:r>
            <a:r>
              <a:rPr lang="zh-TW" altLang="en-US" dirty="0" smtClean="0"/>
              <a:t>的緣起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因果宛然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34423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如何圓成「無上菩提」？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無上遍正覺，要備兩大法門而圓成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以</a:t>
            </a:r>
            <a:r>
              <a:rPr lang="zh-TW" altLang="en-US" dirty="0">
                <a:solidFill>
                  <a:srgbClr val="FF0000"/>
                </a:solidFill>
              </a:rPr>
              <a:t>般若空慧</a:t>
            </a:r>
            <a:r>
              <a:rPr lang="zh-TW" altLang="en-US" dirty="0"/>
              <a:t>，</a:t>
            </a:r>
            <a:r>
              <a:rPr lang="zh-TW" altLang="en-US" dirty="0" smtClean="0"/>
              <a:t>通達法</a:t>
            </a:r>
            <a:r>
              <a:rPr lang="zh-TW" altLang="en-US" dirty="0"/>
              <a:t>空平等性，不取著我等四相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ea"/>
              <a:buAutoNum type="ea1ChtPeriod"/>
            </a:pPr>
            <a:r>
              <a:rPr lang="zh-TW" altLang="en-US" dirty="0" smtClean="0"/>
              <a:t>修</a:t>
            </a:r>
            <a:r>
              <a:rPr lang="zh-TW" altLang="en-US" dirty="0"/>
              <a:t>習</a:t>
            </a:r>
            <a:r>
              <a:rPr lang="zh-TW" altLang="en-US" dirty="0">
                <a:solidFill>
                  <a:srgbClr val="FF0000"/>
                </a:solidFill>
              </a:rPr>
              <a:t>施、戒、忍</a:t>
            </a:r>
            <a:r>
              <a:rPr lang="zh-TW" altLang="en-US" dirty="0"/>
              <a:t>等一切善法，積集無邊</a:t>
            </a:r>
            <a:r>
              <a:rPr lang="zh-TW" altLang="en-US" dirty="0" smtClean="0">
                <a:solidFill>
                  <a:srgbClr val="FF0000"/>
                </a:solidFill>
              </a:rPr>
              <a:t>福德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此</a:t>
            </a:r>
            <a:r>
              <a:rPr lang="zh-TW" altLang="en-US" dirty="0"/>
              <a:t>所修的一切善法──</a:t>
            </a:r>
            <a:r>
              <a:rPr lang="zh-TW" altLang="en-US" dirty="0">
                <a:solidFill>
                  <a:srgbClr val="FF0000"/>
                </a:solidFill>
              </a:rPr>
              <a:t>自利利他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70C0"/>
                </a:solidFill>
              </a:rPr>
              <a:t>以般若無我慧，能通達三輪體空，無</a:t>
            </a:r>
            <a:r>
              <a:rPr lang="zh-TW" altLang="en-US" dirty="0" smtClean="0">
                <a:solidFill>
                  <a:srgbClr val="0070C0"/>
                </a:solidFill>
              </a:rPr>
              <a:t>所取</a:t>
            </a:r>
            <a:r>
              <a:rPr lang="zh-TW" altLang="en-US" dirty="0">
                <a:solidFill>
                  <a:srgbClr val="0070C0"/>
                </a:solidFill>
              </a:rPr>
              <a:t>著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63493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二諦無礙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0070C0"/>
                </a:solidFill>
              </a:rPr>
              <a:t>般若攝導方便，方便助成般若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莊嚴</a:t>
            </a:r>
            <a:r>
              <a:rPr lang="zh-TW" altLang="en-US" dirty="0"/>
              <a:t>平等法性，</a:t>
            </a:r>
            <a:r>
              <a:rPr lang="zh-TW" altLang="en-US" dirty="0">
                <a:solidFill>
                  <a:srgbClr val="FF0000"/>
                </a:solidFill>
              </a:rPr>
              <a:t>圓證</a:t>
            </a:r>
            <a:r>
              <a:rPr lang="zh-TW" altLang="en-US" dirty="0"/>
              <a:t>無上遍正覺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法性如</a:t>
            </a:r>
            <a:r>
              <a:rPr lang="zh-TW" altLang="en-US" dirty="0"/>
              <a:t>空，</a:t>
            </a:r>
            <a:r>
              <a:rPr lang="zh-TW" altLang="en-US" dirty="0">
                <a:solidFill>
                  <a:srgbClr val="FF0000"/>
                </a:solidFill>
              </a:rPr>
              <a:t>一切眾生有成佛的可能</a:t>
            </a:r>
            <a:r>
              <a:rPr lang="zh-TW" altLang="en-US" dirty="0"/>
              <a:t>，成佛也如幻如化，都無所得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然而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不加</a:t>
            </a:r>
            <a:r>
              <a:rPr lang="zh-TW" altLang="en-US" dirty="0" smtClean="0">
                <a:solidFill>
                  <a:srgbClr val="FF0000"/>
                </a:solidFill>
              </a:rPr>
              <a:t>功用，</a:t>
            </a:r>
            <a:r>
              <a:rPr lang="zh-TW" altLang="en-US" dirty="0">
                <a:solidFill>
                  <a:srgbClr val="FF0000"/>
                </a:solidFill>
              </a:rPr>
              <a:t>不廣集資糧，不發菩提心，不修利他行，還是不會成佛的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19172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庚二  校德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須菩提！若三千大千世界中所有</a:t>
            </a:r>
            <a:r>
              <a:rPr lang="zh-TW" altLang="en-US" dirty="0">
                <a:solidFill>
                  <a:srgbClr val="FF0000"/>
                </a:solidFill>
              </a:rPr>
              <a:t>諸須彌山王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如是等七寶聚</a:t>
            </a:r>
            <a:r>
              <a:rPr lang="zh-TW" altLang="en-US" dirty="0"/>
              <a:t>，有人持用布施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若人</a:t>
            </a:r>
            <a:r>
              <a:rPr lang="zh-TW" altLang="en-US" dirty="0"/>
              <a:t>以此般若波羅蜜經乃至四句偈等，受持、讀誦，為他人說，於前福德百分</a:t>
            </a:r>
            <a:r>
              <a:rPr lang="zh-TW" altLang="en-US" dirty="0" smtClean="0"/>
              <a:t>不及一</a:t>
            </a:r>
            <a:r>
              <a:rPr lang="zh-TW" altLang="en-US" dirty="0"/>
              <a:t>，百千萬億分乃至算數譬喻所不能及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方便道中第一次校德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86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第六番校德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這是方便道中第一次校德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般若</a:t>
            </a:r>
            <a:r>
              <a:rPr lang="zh-TW" altLang="en-US" dirty="0"/>
              <a:t>道中說充滿三千大千世界七寶持用布施</a:t>
            </a:r>
            <a:r>
              <a:rPr lang="zh-TW" altLang="en-US" dirty="0" smtClean="0"/>
              <a:t>，這裡</a:t>
            </a:r>
            <a:r>
              <a:rPr lang="zh-TW" altLang="en-US" dirty="0"/>
              <a:t>說七寶聚集像須彌山那麼高──出海四萬二千由旬──拿來布施，這</a:t>
            </a:r>
            <a:r>
              <a:rPr lang="zh-TW" altLang="en-US" dirty="0" smtClean="0"/>
              <a:t>數量要</a:t>
            </a:r>
            <a:r>
              <a:rPr lang="zh-TW" altLang="en-US" dirty="0"/>
              <a:t>比前說大得多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雖以這麼多的七寶持用布施，所得功德，還是不及讀誦</a:t>
            </a:r>
            <a:r>
              <a:rPr lang="zh-TW" altLang="en-US" dirty="0" smtClean="0"/>
              <a:t>或為</a:t>
            </a:r>
            <a:r>
              <a:rPr lang="zh-TW" altLang="en-US" dirty="0"/>
              <a:t>他人說本經四句偈的功德。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194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36104"/>
            <a:ext cx="8229600" cy="1052736"/>
          </a:xfrm>
        </p:spPr>
        <p:txBody>
          <a:bodyPr/>
          <a:lstStyle/>
          <a:p>
            <a:r>
              <a:rPr lang="zh-TW" altLang="en-US" dirty="0" smtClean="0"/>
              <a:t>圓成法身功德（圖表）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331640" y="1772816"/>
            <a:ext cx="1661993" cy="1584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bg1"/>
                </a:solidFill>
              </a:rPr>
              <a:t>究竟</a:t>
            </a:r>
            <a:endParaRPr lang="en-US" altLang="zh-TW" sz="4800" b="1" dirty="0" smtClean="0">
              <a:solidFill>
                <a:schemeClr val="bg1"/>
              </a:solidFill>
            </a:endParaRPr>
          </a:p>
          <a:p>
            <a:r>
              <a:rPr lang="zh-TW" altLang="en-US" sz="4800" b="1" dirty="0" smtClean="0">
                <a:solidFill>
                  <a:schemeClr val="bg1"/>
                </a:solidFill>
              </a:rPr>
              <a:t>菩提</a:t>
            </a:r>
            <a:endParaRPr lang="en-US" altLang="zh-TW" sz="4800" b="1" dirty="0" smtClean="0">
              <a:solidFill>
                <a:schemeClr val="bg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67544" y="2092786"/>
            <a:ext cx="8208912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chemeClr val="bg1"/>
                </a:solidFill>
              </a:rPr>
              <a:t>出到菩提：以法性身，廣作「莊嚴果土」、「成熟有情」之事業</a:t>
            </a:r>
            <a:r>
              <a:rPr lang="zh-TW" altLang="en-US" sz="2000" b="1" dirty="0">
                <a:solidFill>
                  <a:schemeClr val="bg1"/>
                </a:solidFill>
              </a:rPr>
              <a:t>。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884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知見圓明（三心不可得）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福德眾多（福德無故，說福得多）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身相具足（不以具足諸相見「如來」）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法音遍滿（說法者，無法可說）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信眾殊勝（彼非眾生、非不眾生）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正覺圓明（是法平等，無有高下）</a:t>
            </a:r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6660232" y="188640"/>
            <a:ext cx="1872208" cy="1872208"/>
            <a:chOff x="6660232" y="188640"/>
            <a:chExt cx="1872208" cy="1872208"/>
          </a:xfrm>
        </p:grpSpPr>
        <p:sp>
          <p:nvSpPr>
            <p:cNvPr id="7" name="橢圓 6"/>
            <p:cNvSpPr/>
            <p:nvPr/>
          </p:nvSpPr>
          <p:spPr>
            <a:xfrm>
              <a:off x="6660232" y="188640"/>
              <a:ext cx="1872208" cy="18722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6745492" y="476672"/>
              <a:ext cx="1661993" cy="15121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4800" b="1" dirty="0" smtClean="0">
                  <a:solidFill>
                    <a:schemeClr val="bg1"/>
                  </a:solidFill>
                </a:rPr>
                <a:t>菩提</a:t>
              </a:r>
              <a:endParaRPr lang="en-US" altLang="zh-TW" sz="4800" b="1" dirty="0" smtClean="0">
                <a:solidFill>
                  <a:schemeClr val="bg1"/>
                </a:solidFill>
              </a:endParaRPr>
            </a:p>
            <a:p>
              <a:r>
                <a:rPr lang="zh-TW" altLang="en-US" sz="4800" b="1" dirty="0" smtClean="0">
                  <a:solidFill>
                    <a:schemeClr val="bg1"/>
                  </a:solidFill>
                </a:rPr>
                <a:t>究竟</a:t>
              </a:r>
              <a:endParaRPr lang="en-US" altLang="zh-TW" sz="48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1" name="橢圓 10"/>
          <p:cNvSpPr/>
          <p:nvPr/>
        </p:nvSpPr>
        <p:spPr>
          <a:xfrm>
            <a:off x="6084168" y="908720"/>
            <a:ext cx="576064" cy="5760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580112" y="1336035"/>
            <a:ext cx="504056" cy="50878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076056" y="1336035"/>
            <a:ext cx="396044" cy="3600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4535996" y="1590430"/>
            <a:ext cx="396044" cy="36240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480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二種佛</a:t>
            </a:r>
            <a:r>
              <a:rPr lang="zh-TW" altLang="en-US"/>
              <a:t>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佛有</a:t>
            </a:r>
            <a:r>
              <a:rPr lang="zh-TW" altLang="en-US" dirty="0">
                <a:solidFill>
                  <a:srgbClr val="FF0000"/>
                </a:solidFill>
              </a:rPr>
              <a:t>法身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化身</a:t>
            </a:r>
            <a:r>
              <a:rPr lang="zh-TW" altLang="en-US" dirty="0"/>
              <a:t>二者</a:t>
            </a:r>
            <a:r>
              <a:rPr lang="zh-TW" altLang="en-US" dirty="0" smtClean="0"/>
              <a:t>，聲聞</a:t>
            </a:r>
            <a:r>
              <a:rPr lang="zh-TW" altLang="en-US" dirty="0"/>
              <a:t>乘也有立二身的，如大眾部等說：</a:t>
            </a:r>
            <a:r>
              <a:rPr lang="en-US" altLang="zh-TW" dirty="0"/>
              <a:t>『</a:t>
            </a:r>
            <a:r>
              <a:rPr lang="zh-TW" altLang="en-US" dirty="0"/>
              <a:t>如來色身實無邊際，如來威力亦無</a:t>
            </a:r>
            <a:r>
              <a:rPr lang="zh-TW" altLang="en-US" dirty="0" smtClean="0"/>
              <a:t>邊際</a:t>
            </a:r>
            <a:r>
              <a:rPr lang="zh-TW" altLang="en-US" dirty="0"/>
              <a:t>，諸佛壽量亦無邊際，念念遍知一切法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即是</a:t>
            </a:r>
            <a:r>
              <a:rPr lang="zh-TW" altLang="en-US" dirty="0">
                <a:solidFill>
                  <a:srgbClr val="FF0000"/>
                </a:solidFill>
              </a:rPr>
              <a:t>法身說</a:t>
            </a:r>
            <a:r>
              <a:rPr lang="zh-TW" altLang="en-US" dirty="0"/>
              <a:t>，這是</a:t>
            </a:r>
            <a:r>
              <a:rPr lang="zh-TW" altLang="en-US" dirty="0">
                <a:solidFill>
                  <a:srgbClr val="FF0000"/>
                </a:solidFill>
              </a:rPr>
              <a:t>色心圓淨</a:t>
            </a:r>
            <a:r>
              <a:rPr lang="zh-TW" altLang="en-US" dirty="0" smtClean="0"/>
              <a:t>的，</a:t>
            </a:r>
            <a:r>
              <a:rPr lang="zh-TW" altLang="en-US" dirty="0"/>
              <a:t>不單是空性的法身，即如來的真身，唯大機眾生──法身菩薩能見他的少</a:t>
            </a:r>
            <a:r>
              <a:rPr lang="zh-TW" altLang="en-US" dirty="0" smtClean="0"/>
              <a:t>分。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化身</a:t>
            </a:r>
            <a:r>
              <a:rPr lang="zh-TW" altLang="en-US" dirty="0"/>
              <a:t>，如八相成道的釋迦，</a:t>
            </a:r>
            <a:r>
              <a:rPr lang="zh-TW" altLang="en-US" dirty="0">
                <a:solidFill>
                  <a:srgbClr val="FF0000"/>
                </a:solidFill>
              </a:rPr>
              <a:t>適應未入法性的初心菩薩、小乘、凡夫而現的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二</a:t>
            </a:r>
            <a:r>
              <a:rPr lang="zh-TW" altLang="en-US" dirty="0">
                <a:solidFill>
                  <a:srgbClr val="FF0000"/>
                </a:solidFill>
              </a:rPr>
              <a:t>身</a:t>
            </a:r>
            <a:r>
              <a:rPr lang="zh-TW" altLang="en-US" dirty="0"/>
              <a:t>本非二佛，約本身、跡身，大機及小機所見，說為二身。此處先明法身。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238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" y="25759"/>
            <a:ext cx="9129126" cy="6846845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願消三障諸煩惱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願得智慧真明了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普願罪障悉消除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世世常行菩薩道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以此功德種善根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累世怨親同沾恩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由斯解脫諸苦惱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87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究竟菩提，即菩薩因圓，得一切種智，究竟成佛。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有人疑惑：佛說諸法皆空，怕成佛即空無所知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為</a:t>
            </a:r>
            <a:r>
              <a:rPr lang="zh-TW" altLang="en-US" dirty="0"/>
              <a:t>顯示如來的知見圓明</a:t>
            </a:r>
            <a:r>
              <a:rPr lang="zh-TW" altLang="en-US" dirty="0" smtClean="0"/>
              <a:t>，超</a:t>
            </a:r>
            <a:r>
              <a:rPr lang="zh-TW" altLang="en-US" dirty="0"/>
              <a:t>勝一切，所以約五眼一一的詰問須菩提，須菩提知道佛的智慧，究竟圓明</a:t>
            </a:r>
            <a:r>
              <a:rPr lang="zh-TW" altLang="en-US" dirty="0" smtClean="0"/>
              <a:t>，所以</a:t>
            </a:r>
            <a:r>
              <a:rPr lang="zh-TW" altLang="en-US" dirty="0"/>
              <a:t>一一的答覆說：有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眼，是能見的；有種種的見，所以名種種的眼。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630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一、五</a:t>
            </a:r>
            <a:r>
              <a:rPr lang="zh-TW" altLang="en-US" dirty="0" smtClean="0"/>
              <a:t>種人</a:t>
            </a:r>
            <a:r>
              <a:rPr lang="zh-TW" altLang="en-US" dirty="0"/>
              <a:t>有五種</a:t>
            </a:r>
            <a:r>
              <a:rPr lang="zh-TW" altLang="en-US" dirty="0" smtClean="0"/>
              <a:t>眼（肉眼、天眼）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世間</a:t>
            </a:r>
            <a:r>
              <a:rPr lang="zh-TW" altLang="en-US" dirty="0"/>
              <a:t>人類的眼根，叫肉眼；天人的眼叫天眼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二者，都是色</a:t>
            </a:r>
            <a:r>
              <a:rPr lang="zh-TW" altLang="en-US" dirty="0" smtClean="0"/>
              <a:t>法，</a:t>
            </a:r>
            <a:r>
              <a:rPr lang="zh-TW" altLang="en-US" dirty="0"/>
              <a:t>都是</a:t>
            </a:r>
            <a:r>
              <a:rPr lang="zh-TW" altLang="en-US" dirty="0">
                <a:solidFill>
                  <a:srgbClr val="FF0000"/>
                </a:solidFill>
              </a:rPr>
              <a:t>由清淨的四大極微所構造成的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天</a:t>
            </a:r>
            <a:r>
              <a:rPr lang="zh-TW" altLang="en-US" dirty="0"/>
              <a:t>眼的品質極其精微，所以能見人類</a:t>
            </a:r>
            <a:r>
              <a:rPr lang="zh-TW" altLang="en-US" dirty="0" smtClean="0"/>
              <a:t>肉眼</a:t>
            </a:r>
            <a:r>
              <a:rPr lang="zh-TW" altLang="en-US" dirty="0"/>
              <a:t>所不能見的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如</a:t>
            </a:r>
            <a:r>
              <a:rPr lang="zh-TW" altLang="en-US" dirty="0">
                <a:solidFill>
                  <a:srgbClr val="FF0000"/>
                </a:solidFill>
              </a:rPr>
              <a:t>肉眼</a:t>
            </a:r>
            <a:r>
              <a:rPr lang="zh-TW" altLang="en-US" dirty="0"/>
              <a:t>見表不見裡，見粗不見細，見前不見後，見近不見遠</a:t>
            </a:r>
            <a:r>
              <a:rPr lang="zh-TW" altLang="en-US" dirty="0" smtClean="0"/>
              <a:t>，見</a:t>
            </a:r>
            <a:r>
              <a:rPr lang="zh-TW" altLang="en-US" dirty="0"/>
              <a:t>明不見暗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而</a:t>
            </a:r>
            <a:r>
              <a:rPr lang="zh-TW" altLang="en-US" dirty="0">
                <a:solidFill>
                  <a:srgbClr val="FF0000"/>
                </a:solidFill>
              </a:rPr>
              <a:t>天眼</a:t>
            </a:r>
            <a:r>
              <a:rPr lang="zh-TW" altLang="en-US" dirty="0"/>
              <a:t>卻表裡、粗細、前後、遠近、明闇，沒有不了了明見的。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362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一、五種人有五種眼</a:t>
            </a:r>
            <a:r>
              <a:rPr lang="zh-TW" altLang="en-US" dirty="0" smtClean="0"/>
              <a:t>（</a:t>
            </a:r>
            <a:r>
              <a:rPr lang="zh-TW" altLang="en-US" dirty="0"/>
              <a:t>慧眼、法眼、佛眼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慧眼、法眼、佛眼，都</a:t>
            </a:r>
            <a:r>
              <a:rPr lang="zh-TW" altLang="en-US" dirty="0">
                <a:solidFill>
                  <a:srgbClr val="FF0000"/>
                </a:solidFill>
              </a:rPr>
              <a:t>約智慧的能見</a:t>
            </a:r>
            <a:r>
              <a:rPr lang="zh-TW" altLang="en-US" dirty="0"/>
              <a:t>而說，屬於心法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聲聞</a:t>
            </a:r>
            <a:r>
              <a:rPr lang="zh-TW" altLang="en-US" dirty="0">
                <a:solidFill>
                  <a:srgbClr val="FF0000"/>
                </a:solidFill>
              </a:rPr>
              <a:t>有慧眼</a:t>
            </a:r>
            <a:r>
              <a:rPr lang="zh-TW" altLang="en-US" dirty="0"/>
              <a:t>，</a:t>
            </a:r>
            <a:r>
              <a:rPr lang="zh-TW" altLang="en-US" dirty="0" smtClean="0"/>
              <a:t>能通達</a:t>
            </a:r>
            <a:r>
              <a:rPr lang="zh-TW" altLang="en-US" dirty="0"/>
              <a:t>諸法無我空性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法眼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菩薩</a:t>
            </a:r>
            <a:r>
              <a:rPr lang="zh-TW" altLang="en-US" dirty="0"/>
              <a:t>所有的，他不但能通達空性，還能從空出</a:t>
            </a:r>
            <a:r>
              <a:rPr lang="zh-TW" altLang="en-US" dirty="0" smtClean="0"/>
              <a:t>假，</a:t>
            </a:r>
            <a:r>
              <a:rPr lang="zh-TW" altLang="en-US" dirty="0"/>
              <a:t>能見如幻緣起的無量法相；能適應時機，以種種法門化度眾生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佛</a:t>
            </a:r>
            <a:r>
              <a:rPr lang="zh-TW" altLang="en-US" dirty="0">
                <a:solidFill>
                  <a:srgbClr val="FF0000"/>
                </a:solidFill>
              </a:rPr>
              <a:t>眼</a:t>
            </a:r>
            <a:r>
              <a:rPr lang="zh-TW" altLang="en-US" dirty="0"/>
              <a:t>，即</a:t>
            </a:r>
            <a:r>
              <a:rPr lang="en-US" altLang="zh-TW" dirty="0" smtClean="0"/>
              <a:t>『</a:t>
            </a:r>
            <a:r>
              <a:rPr lang="zh-TW" altLang="en-US" dirty="0" smtClean="0"/>
              <a:t>唯</a:t>
            </a:r>
            <a:r>
              <a:rPr lang="zh-TW" altLang="en-US" dirty="0"/>
              <a:t>佛與佛，乃能究盡諸法實相</a:t>
            </a:r>
            <a:r>
              <a:rPr lang="en-US" altLang="zh-TW" dirty="0"/>
              <a:t>』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空假不二而圓見中道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883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二、一人有五</a:t>
            </a:r>
            <a:r>
              <a:rPr lang="zh-TW" altLang="en-US" dirty="0" smtClean="0"/>
              <a:t>眼（第一說）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這如本經所說的如來有五眼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</a:t>
            </a:r>
            <a:r>
              <a:rPr lang="zh-TW" altLang="en-US" dirty="0"/>
              <a:t>能</a:t>
            </a:r>
            <a:r>
              <a:rPr lang="zh-TW" altLang="en-US" dirty="0">
                <a:solidFill>
                  <a:srgbClr val="FF0000"/>
                </a:solidFill>
              </a:rPr>
              <a:t>見凡人所見</a:t>
            </a:r>
            <a:r>
              <a:rPr lang="zh-TW" altLang="en-US" dirty="0"/>
              <a:t>，是肉眼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見</a:t>
            </a:r>
            <a:r>
              <a:rPr lang="zh-TW" altLang="en-US" dirty="0">
                <a:solidFill>
                  <a:srgbClr val="FF0000"/>
                </a:solidFill>
              </a:rPr>
              <a:t>諸天所見的境界</a:t>
            </a:r>
            <a:r>
              <a:rPr lang="zh-TW" altLang="en-US" dirty="0" smtClean="0">
                <a:solidFill>
                  <a:srgbClr val="FF0000"/>
                </a:solidFill>
              </a:rPr>
              <a:t>，表裡</a:t>
            </a:r>
            <a:r>
              <a:rPr lang="zh-TW" altLang="en-US" dirty="0">
                <a:solidFill>
                  <a:srgbClr val="FF0000"/>
                </a:solidFill>
              </a:rPr>
              <a:t>遠近等</a:t>
            </a:r>
            <a:r>
              <a:rPr lang="zh-TW" altLang="en-US" dirty="0"/>
              <a:t>，都能透徹明見，是天眼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通達</a:t>
            </a:r>
            <a:r>
              <a:rPr lang="zh-TW" altLang="en-US" dirty="0">
                <a:solidFill>
                  <a:srgbClr val="FF0000"/>
                </a:solidFill>
              </a:rPr>
              <a:t>空無我性</a:t>
            </a:r>
            <a:r>
              <a:rPr lang="zh-TW" altLang="en-US" dirty="0"/>
              <a:t>，是慧眼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>
                <a:solidFill>
                  <a:srgbClr val="FF0000"/>
                </a:solidFill>
              </a:rPr>
              <a:t>知俗諦萬</a:t>
            </a:r>
            <a:r>
              <a:rPr lang="zh-TW" altLang="en-US" dirty="0" smtClean="0">
                <a:solidFill>
                  <a:srgbClr val="FF0000"/>
                </a:solidFill>
              </a:rPr>
              <a:t>有</a:t>
            </a:r>
            <a:r>
              <a:rPr lang="zh-TW" altLang="en-US" dirty="0" smtClean="0"/>
              <a:t>，</a:t>
            </a:r>
            <a:r>
              <a:rPr lang="zh-TW" altLang="en-US" dirty="0"/>
              <a:t>是法眼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見</a:t>
            </a:r>
            <a:r>
              <a:rPr lang="zh-TW" altLang="en-US" dirty="0">
                <a:solidFill>
                  <a:srgbClr val="FF0000"/>
                </a:solidFill>
              </a:rPr>
              <a:t>佛所見的不共境</a:t>
            </a:r>
            <a:r>
              <a:rPr lang="zh-TW" altLang="en-US" dirty="0"/>
              <a:t>，即佛眼。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4467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258</TotalTime>
  <Words>4489</Words>
  <Application>Microsoft Office PowerPoint</Application>
  <PresentationFormat>如螢幕大小 (4:3)</PresentationFormat>
  <Paragraphs>239</Paragraphs>
  <Slides>50</Slides>
  <Notes>0</Notes>
  <HiddenSlides>10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50</vt:i4>
      </vt:variant>
    </vt:vector>
  </HeadingPairs>
  <TitlesOfParts>
    <vt:vector size="51" baseType="lpstr">
      <vt:lpstr>高階主管</vt:lpstr>
      <vt:lpstr>PowerPoint 簡報</vt:lpstr>
      <vt:lpstr>金剛般若波羅蜜經講記 （十二講之十）</vt:lpstr>
      <vt:lpstr>戊三  究竟菩提 己一  圓證法身功德 庚一  正說 辛一  知見圓明</vt:lpstr>
      <vt:lpstr>PowerPoint 簡報</vt:lpstr>
      <vt:lpstr>二種佛身</vt:lpstr>
      <vt:lpstr>本段大意</vt:lpstr>
      <vt:lpstr>一、五種人有五種眼（肉眼、天眼）</vt:lpstr>
      <vt:lpstr>一、五種人有五種眼（慧眼、法眼、佛眼）</vt:lpstr>
      <vt:lpstr>二、一人有五眼（第一說）</vt:lpstr>
      <vt:lpstr>二、一人有五眼（第二、三說）</vt:lpstr>
      <vt:lpstr>舉比喻來形容如來的知見圓明</vt:lpstr>
      <vt:lpstr>疑問</vt:lpstr>
      <vt:lpstr>釋疑</vt:lpstr>
      <vt:lpstr>為什麼說緣起假名的心即非心呢？</vt:lpstr>
      <vt:lpstr>世人的妄執</vt:lpstr>
      <vt:lpstr>從八不四對明「心無自性」</vt:lpstr>
      <vt:lpstr>辛二    福德眾多</vt:lpstr>
      <vt:lpstr>本段大意（非屬校德）</vt:lpstr>
      <vt:lpstr>釋義</vt:lpstr>
      <vt:lpstr>釋「以福德無故，如來說得福德多」</vt:lpstr>
      <vt:lpstr>辛三    身相具足</vt:lpstr>
      <vt:lpstr>如來色身（法身）之諍</vt:lpstr>
      <vt:lpstr>法身，有相？無相？</vt:lpstr>
      <vt:lpstr>初期大乘的法身說</vt:lpstr>
      <vt:lpstr>本段大意</vt:lpstr>
      <vt:lpstr>釋「具足」</vt:lpstr>
      <vt:lpstr>論「諸相具足」</vt:lpstr>
      <vt:lpstr>辛四  法音遍滿</vt:lpstr>
      <vt:lpstr>本段大意</vt:lpstr>
      <vt:lpstr>明「無法可說」</vt:lpstr>
      <vt:lpstr>「未證法性者」說法</vt:lpstr>
      <vt:lpstr>「已證法性者」說法</vt:lpstr>
      <vt:lpstr>辛五  信眾殊勝</vt:lpstr>
      <vt:lpstr>釋「慧命」</vt:lpstr>
      <vt:lpstr>須菩提啟問</vt:lpstr>
      <vt:lpstr>佛答（明能信之眾生）</vt:lpstr>
      <vt:lpstr>三句論法：眾生</vt:lpstr>
      <vt:lpstr>辛六  正覺圓成</vt:lpstr>
      <vt:lpstr>「正覺圓成」的因緣</vt:lpstr>
      <vt:lpstr>釋義</vt:lpstr>
      <vt:lpstr>為何「無上菩提」不可得？</vt:lpstr>
      <vt:lpstr>釋「無有高下」</vt:lpstr>
      <vt:lpstr>因錯解而成「變相的神我論」</vt:lpstr>
      <vt:lpstr>約「性空緣起」明「無上菩提」</vt:lpstr>
      <vt:lpstr>如何圓成「無上菩提」？</vt:lpstr>
      <vt:lpstr>二諦無礙</vt:lpstr>
      <vt:lpstr>庚二  校德</vt:lpstr>
      <vt:lpstr>第六番校德</vt:lpstr>
      <vt:lpstr>圓成法身功德（圖表）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Shidaoyi</cp:lastModifiedBy>
  <cp:revision>46</cp:revision>
  <dcterms:created xsi:type="dcterms:W3CDTF">2012-12-03T12:11:00Z</dcterms:created>
  <dcterms:modified xsi:type="dcterms:W3CDTF">2013-02-09T14:42:24Z</dcterms:modified>
</cp:coreProperties>
</file>