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7" r:id="rId2"/>
    <p:sldId id="256" r:id="rId3"/>
    <p:sldId id="257" r:id="rId4"/>
    <p:sldId id="267" r:id="rId5"/>
    <p:sldId id="268" r:id="rId6"/>
    <p:sldId id="269" r:id="rId7"/>
    <p:sldId id="258" r:id="rId8"/>
    <p:sldId id="270" r:id="rId9"/>
    <p:sldId id="271" r:id="rId10"/>
    <p:sldId id="272" r:id="rId11"/>
    <p:sldId id="273" r:id="rId12"/>
    <p:sldId id="274" r:id="rId13"/>
    <p:sldId id="275" r:id="rId14"/>
    <p:sldId id="299" r:id="rId15"/>
    <p:sldId id="260" r:id="rId16"/>
    <p:sldId id="266" r:id="rId17"/>
    <p:sldId id="276" r:id="rId18"/>
    <p:sldId id="298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5" r:id="rId27"/>
    <p:sldId id="284" r:id="rId28"/>
    <p:sldId id="300" r:id="rId29"/>
    <p:sldId id="261" r:id="rId30"/>
    <p:sldId id="286" r:id="rId31"/>
    <p:sldId id="287" r:id="rId32"/>
    <p:sldId id="288" r:id="rId33"/>
    <p:sldId id="262" r:id="rId34"/>
    <p:sldId id="289" r:id="rId35"/>
    <p:sldId id="290" r:id="rId36"/>
    <p:sldId id="291" r:id="rId37"/>
    <p:sldId id="292" r:id="rId38"/>
    <p:sldId id="264" r:id="rId39"/>
    <p:sldId id="293" r:id="rId40"/>
    <p:sldId id="294" r:id="rId41"/>
    <p:sldId id="295" r:id="rId42"/>
    <p:sldId id="301" r:id="rId43"/>
    <p:sldId id="296" r:id="rId4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51EF0-1517-4331-98C4-3C1692DE37F0}" type="doc">
      <dgm:prSet loTypeId="urn:microsoft.com/office/officeart/2005/8/layout/arrow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E828112F-E38E-4A60-8BBA-5FB7DFE4B0F8}">
      <dgm:prSet phldrT="[文字]"/>
      <dgm:spPr/>
      <dgm:t>
        <a:bodyPr/>
        <a:lstStyle/>
        <a:p>
          <a:r>
            <a:rPr lang="zh-TW" altLang="en-US" dirty="0" smtClean="0"/>
            <a:t>外觀：所化眾生不可得</a:t>
          </a:r>
          <a:endParaRPr lang="en-US" altLang="zh-TW" dirty="0" smtClean="0"/>
        </a:p>
        <a:p>
          <a:r>
            <a:rPr lang="zh-TW" altLang="en-US" dirty="0" smtClean="0"/>
            <a:t>內觀：能化菩薩不可得</a:t>
          </a:r>
          <a:endParaRPr lang="zh-TW" altLang="en-US" dirty="0"/>
        </a:p>
      </dgm:t>
    </dgm:pt>
    <dgm:pt modelId="{EEE9EBA7-FBD6-431C-8159-46EC7EC95BA8}" type="parTrans" cxnId="{80ACF5A6-B74F-4679-871B-A3620622AF8D}">
      <dgm:prSet/>
      <dgm:spPr/>
      <dgm:t>
        <a:bodyPr/>
        <a:lstStyle/>
        <a:p>
          <a:endParaRPr lang="zh-TW" altLang="en-US"/>
        </a:p>
      </dgm:t>
    </dgm:pt>
    <dgm:pt modelId="{66B4026C-6246-4367-AC31-91FA59D1AD42}" type="sibTrans" cxnId="{80ACF5A6-B74F-4679-871B-A3620622AF8D}">
      <dgm:prSet/>
      <dgm:spPr/>
      <dgm:t>
        <a:bodyPr/>
        <a:lstStyle/>
        <a:p>
          <a:endParaRPr lang="zh-TW" altLang="en-US"/>
        </a:p>
      </dgm:t>
    </dgm:pt>
    <dgm:pt modelId="{220EBA29-208B-40DE-9311-8314A3D06BF5}">
      <dgm:prSet phldrT="[文字]"/>
      <dgm:spPr/>
      <dgm:t>
        <a:bodyPr/>
        <a:lstStyle/>
        <a:p>
          <a:r>
            <a:rPr lang="zh-TW" altLang="en-US" dirty="0" smtClean="0">
              <a:solidFill>
                <a:srgbClr val="FF0000"/>
              </a:solidFill>
            </a:rPr>
            <a:t>先觀所緣的一切，</a:t>
          </a:r>
          <a:r>
            <a:rPr lang="zh-TW" altLang="en-US" dirty="0" smtClean="0"/>
            <a:t>但因</a:t>
          </a:r>
          <a:r>
            <a:rPr lang="zh-TW" altLang="en-US" dirty="0" smtClean="0">
              <a:solidFill>
                <a:srgbClr val="FF0000"/>
              </a:solidFill>
            </a:rPr>
            <a:t>薩迦耶見相應的能觀者</a:t>
          </a:r>
          <a:r>
            <a:rPr lang="zh-TW" altLang="en-US" dirty="0" smtClean="0"/>
            <a:t>，未能遮遣，還未能現證。</a:t>
          </a:r>
          <a:endParaRPr lang="zh-TW" altLang="en-US" dirty="0"/>
        </a:p>
      </dgm:t>
    </dgm:pt>
    <dgm:pt modelId="{D2233E55-DEEA-46E8-828C-64BA2C01A371}" type="parTrans" cxnId="{1CD6677F-A4C7-4870-8C52-5261F5450717}">
      <dgm:prSet/>
      <dgm:spPr/>
      <dgm:t>
        <a:bodyPr/>
        <a:lstStyle/>
        <a:p>
          <a:endParaRPr lang="zh-TW" altLang="en-US"/>
        </a:p>
      </dgm:t>
    </dgm:pt>
    <dgm:pt modelId="{DD16C9DE-1148-45A9-A2F3-7119C4E0CDF7}" type="sibTrans" cxnId="{1CD6677F-A4C7-4870-8C52-5261F5450717}">
      <dgm:prSet/>
      <dgm:spPr/>
      <dgm:t>
        <a:bodyPr/>
        <a:lstStyle/>
        <a:p>
          <a:endParaRPr lang="zh-TW" altLang="en-US"/>
        </a:p>
      </dgm:t>
    </dgm:pt>
    <dgm:pt modelId="{5FFC7C84-FBE6-45A6-AE16-80E600E4CD5D}" type="pres">
      <dgm:prSet presAssocID="{DEF51EF0-1517-4331-98C4-3C1692DE37F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66C7EF7-90E7-4218-804F-68BDED50F583}" type="pres">
      <dgm:prSet presAssocID="{E828112F-E38E-4A60-8BBA-5FB7DFE4B0F8}" presName="upArrow" presStyleLbl="node1" presStyleIdx="0" presStyleCnt="2" custScaleY="87929"/>
      <dgm:spPr/>
    </dgm:pt>
    <dgm:pt modelId="{3299A842-A016-4A77-A27D-4F765BE5FB29}" type="pres">
      <dgm:prSet presAssocID="{E828112F-E38E-4A60-8BBA-5FB7DFE4B0F8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6750128-BC55-473F-ADB9-B19725B15F92}" type="pres">
      <dgm:prSet presAssocID="{220EBA29-208B-40DE-9311-8314A3D06BF5}" presName="downArrow" presStyleLbl="node1" presStyleIdx="1" presStyleCnt="2" custScaleY="85461"/>
      <dgm:spPr/>
    </dgm:pt>
    <dgm:pt modelId="{19F4CFE0-2E7B-4006-8D45-D0961B55D5B6}" type="pres">
      <dgm:prSet presAssocID="{220EBA29-208B-40DE-9311-8314A3D06BF5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0ACF5A6-B74F-4679-871B-A3620622AF8D}" srcId="{DEF51EF0-1517-4331-98C4-3C1692DE37F0}" destId="{E828112F-E38E-4A60-8BBA-5FB7DFE4B0F8}" srcOrd="0" destOrd="0" parTransId="{EEE9EBA7-FBD6-431C-8159-46EC7EC95BA8}" sibTransId="{66B4026C-6246-4367-AC31-91FA59D1AD42}"/>
    <dgm:cxn modelId="{E2CA71EB-759C-4989-9C8F-744801D3E7C8}" type="presOf" srcId="{E828112F-E38E-4A60-8BBA-5FB7DFE4B0F8}" destId="{3299A842-A016-4A77-A27D-4F765BE5FB29}" srcOrd="0" destOrd="0" presId="urn:microsoft.com/office/officeart/2005/8/layout/arrow4"/>
    <dgm:cxn modelId="{1CD6677F-A4C7-4870-8C52-5261F5450717}" srcId="{DEF51EF0-1517-4331-98C4-3C1692DE37F0}" destId="{220EBA29-208B-40DE-9311-8314A3D06BF5}" srcOrd="1" destOrd="0" parTransId="{D2233E55-DEEA-46E8-828C-64BA2C01A371}" sibTransId="{DD16C9DE-1148-45A9-A2F3-7119C4E0CDF7}"/>
    <dgm:cxn modelId="{9BD12CBC-5903-461E-B417-406142752EBF}" type="presOf" srcId="{DEF51EF0-1517-4331-98C4-3C1692DE37F0}" destId="{5FFC7C84-FBE6-45A6-AE16-80E600E4CD5D}" srcOrd="0" destOrd="0" presId="urn:microsoft.com/office/officeart/2005/8/layout/arrow4"/>
    <dgm:cxn modelId="{C01A0150-9CCD-4AE0-B4EA-18547C4AF159}" type="presOf" srcId="{220EBA29-208B-40DE-9311-8314A3D06BF5}" destId="{19F4CFE0-2E7B-4006-8D45-D0961B55D5B6}" srcOrd="0" destOrd="0" presId="urn:microsoft.com/office/officeart/2005/8/layout/arrow4"/>
    <dgm:cxn modelId="{A6AFF1B9-64B4-4B76-AA7A-3C204A4B4EF7}" type="presParOf" srcId="{5FFC7C84-FBE6-45A6-AE16-80E600E4CD5D}" destId="{666C7EF7-90E7-4218-804F-68BDED50F583}" srcOrd="0" destOrd="0" presId="urn:microsoft.com/office/officeart/2005/8/layout/arrow4"/>
    <dgm:cxn modelId="{A9BF1F96-BB53-466E-A992-ACAEDFB39C6B}" type="presParOf" srcId="{5FFC7C84-FBE6-45A6-AE16-80E600E4CD5D}" destId="{3299A842-A016-4A77-A27D-4F765BE5FB29}" srcOrd="1" destOrd="0" presId="urn:microsoft.com/office/officeart/2005/8/layout/arrow4"/>
    <dgm:cxn modelId="{BDA101E3-E7BF-42F3-92FF-C92F7C82DB1D}" type="presParOf" srcId="{5FFC7C84-FBE6-45A6-AE16-80E600E4CD5D}" destId="{C6750128-BC55-473F-ADB9-B19725B15F92}" srcOrd="2" destOrd="0" presId="urn:microsoft.com/office/officeart/2005/8/layout/arrow4"/>
    <dgm:cxn modelId="{FF96FAEB-11EA-4FA2-9453-6B9FED33983C}" type="presParOf" srcId="{5FFC7C84-FBE6-45A6-AE16-80E600E4CD5D}" destId="{19F4CFE0-2E7B-4006-8D45-D0961B55D5B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F51EF0-1517-4331-98C4-3C1692DE37F0}" type="doc">
      <dgm:prSet loTypeId="urn:microsoft.com/office/officeart/2005/8/layout/arrow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E828112F-E38E-4A60-8BBA-5FB7DFE4B0F8}">
      <dgm:prSet phldrT="[文字]"/>
      <dgm:spPr/>
      <dgm:t>
        <a:bodyPr/>
        <a:lstStyle/>
        <a:p>
          <a:r>
            <a:rPr lang="en-US" altLang="zh-TW" dirty="0" smtClean="0"/>
            <a:t>4.</a:t>
          </a:r>
          <a:r>
            <a:rPr lang="zh-TW" altLang="en-US" dirty="0" smtClean="0"/>
            <a:t>「佛法」三句論法：應隨順緣起，非顛到妄執、善惡不分而以一切為佛法。</a:t>
          </a:r>
          <a:endParaRPr lang="en-US" altLang="zh-TW" dirty="0" smtClean="0"/>
        </a:p>
        <a:p>
          <a:r>
            <a:rPr lang="en-US" altLang="zh-TW" dirty="0" smtClean="0"/>
            <a:t>3.</a:t>
          </a:r>
          <a:r>
            <a:rPr lang="zh-TW" altLang="en-US" dirty="0" smtClean="0"/>
            <a:t>「無實無虛」並「事理無礙」故「一切法皆佛法」。</a:t>
          </a:r>
          <a:endParaRPr lang="en-US" altLang="zh-TW" dirty="0" smtClean="0"/>
        </a:p>
        <a:p>
          <a:r>
            <a:rPr lang="en-US" altLang="zh-TW" dirty="0" smtClean="0"/>
            <a:t>2.</a:t>
          </a:r>
          <a:r>
            <a:rPr lang="zh-TW" altLang="en-US" dirty="0" smtClean="0"/>
            <a:t>達「諸法如義」可執為「實」？</a:t>
          </a:r>
          <a:endParaRPr lang="en-US" altLang="zh-TW" dirty="0" smtClean="0"/>
        </a:p>
        <a:p>
          <a:r>
            <a:rPr lang="en-US" altLang="zh-TW" dirty="0" smtClean="0"/>
            <a:t>1.</a:t>
          </a:r>
          <a:r>
            <a:rPr lang="zh-TW" altLang="en-US" dirty="0" smtClean="0"/>
            <a:t>菩薩實分得「無上菩提」？</a:t>
          </a:r>
          <a:endParaRPr lang="zh-TW" altLang="en-US" dirty="0"/>
        </a:p>
      </dgm:t>
    </dgm:pt>
    <dgm:pt modelId="{EEE9EBA7-FBD6-431C-8159-46EC7EC95BA8}" type="parTrans" cxnId="{80ACF5A6-B74F-4679-871B-A3620622AF8D}">
      <dgm:prSet/>
      <dgm:spPr/>
      <dgm:t>
        <a:bodyPr/>
        <a:lstStyle/>
        <a:p>
          <a:endParaRPr lang="zh-TW" altLang="en-US"/>
        </a:p>
      </dgm:t>
    </dgm:pt>
    <dgm:pt modelId="{66B4026C-6246-4367-AC31-91FA59D1AD42}" type="sibTrans" cxnId="{80ACF5A6-B74F-4679-871B-A3620622AF8D}">
      <dgm:prSet/>
      <dgm:spPr/>
      <dgm:t>
        <a:bodyPr/>
        <a:lstStyle/>
        <a:p>
          <a:endParaRPr lang="zh-TW" altLang="en-US"/>
        </a:p>
      </dgm:t>
    </dgm:pt>
    <dgm:pt modelId="{5FFC7C84-FBE6-45A6-AE16-80E600E4CD5D}" type="pres">
      <dgm:prSet presAssocID="{DEF51EF0-1517-4331-98C4-3C1692DE37F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66C7EF7-90E7-4218-804F-68BDED50F583}" type="pres">
      <dgm:prSet presAssocID="{E828112F-E38E-4A60-8BBA-5FB7DFE4B0F8}" presName="upArrow" presStyleLbl="node1" presStyleIdx="0" presStyleCnt="1" custScaleY="87929"/>
      <dgm:spPr/>
    </dgm:pt>
    <dgm:pt modelId="{3299A842-A016-4A77-A27D-4F765BE5FB29}" type="pres">
      <dgm:prSet presAssocID="{E828112F-E38E-4A60-8BBA-5FB7DFE4B0F8}" presName="upArrowText" presStyleLbl="revTx" presStyleIdx="0" presStyleCnt="1" custScaleX="11117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0ACF5A6-B74F-4679-871B-A3620622AF8D}" srcId="{DEF51EF0-1517-4331-98C4-3C1692DE37F0}" destId="{E828112F-E38E-4A60-8BBA-5FB7DFE4B0F8}" srcOrd="0" destOrd="0" parTransId="{EEE9EBA7-FBD6-431C-8159-46EC7EC95BA8}" sibTransId="{66B4026C-6246-4367-AC31-91FA59D1AD42}"/>
    <dgm:cxn modelId="{9E5C1434-C322-4F8C-8B46-17B9B6220722}" type="presOf" srcId="{DEF51EF0-1517-4331-98C4-3C1692DE37F0}" destId="{5FFC7C84-FBE6-45A6-AE16-80E600E4CD5D}" srcOrd="0" destOrd="0" presId="urn:microsoft.com/office/officeart/2005/8/layout/arrow4"/>
    <dgm:cxn modelId="{F8666DCB-F1D0-4A9C-8AE9-05B0E7EE3C6C}" type="presOf" srcId="{E828112F-E38E-4A60-8BBA-5FB7DFE4B0F8}" destId="{3299A842-A016-4A77-A27D-4F765BE5FB29}" srcOrd="0" destOrd="0" presId="urn:microsoft.com/office/officeart/2005/8/layout/arrow4"/>
    <dgm:cxn modelId="{55F0F254-E0B4-4424-96E6-A8AE976EDFD1}" type="presParOf" srcId="{5FFC7C84-FBE6-45A6-AE16-80E600E4CD5D}" destId="{666C7EF7-90E7-4218-804F-68BDED50F583}" srcOrd="0" destOrd="0" presId="urn:microsoft.com/office/officeart/2005/8/layout/arrow4"/>
    <dgm:cxn modelId="{2A9CFECE-8240-43ED-BEFA-890642AD765B}" type="presParOf" srcId="{5FFC7C84-FBE6-45A6-AE16-80E600E4CD5D}" destId="{3299A842-A016-4A77-A27D-4F765BE5FB29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F51EF0-1517-4331-98C4-3C1692DE37F0}" type="doc">
      <dgm:prSet loTypeId="urn:microsoft.com/office/officeart/2005/8/layout/arrow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E828112F-E38E-4A60-8BBA-5FB7DFE4B0F8}">
      <dgm:prSet phldrT="[文字]"/>
      <dgm:spPr/>
      <dgm:t>
        <a:bodyPr/>
        <a:lstStyle/>
        <a:p>
          <a:r>
            <a:rPr lang="en-US" altLang="zh-TW" dirty="0" smtClean="0"/>
            <a:t>4.</a:t>
          </a:r>
          <a:r>
            <a:rPr lang="zh-TW" altLang="en-US" dirty="0" smtClean="0"/>
            <a:t>通達無我法者，如來說名真是菩薩！</a:t>
          </a:r>
          <a:endParaRPr lang="en-US" altLang="zh-TW" dirty="0" smtClean="0"/>
        </a:p>
        <a:p>
          <a:r>
            <a:rPr lang="en-US" altLang="zh-TW" dirty="0" smtClean="0"/>
            <a:t>3.</a:t>
          </a:r>
          <a:r>
            <a:rPr lang="zh-TW" altLang="en-US" dirty="0" smtClean="0"/>
            <a:t>可有「菩薩實性」可說？</a:t>
          </a:r>
          <a:endParaRPr lang="en-US" altLang="zh-TW" dirty="0" smtClean="0"/>
        </a:p>
        <a:p>
          <a:r>
            <a:rPr lang="en-US" altLang="zh-TW" dirty="0" smtClean="0"/>
            <a:t>2.</a:t>
          </a:r>
          <a:r>
            <a:rPr lang="zh-TW" altLang="en-US" dirty="0" smtClean="0"/>
            <a:t>「成熟有情」、「莊嚴佛土」可執為「實」？</a:t>
          </a:r>
          <a:endParaRPr lang="en-US" altLang="zh-TW" dirty="0" smtClean="0"/>
        </a:p>
        <a:p>
          <a:r>
            <a:rPr lang="en-US" altLang="zh-TW" dirty="0" smtClean="0"/>
            <a:t>1.</a:t>
          </a:r>
          <a:r>
            <a:rPr lang="zh-TW" altLang="en-US" dirty="0" smtClean="0"/>
            <a:t>菩薩實得「大身」？</a:t>
          </a:r>
          <a:endParaRPr lang="zh-TW" altLang="en-US" dirty="0"/>
        </a:p>
      </dgm:t>
    </dgm:pt>
    <dgm:pt modelId="{EEE9EBA7-FBD6-431C-8159-46EC7EC95BA8}" type="parTrans" cxnId="{80ACF5A6-B74F-4679-871B-A3620622AF8D}">
      <dgm:prSet/>
      <dgm:spPr/>
      <dgm:t>
        <a:bodyPr/>
        <a:lstStyle/>
        <a:p>
          <a:endParaRPr lang="zh-TW" altLang="en-US"/>
        </a:p>
      </dgm:t>
    </dgm:pt>
    <dgm:pt modelId="{66B4026C-6246-4367-AC31-91FA59D1AD42}" type="sibTrans" cxnId="{80ACF5A6-B74F-4679-871B-A3620622AF8D}">
      <dgm:prSet/>
      <dgm:spPr/>
      <dgm:t>
        <a:bodyPr/>
        <a:lstStyle/>
        <a:p>
          <a:endParaRPr lang="zh-TW" altLang="en-US"/>
        </a:p>
      </dgm:t>
    </dgm:pt>
    <dgm:pt modelId="{5FFC7C84-FBE6-45A6-AE16-80E600E4CD5D}" type="pres">
      <dgm:prSet presAssocID="{DEF51EF0-1517-4331-98C4-3C1692DE37F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66C7EF7-90E7-4218-804F-68BDED50F583}" type="pres">
      <dgm:prSet presAssocID="{E828112F-E38E-4A60-8BBA-5FB7DFE4B0F8}" presName="upArrow" presStyleLbl="node1" presStyleIdx="0" presStyleCnt="1" custScaleY="87929"/>
      <dgm:spPr/>
    </dgm:pt>
    <dgm:pt modelId="{3299A842-A016-4A77-A27D-4F765BE5FB29}" type="pres">
      <dgm:prSet presAssocID="{E828112F-E38E-4A60-8BBA-5FB7DFE4B0F8}" presName="upArrowText" presStyleLbl="revTx" presStyleIdx="0" presStyleCnt="1" custScaleX="11117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0ACF5A6-B74F-4679-871B-A3620622AF8D}" srcId="{DEF51EF0-1517-4331-98C4-3C1692DE37F0}" destId="{E828112F-E38E-4A60-8BBA-5FB7DFE4B0F8}" srcOrd="0" destOrd="0" parTransId="{EEE9EBA7-FBD6-431C-8159-46EC7EC95BA8}" sibTransId="{66B4026C-6246-4367-AC31-91FA59D1AD42}"/>
    <dgm:cxn modelId="{0DEFCBA1-3817-4F2D-946A-34ADD43E0B29}" type="presOf" srcId="{DEF51EF0-1517-4331-98C4-3C1692DE37F0}" destId="{5FFC7C84-FBE6-45A6-AE16-80E600E4CD5D}" srcOrd="0" destOrd="0" presId="urn:microsoft.com/office/officeart/2005/8/layout/arrow4"/>
    <dgm:cxn modelId="{D8323D33-23D6-4C5C-BD6F-CF7373AB394F}" type="presOf" srcId="{E828112F-E38E-4A60-8BBA-5FB7DFE4B0F8}" destId="{3299A842-A016-4A77-A27D-4F765BE5FB29}" srcOrd="0" destOrd="0" presId="urn:microsoft.com/office/officeart/2005/8/layout/arrow4"/>
    <dgm:cxn modelId="{F8AE1946-4676-45E1-A7FF-E71C626060D5}" type="presParOf" srcId="{5FFC7C84-FBE6-45A6-AE16-80E600E4CD5D}" destId="{666C7EF7-90E7-4218-804F-68BDED50F583}" srcOrd="0" destOrd="0" presId="urn:microsoft.com/office/officeart/2005/8/layout/arrow4"/>
    <dgm:cxn modelId="{9CC1107F-4BF9-4BB9-B910-F8AB88F9E4D5}" type="presParOf" srcId="{5FFC7C84-FBE6-45A6-AE16-80E600E4CD5D}" destId="{3299A842-A016-4A77-A27D-4F765BE5FB29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C7EF7-90E7-4218-804F-68BDED50F583}">
      <dsp:nvSpPr>
        <dsp:cNvPr id="0" name=""/>
        <dsp:cNvSpPr/>
      </dsp:nvSpPr>
      <dsp:spPr>
        <a:xfrm>
          <a:off x="4526" y="150194"/>
          <a:ext cx="2715768" cy="2188135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9A842-A016-4A77-A27D-4F765BE5FB29}">
      <dsp:nvSpPr>
        <dsp:cNvPr id="0" name=""/>
        <dsp:cNvSpPr/>
      </dsp:nvSpPr>
      <dsp:spPr>
        <a:xfrm>
          <a:off x="2801767" y="0"/>
          <a:ext cx="4608576" cy="2488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外觀：所化眾生不可得</a:t>
          </a:r>
          <a:endParaRPr lang="en-US" altLang="zh-TW" sz="3200" kern="1200" dirty="0" smtClean="0"/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內觀：能化菩薩不可得</a:t>
          </a:r>
          <a:endParaRPr lang="zh-TW" altLang="en-US" sz="3200" kern="1200" dirty="0"/>
        </a:p>
      </dsp:txBody>
      <dsp:txXfrm>
        <a:off x="2801767" y="0"/>
        <a:ext cx="4608576" cy="2488525"/>
      </dsp:txXfrm>
    </dsp:sp>
    <dsp:sp modelId="{C6750128-BC55-473F-ADB9-B19725B15F92}">
      <dsp:nvSpPr>
        <dsp:cNvPr id="0" name=""/>
        <dsp:cNvSpPr/>
      </dsp:nvSpPr>
      <dsp:spPr>
        <a:xfrm>
          <a:off x="819256" y="2876805"/>
          <a:ext cx="2715768" cy="2126718"/>
        </a:xfrm>
        <a:prstGeom prst="downArrow">
          <a:avLst/>
        </a:prstGeom>
        <a:solidFill>
          <a:schemeClr val="accent3">
            <a:hueOff val="136"/>
            <a:satOff val="-50262"/>
            <a:lumOff val="-11766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4CFE0-2E7B-4006-8D45-D0961B55D5B6}">
      <dsp:nvSpPr>
        <dsp:cNvPr id="0" name=""/>
        <dsp:cNvSpPr/>
      </dsp:nvSpPr>
      <dsp:spPr>
        <a:xfrm>
          <a:off x="3616497" y="2695902"/>
          <a:ext cx="4608576" cy="2488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solidFill>
                <a:srgbClr val="FF0000"/>
              </a:solidFill>
            </a:rPr>
            <a:t>先觀所緣的一切，</a:t>
          </a:r>
          <a:r>
            <a:rPr lang="zh-TW" altLang="en-US" sz="3200" kern="1200" dirty="0" smtClean="0"/>
            <a:t>但因</a:t>
          </a:r>
          <a:r>
            <a:rPr lang="zh-TW" altLang="en-US" sz="3200" kern="1200" dirty="0" smtClean="0">
              <a:solidFill>
                <a:srgbClr val="FF0000"/>
              </a:solidFill>
            </a:rPr>
            <a:t>薩迦耶見相應的能觀者</a:t>
          </a:r>
          <a:r>
            <a:rPr lang="zh-TW" altLang="en-US" sz="3200" kern="1200" dirty="0" smtClean="0"/>
            <a:t>，未能遮遣，還未能現證。</a:t>
          </a:r>
          <a:endParaRPr lang="zh-TW" altLang="en-US" sz="3200" kern="1200" dirty="0"/>
        </a:p>
      </dsp:txBody>
      <dsp:txXfrm>
        <a:off x="3616497" y="2695902"/>
        <a:ext cx="4608576" cy="24885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C7EF7-90E7-4218-804F-68BDED50F583}">
      <dsp:nvSpPr>
        <dsp:cNvPr id="0" name=""/>
        <dsp:cNvSpPr/>
      </dsp:nvSpPr>
      <dsp:spPr>
        <a:xfrm>
          <a:off x="283127" y="325944"/>
          <a:ext cx="2715768" cy="4748563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9A842-A016-4A77-A27D-4F765BE5FB29}">
      <dsp:nvSpPr>
        <dsp:cNvPr id="0" name=""/>
        <dsp:cNvSpPr/>
      </dsp:nvSpPr>
      <dsp:spPr>
        <a:xfrm>
          <a:off x="2822841" y="0"/>
          <a:ext cx="5123630" cy="5400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0" rIns="220472" bIns="220472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100" kern="1200" dirty="0" smtClean="0"/>
            <a:t>4.</a:t>
          </a:r>
          <a:r>
            <a:rPr lang="zh-TW" altLang="en-US" sz="3100" kern="1200" dirty="0" smtClean="0"/>
            <a:t>「佛法」三句論法：應隨順緣起，非顛到妄執、善惡不分而以一切為佛法。</a:t>
          </a:r>
          <a:endParaRPr lang="en-US" altLang="zh-TW" sz="3100" kern="1200" dirty="0" smtClean="0"/>
        </a:p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100" kern="1200" dirty="0" smtClean="0"/>
            <a:t>3.</a:t>
          </a:r>
          <a:r>
            <a:rPr lang="zh-TW" altLang="en-US" sz="3100" kern="1200" dirty="0" smtClean="0"/>
            <a:t>「無實無虛」並「事理無礙」故「一切法皆佛法」。</a:t>
          </a:r>
          <a:endParaRPr lang="en-US" altLang="zh-TW" sz="3100" kern="1200" dirty="0" smtClean="0"/>
        </a:p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100" kern="1200" dirty="0" smtClean="0"/>
            <a:t>2.</a:t>
          </a:r>
          <a:r>
            <a:rPr lang="zh-TW" altLang="en-US" sz="3100" kern="1200" dirty="0" smtClean="0"/>
            <a:t>達「諸法如義」可執為「實」？</a:t>
          </a:r>
          <a:endParaRPr lang="en-US" altLang="zh-TW" sz="3100" kern="1200" dirty="0" smtClean="0"/>
        </a:p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100" kern="1200" dirty="0" smtClean="0"/>
            <a:t>1.</a:t>
          </a:r>
          <a:r>
            <a:rPr lang="zh-TW" altLang="en-US" sz="3100" kern="1200" dirty="0" smtClean="0"/>
            <a:t>菩薩實分得「無上菩提」？</a:t>
          </a:r>
          <a:endParaRPr lang="zh-TW" altLang="en-US" sz="3100" kern="1200" dirty="0"/>
        </a:p>
      </dsp:txBody>
      <dsp:txXfrm>
        <a:off x="2822841" y="0"/>
        <a:ext cx="5123630" cy="5400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C7EF7-90E7-4218-804F-68BDED50F583}">
      <dsp:nvSpPr>
        <dsp:cNvPr id="0" name=""/>
        <dsp:cNvSpPr/>
      </dsp:nvSpPr>
      <dsp:spPr>
        <a:xfrm>
          <a:off x="283127" y="325944"/>
          <a:ext cx="2715768" cy="4748563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9A842-A016-4A77-A27D-4F765BE5FB29}">
      <dsp:nvSpPr>
        <dsp:cNvPr id="0" name=""/>
        <dsp:cNvSpPr/>
      </dsp:nvSpPr>
      <dsp:spPr>
        <a:xfrm>
          <a:off x="2822841" y="0"/>
          <a:ext cx="5123630" cy="5400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0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/>
            <a:t>4.</a:t>
          </a:r>
          <a:r>
            <a:rPr lang="zh-TW" altLang="en-US" sz="3600" kern="1200" dirty="0" smtClean="0"/>
            <a:t>通達無我法者，如來說名真是菩薩！</a:t>
          </a:r>
          <a:endParaRPr lang="en-US" altLang="zh-TW" sz="3600" kern="1200" dirty="0" smtClean="0"/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/>
            <a:t>3.</a:t>
          </a:r>
          <a:r>
            <a:rPr lang="zh-TW" altLang="en-US" sz="3600" kern="1200" dirty="0" smtClean="0"/>
            <a:t>可有「菩薩實性」可說？</a:t>
          </a:r>
          <a:endParaRPr lang="en-US" altLang="zh-TW" sz="3600" kern="1200" dirty="0" smtClean="0"/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/>
            <a:t>2.</a:t>
          </a:r>
          <a:r>
            <a:rPr lang="zh-TW" altLang="en-US" sz="3600" kern="1200" dirty="0" smtClean="0"/>
            <a:t>「成熟有情」、「莊嚴佛土」可執為「實」？</a:t>
          </a:r>
          <a:endParaRPr lang="en-US" altLang="zh-TW" sz="3600" kern="1200" dirty="0" smtClean="0"/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/>
            <a:t>1.</a:t>
          </a:r>
          <a:r>
            <a:rPr lang="zh-TW" altLang="en-US" sz="3600" kern="1200" dirty="0" smtClean="0"/>
            <a:t>菩薩實得「大身」？</a:t>
          </a:r>
          <a:endParaRPr lang="zh-TW" altLang="en-US" sz="3600" kern="1200" dirty="0"/>
        </a:p>
      </dsp:txBody>
      <dsp:txXfrm>
        <a:off x="2822841" y="0"/>
        <a:ext cx="5123630" cy="5400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400" b="1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solidFill>
                  <a:schemeClr val="tx1"/>
                </a:solidFill>
              </a:defRPr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89654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834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釋「實無有法發阿耨多羅三藐三菩提心者」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～依「悟入無分別法性」之次第說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依修行的次第說</a:t>
            </a:r>
            <a:r>
              <a:rPr lang="zh-TW" altLang="en-US" dirty="0" smtClean="0"/>
              <a:t>：</a:t>
            </a:r>
            <a:r>
              <a:rPr lang="zh-TW" altLang="en-US" dirty="0">
                <a:solidFill>
                  <a:srgbClr val="FF0000"/>
                </a:solidFill>
              </a:rPr>
              <a:t>先觀所緣的一切</a:t>
            </a:r>
            <a:r>
              <a:rPr lang="zh-TW" altLang="en-US" dirty="0" smtClean="0"/>
              <a:t>，</a:t>
            </a:r>
            <a:r>
              <a:rPr lang="zh-TW" altLang="en-US" dirty="0"/>
              <a:t>色聲等諸法，人、天等眾生，都無自</a:t>
            </a:r>
            <a:r>
              <a:rPr lang="zh-TW" altLang="en-US" dirty="0" smtClean="0"/>
              <a:t>性可</a:t>
            </a:r>
            <a:r>
              <a:rPr lang="zh-TW" altLang="en-US" dirty="0"/>
              <a:t>得，不可取，不可著；但因</a:t>
            </a:r>
            <a:r>
              <a:rPr lang="zh-TW" altLang="en-US" dirty="0">
                <a:solidFill>
                  <a:srgbClr val="FF0000"/>
                </a:solidFill>
              </a:rPr>
              <a:t>薩迦耶見相應的能觀者</a:t>
            </a:r>
            <a:r>
              <a:rPr lang="zh-TW" altLang="en-US" dirty="0"/>
              <a:t>，未能遮遣，還未能現</a:t>
            </a:r>
            <a:r>
              <a:rPr lang="zh-TW" altLang="en-US" dirty="0" smtClean="0"/>
              <a:t>證。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進一步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反觀發菩提心者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修菩薩行者</a:t>
            </a:r>
            <a:r>
              <a:rPr lang="zh-TW" altLang="en-US" dirty="0"/>
              <a:t>不可得，即</a:t>
            </a:r>
            <a:r>
              <a:rPr lang="zh-TW" altLang="en-US" dirty="0">
                <a:solidFill>
                  <a:srgbClr val="FF0000"/>
                </a:solidFill>
              </a:rPr>
              <a:t>心</a:t>
            </a:r>
            <a:r>
              <a:rPr lang="zh-TW" altLang="en-US" dirty="0"/>
              <a:t>亦不可得，</a:t>
            </a:r>
            <a:r>
              <a:rPr lang="zh-TW" altLang="en-US" dirty="0">
                <a:solidFill>
                  <a:srgbClr val="FF0000"/>
                </a:solidFill>
              </a:rPr>
              <a:t>不見少許</a:t>
            </a:r>
            <a:r>
              <a:rPr lang="zh-TW" altLang="en-US" dirty="0" smtClean="0">
                <a:solidFill>
                  <a:srgbClr val="FF0000"/>
                </a:solidFill>
              </a:rPr>
              <a:t>法</a:t>
            </a:r>
            <a:r>
              <a:rPr lang="zh-TW" altLang="en-US" dirty="0" smtClean="0"/>
              <a:t>─</a:t>
            </a:r>
            <a:r>
              <a:rPr lang="zh-TW" altLang="en-US" dirty="0"/>
              <a:t>─若色若心有自性，可為發阿耨多羅三藐三菩提心者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這才</a:t>
            </a:r>
            <a:r>
              <a:rPr lang="zh-TW" altLang="en-US" dirty="0">
                <a:solidFill>
                  <a:srgbClr val="FF0000"/>
                </a:solidFill>
              </a:rPr>
              <a:t>薩迦耶見</a:t>
            </a:r>
            <a:r>
              <a:rPr lang="zh-TW" altLang="en-US" dirty="0"/>
              <a:t>──</a:t>
            </a:r>
            <a:r>
              <a:rPr lang="zh-TW" altLang="en-US" dirty="0" smtClean="0"/>
              <a:t>生死</a:t>
            </a:r>
            <a:r>
              <a:rPr lang="zh-TW" altLang="en-US" dirty="0"/>
              <a:t>根拔，盡一切戲論而悟入無分別法性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019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我法二空～能所雙亡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中觀者廣明一切我法皆空，而以</a:t>
            </a:r>
            <a:r>
              <a:rPr lang="zh-TW" altLang="en-US" dirty="0">
                <a:solidFill>
                  <a:srgbClr val="FF0000"/>
                </a:solidFill>
              </a:rPr>
              <a:t>離</a:t>
            </a:r>
            <a:r>
              <a:rPr lang="zh-TW" altLang="en-US" dirty="0" smtClean="0">
                <a:solidFill>
                  <a:srgbClr val="FF0000"/>
                </a:solidFill>
              </a:rPr>
              <a:t>薩迦</a:t>
            </a:r>
            <a:r>
              <a:rPr lang="zh-TW" altLang="en-US" dirty="0">
                <a:solidFill>
                  <a:srgbClr val="FF0000"/>
                </a:solidFill>
              </a:rPr>
              <a:t>耶見的我我所執</a:t>
            </a:r>
            <a:r>
              <a:rPr lang="zh-TW" altLang="en-US" dirty="0"/>
              <a:t>，為</a:t>
            </a:r>
            <a:r>
              <a:rPr lang="zh-TW" altLang="en-US" dirty="0">
                <a:solidFill>
                  <a:srgbClr val="FF0000"/>
                </a:solidFill>
              </a:rPr>
              <a:t>入法的不二門</a:t>
            </a:r>
            <a:r>
              <a:rPr lang="zh-TW" altLang="en-US" dirty="0"/>
              <a:t>，即是此義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無</a:t>
            </a:r>
            <a:r>
              <a:rPr lang="zh-TW" altLang="en-US" dirty="0">
                <a:solidFill>
                  <a:srgbClr val="FF0000"/>
                </a:solidFill>
              </a:rPr>
              <a:t>所化的眾生相</a:t>
            </a:r>
            <a:r>
              <a:rPr lang="zh-TW" altLang="en-US" dirty="0"/>
              <a:t>可得，</a:t>
            </a:r>
            <a:r>
              <a:rPr lang="zh-TW" altLang="en-US" dirty="0" smtClean="0"/>
              <a:t>無</a:t>
            </a:r>
            <a:r>
              <a:rPr lang="zh-TW" altLang="en-US" dirty="0" smtClean="0">
                <a:solidFill>
                  <a:srgbClr val="FF0000"/>
                </a:solidFill>
              </a:rPr>
              <a:t>能發</a:t>
            </a:r>
            <a:r>
              <a:rPr lang="zh-TW" altLang="en-US" dirty="0">
                <a:solidFill>
                  <a:srgbClr val="FF0000"/>
                </a:solidFill>
              </a:rPr>
              <a:t>心的菩薩</a:t>
            </a:r>
            <a:r>
              <a:rPr lang="zh-TW" altLang="en-US" dirty="0"/>
              <a:t>可得；這樣的</a:t>
            </a:r>
            <a:r>
              <a:rPr lang="zh-TW" altLang="en-US" dirty="0">
                <a:solidFill>
                  <a:srgbClr val="FF0000"/>
                </a:solidFill>
              </a:rPr>
              <a:t>降伏其心</a:t>
            </a:r>
            <a:r>
              <a:rPr lang="zh-TW" altLang="en-US" dirty="0"/>
              <a:t>，即能</a:t>
            </a:r>
            <a:r>
              <a:rPr lang="zh-TW" altLang="en-US" dirty="0">
                <a:solidFill>
                  <a:srgbClr val="FF0000"/>
                </a:solidFill>
              </a:rPr>
              <a:t>安住大菩提心</a:t>
            </a:r>
            <a:r>
              <a:rPr lang="zh-TW" altLang="en-US" dirty="0"/>
              <a:t>，從三界中出，到</a:t>
            </a:r>
            <a:r>
              <a:rPr lang="zh-TW" altLang="en-US" dirty="0" smtClean="0"/>
              <a:t>一切智</a:t>
            </a:r>
            <a:r>
              <a:rPr lang="zh-TW" altLang="en-US" dirty="0"/>
              <a:t>海中住。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659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zh-TW" altLang="en-US" dirty="0" smtClean="0"/>
              <a:t>學者</a:t>
            </a:r>
            <a:r>
              <a:rPr lang="zh-TW" altLang="en-US" dirty="0"/>
              <a:t>之疑惑</a:t>
            </a:r>
            <a:r>
              <a:rPr lang="zh-TW" altLang="en-US" dirty="0" smtClean="0"/>
              <a:t>、學派之不足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多數學者，以為聲聞能破我執，而大乘才能破法執，這應</a:t>
            </a:r>
            <a:r>
              <a:rPr lang="zh-TW" altLang="en-US" dirty="0">
                <a:solidFill>
                  <a:srgbClr val="FF0000"/>
                </a:solidFill>
              </a:rPr>
              <a:t>先破我執而後</a:t>
            </a:r>
            <a:r>
              <a:rPr lang="zh-TW" altLang="en-US" dirty="0" smtClean="0">
                <a:solidFill>
                  <a:srgbClr val="FF0000"/>
                </a:solidFill>
              </a:rPr>
              <a:t>離相</a:t>
            </a:r>
            <a:r>
              <a:rPr lang="zh-TW" altLang="en-US" dirty="0" smtClean="0"/>
              <a:t>！本</a:t>
            </a:r>
            <a:r>
              <a:rPr lang="zh-TW" altLang="en-US" dirty="0"/>
              <a:t>經前後大段，一般也判為</a:t>
            </a:r>
            <a:r>
              <a:rPr lang="zh-TW" altLang="en-US" dirty="0">
                <a:solidFill>
                  <a:srgbClr val="FF0000"/>
                </a:solidFill>
              </a:rPr>
              <a:t>先破法執</a:t>
            </a:r>
            <a:r>
              <a:rPr lang="zh-TW" altLang="en-US" dirty="0"/>
              <a:t>，後破我執，即為大矛盾處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又</a:t>
            </a:r>
            <a:r>
              <a:rPr lang="zh-TW" altLang="en-US" dirty="0"/>
              <a:t>，</a:t>
            </a:r>
            <a:r>
              <a:rPr lang="zh-TW" altLang="en-US" dirty="0" smtClean="0"/>
              <a:t>佛為</a:t>
            </a:r>
            <a:r>
              <a:rPr lang="zh-TW" altLang="en-US" dirty="0"/>
              <a:t>眾生說法，</a:t>
            </a:r>
            <a:r>
              <a:rPr lang="zh-TW" altLang="en-US" dirty="0">
                <a:solidFill>
                  <a:srgbClr val="FF0000"/>
                </a:solidFill>
              </a:rPr>
              <a:t>多明空無我</a:t>
            </a:r>
            <a:r>
              <a:rPr lang="zh-TW" altLang="en-US" dirty="0"/>
              <a:t>，信解者還多。到了聖智親證，反而</a:t>
            </a:r>
            <a:r>
              <a:rPr lang="zh-TW" altLang="en-US" dirty="0">
                <a:solidFill>
                  <a:srgbClr val="FF0000"/>
                </a:solidFill>
              </a:rPr>
              <a:t>偏執真常大我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末法眾生，不聞大乘，如湛愚心燈錄之類，</a:t>
            </a:r>
            <a:r>
              <a:rPr lang="zh-TW" altLang="en-US" dirty="0">
                <a:solidFill>
                  <a:srgbClr val="FF0000"/>
                </a:solidFill>
              </a:rPr>
              <a:t>以「我</a:t>
            </a:r>
            <a:r>
              <a:rPr lang="zh-TW" altLang="en-US" dirty="0" smtClean="0">
                <a:solidFill>
                  <a:srgbClr val="FF0000"/>
                </a:solidFill>
              </a:rPr>
              <a:t>」為</a:t>
            </a:r>
            <a:r>
              <a:rPr lang="zh-TW" altLang="en-US" dirty="0">
                <a:solidFill>
                  <a:srgbClr val="FF0000"/>
                </a:solidFill>
              </a:rPr>
              <a:t>開示修行的根本</a:t>
            </a:r>
            <a:r>
              <a:rPr lang="zh-TW" altLang="en-US" dirty="0"/>
              <a:t>，與我見外道同流，可痛！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7109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本經意趣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所以，本經於此智證的方便道中，</a:t>
            </a:r>
            <a:r>
              <a:rPr lang="zh-TW" altLang="en-US" dirty="0">
                <a:solidFill>
                  <a:srgbClr val="FF0000"/>
                </a:solidFill>
              </a:rPr>
              <a:t>特重於無我的開示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即是說：即使是聖</a:t>
            </a:r>
            <a:r>
              <a:rPr lang="zh-TW" altLang="en-US" dirty="0" smtClean="0"/>
              <a:t>智現</a:t>
            </a:r>
            <a:r>
              <a:rPr lang="zh-TW" altLang="en-US" dirty="0"/>
              <a:t>覺，也還是</a:t>
            </a:r>
            <a:r>
              <a:rPr lang="zh-TW" altLang="en-US" dirty="0">
                <a:solidFill>
                  <a:srgbClr val="FF0000"/>
                </a:solidFill>
              </a:rPr>
              <a:t>空無我的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7343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zh-TW" altLang="en-US" dirty="0" smtClean="0"/>
              <a:t>真發菩提心（圖表）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115213"/>
              </p:ext>
            </p:extLst>
          </p:nvPr>
        </p:nvGraphicFramePr>
        <p:xfrm>
          <a:off x="457200" y="1268760"/>
          <a:ext cx="8229600" cy="5184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051720" y="4293096"/>
            <a:ext cx="1107996" cy="1728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6000" b="1" dirty="0" smtClean="0">
                <a:solidFill>
                  <a:schemeClr val="bg1"/>
                </a:solidFill>
              </a:rPr>
              <a:t>伏心</a:t>
            </a:r>
            <a:endParaRPr lang="zh-TW" altLang="en-US" sz="6000" b="1" dirty="0">
              <a:solidFill>
                <a:schemeClr val="bg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05970" y="1700808"/>
            <a:ext cx="861774" cy="19442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4400" b="1" smtClean="0">
                <a:solidFill>
                  <a:schemeClr val="bg1"/>
                </a:solidFill>
              </a:rPr>
              <a:t>發真心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3645024"/>
            <a:ext cx="7992887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chemeClr val="bg1"/>
                </a:solidFill>
              </a:rPr>
              <a:t>明心見性：</a:t>
            </a:r>
            <a:r>
              <a:rPr lang="zh-TW" altLang="en-US" sz="2000" b="1" dirty="0">
                <a:solidFill>
                  <a:schemeClr val="bg1"/>
                </a:solidFill>
              </a:rPr>
              <a:t>薩迦耶見──生死根拔，盡一切戲論而悟入無分別法性</a:t>
            </a:r>
          </a:p>
        </p:txBody>
      </p:sp>
    </p:spTree>
    <p:extLst>
      <p:ext uri="{BB962C8B-B14F-4D97-AF65-F5344CB8AC3E}">
        <p14:creationId xmlns:p14="http://schemas.microsoft.com/office/powerpoint/2010/main" val="2706342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2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己二  分證菩提果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須菩提！於意云何？如來於然燈佛所，有法得阿耨多羅三藐三菩提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不</a:t>
            </a:r>
            <a:r>
              <a:rPr lang="zh-TW" altLang="en-US" dirty="0" smtClean="0"/>
              <a:t>也，</a:t>
            </a:r>
            <a:r>
              <a:rPr lang="zh-TW" altLang="en-US" dirty="0"/>
              <a:t>世尊！如我解佛所說義，佛於然燈佛所，無有法得阿耨多羅三藐三菩提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佛言：如是</a:t>
            </a:r>
            <a:r>
              <a:rPr lang="zh-TW" altLang="en-US" dirty="0"/>
              <a:t>！如是！須菩提！實無有法如來得阿耨多羅三藐三菩提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須菩提！</a:t>
            </a:r>
            <a:r>
              <a:rPr lang="zh-TW" altLang="en-US" dirty="0">
                <a:solidFill>
                  <a:srgbClr val="FF0000"/>
                </a:solidFill>
              </a:rPr>
              <a:t>若有法如來得</a:t>
            </a:r>
            <a:r>
              <a:rPr lang="zh-TW" altLang="en-US" dirty="0"/>
              <a:t>阿耨多羅三藐三菩提者，</a:t>
            </a:r>
            <a:r>
              <a:rPr lang="zh-TW" altLang="en-US" dirty="0">
                <a:solidFill>
                  <a:srgbClr val="FF0000"/>
                </a:solidFill>
              </a:rPr>
              <a:t>然燈佛則不與我授記</a:t>
            </a:r>
            <a:r>
              <a:rPr lang="zh-TW" altLang="en-US" dirty="0"/>
              <a:t>：「汝於來世當得作佛，號釋迦牟尼」。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3398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2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以</a:t>
            </a:r>
            <a:r>
              <a:rPr lang="zh-TW" altLang="en-US" dirty="0"/>
              <a:t>實無有法得阿耨多羅三藐三菩提，是故然燈佛與我授記，作是言：「汝於來世當得作佛，號釋迦牟尼」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何以</a:t>
            </a:r>
            <a:r>
              <a:rPr lang="zh-TW" altLang="en-US" dirty="0"/>
              <a:t>故？如來者，即</a:t>
            </a:r>
            <a:r>
              <a:rPr lang="zh-TW" altLang="en-US" dirty="0">
                <a:solidFill>
                  <a:srgbClr val="FF0000"/>
                </a:solidFill>
              </a:rPr>
              <a:t>諸法如義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/>
              <a:t>若有人言：如來得阿耨多羅三藐三菩提，須菩提！</a:t>
            </a:r>
            <a:r>
              <a:rPr lang="zh-TW" altLang="en-US" dirty="0">
                <a:solidFill>
                  <a:srgbClr val="FF0000"/>
                </a:solidFill>
              </a:rPr>
              <a:t>實無有法</a:t>
            </a:r>
            <a:r>
              <a:rPr lang="zh-TW" altLang="en-US" dirty="0"/>
              <a:t>佛得阿耨多羅三藐三菩提。</a:t>
            </a:r>
            <a:endParaRPr lang="en-US" altLang="zh-TW" dirty="0"/>
          </a:p>
          <a:p>
            <a:r>
              <a:rPr lang="zh-TW" altLang="en-US" dirty="0"/>
              <a:t>須菩提！如來所得阿耨多羅三藐三菩提，於是中</a:t>
            </a:r>
            <a:r>
              <a:rPr lang="zh-TW" altLang="en-US" dirty="0">
                <a:solidFill>
                  <a:srgbClr val="FF0000"/>
                </a:solidFill>
              </a:rPr>
              <a:t>無實無虛</a:t>
            </a:r>
            <a:r>
              <a:rPr lang="zh-TW" altLang="en-US" dirty="0"/>
              <a:t>，是故如來說一切法皆是佛法。</a:t>
            </a:r>
            <a:endParaRPr lang="en-US" altLang="zh-TW" dirty="0"/>
          </a:p>
          <a:p>
            <a:r>
              <a:rPr lang="zh-TW" altLang="en-US" dirty="0"/>
              <a:t>須菩提！所言一切法者，即非一切法，是故名一切法。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8949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發勝義菩提心，</a:t>
            </a:r>
            <a:r>
              <a:rPr lang="zh-TW" altLang="en-US" dirty="0">
                <a:solidFill>
                  <a:srgbClr val="0070C0"/>
                </a:solidFill>
              </a:rPr>
              <a:t>即</a:t>
            </a:r>
            <a:r>
              <a:rPr lang="zh-TW" altLang="en-US" dirty="0">
                <a:solidFill>
                  <a:srgbClr val="FF0000"/>
                </a:solidFill>
              </a:rPr>
              <a:t>分證無上遍正覺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上文</a:t>
            </a:r>
            <a:r>
              <a:rPr lang="zh-TW" altLang="en-US" dirty="0"/>
              <a:t>已明</a:t>
            </a:r>
            <a:r>
              <a:rPr lang="zh-TW" altLang="en-US" dirty="0">
                <a:solidFill>
                  <a:srgbClr val="0070C0"/>
                </a:solidFill>
              </a:rPr>
              <a:t>無法為</a:t>
            </a:r>
            <a:r>
              <a:rPr lang="zh-TW" altLang="en-US" dirty="0">
                <a:solidFill>
                  <a:srgbClr val="FF0000"/>
                </a:solidFill>
              </a:rPr>
              <a:t>發心者</a:t>
            </a:r>
            <a:r>
              <a:rPr lang="zh-TW" altLang="en-US" dirty="0"/>
              <a:t>，這裡說</a:t>
            </a:r>
            <a:r>
              <a:rPr lang="zh-TW" altLang="en-US" dirty="0" smtClean="0">
                <a:solidFill>
                  <a:srgbClr val="0070C0"/>
                </a:solidFill>
              </a:rPr>
              <a:t>無法為</a:t>
            </a:r>
            <a:r>
              <a:rPr lang="zh-TW" altLang="en-US" dirty="0">
                <a:solidFill>
                  <a:srgbClr val="FF0000"/>
                </a:solidFill>
              </a:rPr>
              <a:t>證得者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1465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佛以自己經歷的分證菩提果，問須菩提：如來──釋迦自稱──從前在然燈佛那裡，有什麼實法能證得阿耨多羅三藐三菩提？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須菩提深解如來所說的，所以說：沒有。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914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</a:t>
            </a:r>
            <a:r>
              <a:rPr lang="zh-TW" altLang="en-US" dirty="0"/>
              <a:t>義</a:t>
            </a:r>
            <a:r>
              <a:rPr lang="zh-TW" altLang="en-US" dirty="0" smtClean="0"/>
              <a:t>（續）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佛說：是的，確乎沒有什麼為我可得阿耨多羅三藐三菩提的。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如有某種真實有自性法，如來能證得阿耨多羅三藐三菩提，那我就有我我所執了；然燈佛也就不會給我授記，說我在未來世中作佛，號為釋迦牟尼。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因為當時，現覺我法性空，不見有能得所得，離一切相，然燈佛這才為我授記呢！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351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（十二講之九）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sz="2400" dirty="0" smtClean="0"/>
          </a:p>
          <a:p>
            <a:r>
              <a:rPr lang="zh-TW" altLang="en-US" sz="2400" dirty="0" smtClean="0"/>
              <a:t>道一編講於同淨蘭若</a:t>
            </a:r>
            <a:r>
              <a:rPr lang="en-US" altLang="zh-TW" sz="2400" dirty="0" smtClean="0"/>
              <a:t>‧2013</a:t>
            </a:r>
            <a:r>
              <a:rPr lang="zh-TW" altLang="en-US" sz="2400" dirty="0" smtClean="0"/>
              <a:t>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9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約菩薩與外道明「如來」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七地菩薩得無生忍，即名得阿耨多羅三藐三菩提。</a:t>
            </a:r>
            <a:r>
              <a:rPr lang="zh-TW" altLang="en-US" dirty="0">
                <a:solidFill>
                  <a:srgbClr val="FF0000"/>
                </a:solidFill>
              </a:rPr>
              <a:t>能分得菩提，也即可</a:t>
            </a:r>
            <a:r>
              <a:rPr lang="zh-TW" altLang="en-US" dirty="0" smtClean="0">
                <a:solidFill>
                  <a:srgbClr val="FF0000"/>
                </a:solidFill>
              </a:rPr>
              <a:t>名為</a:t>
            </a:r>
            <a:r>
              <a:rPr lang="zh-TW" altLang="en-US" dirty="0">
                <a:solidFill>
                  <a:srgbClr val="FF0000"/>
                </a:solidFill>
              </a:rPr>
              <a:t>如來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如來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外道解說為「我」</a:t>
            </a:r>
            <a:r>
              <a:rPr lang="zh-TW" altLang="en-US" dirty="0"/>
              <a:t>，以為是</a:t>
            </a:r>
            <a:r>
              <a:rPr lang="zh-TW" altLang="en-US" dirty="0">
                <a:solidFill>
                  <a:srgbClr val="0070C0"/>
                </a:solidFill>
              </a:rPr>
              <a:t>如如不動而往來三界生死者</a:t>
            </a:r>
            <a:r>
              <a:rPr lang="zh-TW" altLang="en-US" dirty="0"/>
              <a:t>，</a:t>
            </a:r>
            <a:r>
              <a:rPr lang="zh-TW" altLang="en-US" dirty="0" smtClean="0"/>
              <a:t>以為是</a:t>
            </a:r>
            <a:r>
              <a:rPr lang="zh-TW" altLang="en-US" dirty="0">
                <a:solidFill>
                  <a:srgbClr val="0070C0"/>
                </a:solidFill>
              </a:rPr>
              <a:t>離縛得解脫而本來如是常住者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0906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釋「如來」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在佛法中，否棄外道的「我」論，如來是</a:t>
            </a:r>
            <a:r>
              <a:rPr lang="zh-TW" altLang="en-US" dirty="0" smtClean="0">
                <a:solidFill>
                  <a:srgbClr val="FF0000"/>
                </a:solidFill>
              </a:rPr>
              <a:t>諸法</a:t>
            </a:r>
            <a:r>
              <a:rPr lang="zh-TW" altLang="en-US" dirty="0">
                <a:solidFill>
                  <a:srgbClr val="FF0000"/>
                </a:solidFill>
              </a:rPr>
              <a:t>如義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如此</a:t>
            </a:r>
            <a:r>
              <a:rPr lang="zh-TW" altLang="en-US" dirty="0"/>
              <a:t>如此，無二無別（不是一），一切法的平等空性，名為</a:t>
            </a:r>
            <a:r>
              <a:rPr lang="zh-TW" altLang="en-US" dirty="0">
                <a:solidFill>
                  <a:srgbClr val="FF0000"/>
                </a:solidFill>
              </a:rPr>
              <a:t>如</a:t>
            </a:r>
            <a:r>
              <a:rPr lang="zh-TW" altLang="en-US" dirty="0"/>
              <a:t>；</a:t>
            </a:r>
            <a:r>
              <a:rPr lang="zh-TW" altLang="en-US" dirty="0" smtClean="0"/>
              <a:t>於此如</a:t>
            </a:r>
            <a:r>
              <a:rPr lang="zh-TW" altLang="en-US" dirty="0"/>
              <a:t>義而悟入，即名為</a:t>
            </a:r>
            <a:r>
              <a:rPr lang="zh-TW" altLang="en-US" dirty="0">
                <a:solidFill>
                  <a:srgbClr val="FF0000"/>
                </a:solidFill>
              </a:rPr>
              <a:t>如來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既然</a:t>
            </a:r>
            <a:r>
              <a:rPr lang="zh-TW" altLang="en-US" dirty="0"/>
              <a:t>是諸法如義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即</a:t>
            </a:r>
            <a:r>
              <a:rPr lang="zh-TW" altLang="en-US" dirty="0">
                <a:solidFill>
                  <a:srgbClr val="FF0000"/>
                </a:solidFill>
              </a:rPr>
              <a:t>無彼此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無能所</a:t>
            </a:r>
            <a:r>
              <a:rPr lang="zh-TW" altLang="en-US" dirty="0"/>
              <a:t>，這是</a:t>
            </a:r>
            <a:r>
              <a:rPr lang="zh-TW" altLang="en-US" dirty="0">
                <a:solidFill>
                  <a:srgbClr val="FF0000"/>
                </a:solidFill>
              </a:rPr>
              <a:t>極難</a:t>
            </a:r>
            <a:r>
              <a:rPr lang="zh-TW" altLang="en-US" dirty="0" smtClean="0">
                <a:solidFill>
                  <a:srgbClr val="FF0000"/>
                </a:solidFill>
              </a:rPr>
              <a:t>信解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因為</a:t>
            </a:r>
            <a:r>
              <a:rPr lang="zh-TW" altLang="en-US" dirty="0"/>
              <a:t>常人有所思考、體會，是</a:t>
            </a:r>
            <a:r>
              <a:rPr lang="zh-TW" altLang="en-US" dirty="0">
                <a:solidFill>
                  <a:srgbClr val="FF0000"/>
                </a:solidFill>
              </a:rPr>
              <a:t>不能離卻能所彼此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如來</a:t>
            </a:r>
            <a:r>
              <a:rPr lang="zh-TW" altLang="en-US" dirty="0"/>
              <a:t>既即為</a:t>
            </a:r>
            <a:r>
              <a:rPr lang="zh-TW" altLang="en-US" dirty="0">
                <a:solidFill>
                  <a:srgbClr val="FF0000"/>
                </a:solidFill>
              </a:rPr>
              <a:t>如義</a:t>
            </a:r>
            <a:r>
              <a:rPr lang="zh-TW" altLang="en-US" dirty="0" smtClean="0">
                <a:solidFill>
                  <a:srgbClr val="FF0000"/>
                </a:solidFill>
              </a:rPr>
              <a:t>的現</a:t>
            </a:r>
            <a:r>
              <a:rPr lang="zh-TW" altLang="en-US" dirty="0">
                <a:solidFill>
                  <a:srgbClr val="FF0000"/>
                </a:solidFill>
              </a:rPr>
              <a:t>覺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不能說有能得所得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因此</a:t>
            </a:r>
            <a:r>
              <a:rPr lang="zh-TW" altLang="en-US" dirty="0"/>
              <a:t>，如有人說</a:t>
            </a:r>
            <a:r>
              <a:rPr lang="zh-TW" altLang="en-US" dirty="0">
                <a:solidFill>
                  <a:srgbClr val="0070C0"/>
                </a:solidFill>
              </a:rPr>
              <a:t>如來能得阿耨多羅三藐三菩提</a:t>
            </a:r>
            <a:r>
              <a:rPr lang="zh-TW" altLang="en-US" dirty="0" smtClean="0"/>
              <a:t>，這</a:t>
            </a:r>
            <a:r>
              <a:rPr lang="zh-TW" altLang="en-US" dirty="0"/>
              <a:t>無疑是錯誤的，不能契會佛意的。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6891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釋「無實無虛」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如來</a:t>
            </a:r>
            <a:r>
              <a:rPr lang="zh-TW" altLang="en-US" dirty="0">
                <a:solidFill>
                  <a:srgbClr val="FF0000"/>
                </a:solidFill>
              </a:rPr>
              <a:t>所得</a:t>
            </a:r>
            <a:r>
              <a:rPr lang="zh-TW" altLang="en-US" dirty="0"/>
              <a:t>（菩薩</a:t>
            </a:r>
            <a:r>
              <a:rPr lang="zh-TW" altLang="en-US" dirty="0">
                <a:solidFill>
                  <a:srgbClr val="FF0000"/>
                </a:solidFill>
              </a:rPr>
              <a:t>分得</a:t>
            </a:r>
            <a:r>
              <a:rPr lang="zh-TW" altLang="en-US" dirty="0"/>
              <a:t>）阿耨多羅三藐三菩提，即</a:t>
            </a:r>
            <a:r>
              <a:rPr lang="zh-TW" altLang="en-US" dirty="0">
                <a:solidFill>
                  <a:srgbClr val="FF0000"/>
                </a:solidFill>
              </a:rPr>
              <a:t>現覺諸法如義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達</a:t>
            </a:r>
            <a:r>
              <a:rPr lang="zh-TW" altLang="en-US" dirty="0" smtClean="0">
                <a:solidFill>
                  <a:srgbClr val="FF0000"/>
                </a:solidFill>
              </a:rPr>
              <a:t>一切</a:t>
            </a:r>
            <a:r>
              <a:rPr lang="zh-TW" altLang="en-US" dirty="0">
                <a:solidFill>
                  <a:srgbClr val="FF0000"/>
                </a:solidFill>
              </a:rPr>
              <a:t>法相的虛妄無實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離妄相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徹見如實相</a:t>
            </a:r>
            <a:r>
              <a:rPr lang="zh-TW" altLang="en-US" dirty="0" smtClean="0"/>
              <a:t>。</a:t>
            </a:r>
            <a:r>
              <a:rPr lang="en-US" altLang="zh-TW" sz="2400" dirty="0" smtClean="0">
                <a:solidFill>
                  <a:srgbClr val="0070C0"/>
                </a:solidFill>
              </a:rPr>
              <a:t>【</a:t>
            </a:r>
            <a:r>
              <a:rPr lang="zh-TW" altLang="en-US" sz="2400" dirty="0" smtClean="0">
                <a:solidFill>
                  <a:srgbClr val="0070C0"/>
                </a:solidFill>
              </a:rPr>
              <a:t>離妄證真</a:t>
            </a:r>
            <a:r>
              <a:rPr lang="en-US" altLang="zh-TW" sz="2400" dirty="0" smtClean="0">
                <a:solidFill>
                  <a:srgbClr val="0070C0"/>
                </a:solidFill>
              </a:rPr>
              <a:t>】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一切法自性，即一切法自性</a:t>
            </a:r>
            <a:r>
              <a:rPr lang="zh-TW" altLang="en-US" dirty="0" smtClean="0"/>
              <a:t>不可得</a:t>
            </a:r>
            <a:r>
              <a:rPr lang="zh-TW" altLang="en-US" dirty="0"/>
              <a:t>；以</a:t>
            </a:r>
            <a:r>
              <a:rPr lang="zh-TW" altLang="en-US" dirty="0">
                <a:solidFill>
                  <a:srgbClr val="FF0000"/>
                </a:solidFill>
              </a:rPr>
              <a:t>無自性</a:t>
            </a:r>
            <a:r>
              <a:rPr lang="zh-TW" altLang="en-US" dirty="0"/>
              <a:t>為自性，這當然</a:t>
            </a:r>
            <a:r>
              <a:rPr lang="zh-TW" altLang="en-US" dirty="0">
                <a:solidFill>
                  <a:srgbClr val="FF0000"/>
                </a:solidFill>
              </a:rPr>
              <a:t>不可執實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又焉能執為虛妄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7010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釋「一切法皆是佛法」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無實無虛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無上</a:t>
            </a:r>
            <a:r>
              <a:rPr lang="zh-TW" altLang="en-US" dirty="0" smtClean="0">
                <a:solidFill>
                  <a:srgbClr val="FF0000"/>
                </a:solidFill>
              </a:rPr>
              <a:t>遍正</a:t>
            </a:r>
            <a:r>
              <a:rPr lang="zh-TW" altLang="en-US" dirty="0">
                <a:solidFill>
                  <a:srgbClr val="FF0000"/>
                </a:solidFill>
              </a:rPr>
              <a:t>覺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離一切相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達一切法如相</a:t>
            </a:r>
            <a:r>
              <a:rPr lang="zh-TW" altLang="en-US" dirty="0"/>
              <a:t>，這</a:t>
            </a:r>
            <a:r>
              <a:rPr lang="zh-TW" altLang="en-US" dirty="0">
                <a:solidFill>
                  <a:srgbClr val="0070C0"/>
                </a:solidFill>
              </a:rPr>
              <a:t>本非</a:t>
            </a:r>
            <a:r>
              <a:rPr lang="zh-TW" altLang="en-US" dirty="0">
                <a:solidFill>
                  <a:srgbClr val="FF0000"/>
                </a:solidFill>
              </a:rPr>
              <a:t>離一切法而別有什麼如如法性</a:t>
            </a:r>
            <a:r>
              <a:rPr lang="zh-TW" altLang="en-US" dirty="0"/>
              <a:t>，</a:t>
            </a:r>
            <a:r>
              <a:rPr lang="zh-TW" altLang="en-US" dirty="0" smtClean="0"/>
              <a:t>所以</a:t>
            </a:r>
            <a:r>
              <a:rPr lang="zh-TW" altLang="en-US" dirty="0"/>
              <a:t>說：</a:t>
            </a:r>
            <a:r>
              <a:rPr lang="zh-TW" altLang="en-US" dirty="0">
                <a:solidFill>
                  <a:srgbClr val="FF0000"/>
                </a:solidFill>
              </a:rPr>
              <a:t>一切法皆是佛法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『</a:t>
            </a:r>
            <a:r>
              <a:rPr lang="zh-TW" altLang="en-US" dirty="0"/>
              <a:t>百華異色，同歸一陰</a:t>
            </a:r>
            <a:r>
              <a:rPr lang="en-US" altLang="zh-TW" dirty="0"/>
              <a:t>』</a:t>
            </a:r>
            <a:r>
              <a:rPr lang="zh-TW" altLang="en-US" dirty="0"/>
              <a:t>；</a:t>
            </a:r>
            <a:r>
              <a:rPr lang="en-US" altLang="zh-TW" dirty="0"/>
              <a:t>『</a:t>
            </a:r>
            <a:r>
              <a:rPr lang="zh-TW" altLang="en-US" dirty="0"/>
              <a:t>高入須彌，咸同金色</a:t>
            </a:r>
            <a:r>
              <a:rPr lang="en-US" altLang="zh-TW" dirty="0" smtClean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9828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zh-TW" altLang="en-US" dirty="0"/>
              <a:t>百華異色，同歸一陰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zh-TW" dirty="0"/>
              <a:t>《大方廣佛華嚴經疏》卷</a:t>
            </a:r>
            <a:r>
              <a:rPr lang="en-US" altLang="zh-TW" dirty="0"/>
              <a:t>24</a:t>
            </a:r>
            <a:r>
              <a:rPr lang="zh-TW" altLang="zh-TW" sz="2000" dirty="0"/>
              <a:t>（大正</a:t>
            </a:r>
            <a:r>
              <a:rPr lang="en-US" altLang="zh-TW" sz="2000" dirty="0"/>
              <a:t>35</a:t>
            </a:r>
            <a:r>
              <a:rPr lang="zh-TW" altLang="zh-TW" sz="2000" dirty="0"/>
              <a:t>，</a:t>
            </a:r>
            <a:r>
              <a:rPr lang="en-US" altLang="zh-TW" sz="2000" dirty="0"/>
              <a:t>681b26-27</a:t>
            </a:r>
            <a:r>
              <a:rPr lang="zh-TW" altLang="zh-TW" sz="2000" dirty="0" smtClean="0"/>
              <a:t>）</a:t>
            </a:r>
            <a:r>
              <a:rPr lang="zh-TW" altLang="zh-TW" dirty="0" smtClean="0"/>
              <a:t>：</a:t>
            </a:r>
            <a:r>
              <a:rPr lang="zh-TW" altLang="en-US" dirty="0" smtClean="0"/>
              <a:t>「</a:t>
            </a:r>
            <a:r>
              <a:rPr lang="zh-TW" altLang="zh-TW" dirty="0"/>
              <a:t>一味者：百華異色，共成一陰；萬法雖殊，貫之一智。 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《</a:t>
            </a:r>
            <a:r>
              <a:rPr lang="zh-TW" altLang="en-US" dirty="0"/>
              <a:t>出三藏記集</a:t>
            </a:r>
            <a:r>
              <a:rPr lang="en-US" altLang="zh-TW" dirty="0"/>
              <a:t>》</a:t>
            </a:r>
            <a:r>
              <a:rPr lang="zh-TW" altLang="en-US" dirty="0"/>
              <a:t>卷</a:t>
            </a:r>
            <a:r>
              <a:rPr lang="en-US" altLang="zh-TW" dirty="0"/>
              <a:t>8 </a:t>
            </a:r>
            <a:r>
              <a:rPr lang="en-US" altLang="zh-TW" sz="1600" dirty="0"/>
              <a:t>(</a:t>
            </a:r>
            <a:r>
              <a:rPr lang="zh-TW" altLang="en-US" sz="1600" dirty="0"/>
              <a:t>大正</a:t>
            </a:r>
            <a:r>
              <a:rPr lang="en-US" altLang="zh-TW" sz="1600" dirty="0"/>
              <a:t>55</a:t>
            </a:r>
            <a:r>
              <a:rPr lang="zh-TW" altLang="en-US" sz="1600" dirty="0"/>
              <a:t>，</a:t>
            </a:r>
            <a:r>
              <a:rPr lang="en-US" altLang="zh-TW" sz="1600" dirty="0"/>
              <a:t>53c29-54a1)</a:t>
            </a:r>
            <a:r>
              <a:rPr lang="en-US" altLang="zh-TW" sz="1200" dirty="0"/>
              <a:t> </a:t>
            </a:r>
            <a:r>
              <a:rPr lang="zh-TW" altLang="en-US" dirty="0"/>
              <a:t>：「百花異色共成一陰，萬法殊相同入般若。」</a:t>
            </a:r>
          </a:p>
        </p:txBody>
      </p:sp>
    </p:spTree>
    <p:extLst>
      <p:ext uri="{BB962C8B-B14F-4D97-AF65-F5344CB8AC3E}">
        <p14:creationId xmlns:p14="http://schemas.microsoft.com/office/powerpoint/2010/main" val="2509901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zh-TW" altLang="en-US" dirty="0"/>
              <a:t>高入須彌，咸同金色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zh-TW" dirty="0"/>
              <a:t>《大智度論》卷</a:t>
            </a:r>
            <a:r>
              <a:rPr lang="en-US" altLang="zh-TW" dirty="0"/>
              <a:t>35</a:t>
            </a:r>
            <a:r>
              <a:rPr lang="zh-TW" altLang="zh-TW" sz="2200" dirty="0"/>
              <a:t>（大正</a:t>
            </a:r>
            <a:r>
              <a:rPr lang="en-US" altLang="zh-TW" sz="2200" dirty="0"/>
              <a:t>25</a:t>
            </a:r>
            <a:r>
              <a:rPr lang="zh-TW" altLang="zh-TW" sz="2200" dirty="0"/>
              <a:t>，</a:t>
            </a:r>
            <a:r>
              <a:rPr lang="en-US" altLang="zh-TW" sz="2200" dirty="0"/>
              <a:t>321a24-29</a:t>
            </a:r>
            <a:r>
              <a:rPr lang="zh-TW" altLang="zh-TW" sz="2200" dirty="0" smtClean="0"/>
              <a:t>）</a:t>
            </a:r>
            <a:r>
              <a:rPr lang="zh-TW" altLang="zh-TW" dirty="0" smtClean="0"/>
              <a:t>：</a:t>
            </a:r>
            <a:r>
              <a:rPr lang="zh-TW" altLang="en-US" dirty="0" smtClean="0"/>
              <a:t>「</a:t>
            </a:r>
            <a:r>
              <a:rPr lang="zh-TW" altLang="zh-TW" dirty="0" smtClean="0"/>
              <a:t>譬如</a:t>
            </a:r>
            <a:r>
              <a:rPr lang="zh-TW" altLang="zh-TW" dirty="0"/>
              <a:t>眾川萬流各各異色異味，入於大海，同為一味一名。如是愚癡、智慧入於般若波羅蜜中，皆同一味，無有差別，如五色近須彌山，自失其色，皆同金色。如是內外諸法入般若波羅蜜中，皆為一味。 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dirty="0"/>
              <a:t>《大寶積經》卷</a:t>
            </a:r>
            <a:r>
              <a:rPr lang="en-US" altLang="zh-TW" dirty="0"/>
              <a:t>107</a:t>
            </a:r>
            <a:r>
              <a:rPr lang="zh-TW" altLang="zh-TW" dirty="0"/>
              <a:t>〈大乘方便會〉</a:t>
            </a:r>
            <a:r>
              <a:rPr lang="zh-TW" altLang="zh-TW" sz="2200" dirty="0"/>
              <a:t>（大正</a:t>
            </a:r>
            <a:r>
              <a:rPr lang="en-US" altLang="zh-TW" sz="2200" dirty="0"/>
              <a:t>11</a:t>
            </a:r>
            <a:r>
              <a:rPr lang="zh-TW" altLang="zh-TW" sz="2200" dirty="0"/>
              <a:t>，</a:t>
            </a:r>
            <a:r>
              <a:rPr lang="en-US" altLang="zh-TW" sz="2200" dirty="0"/>
              <a:t>599a1-4</a:t>
            </a:r>
            <a:r>
              <a:rPr lang="zh-TW" altLang="zh-TW" sz="2200" dirty="0" smtClean="0"/>
              <a:t>）</a:t>
            </a:r>
            <a:r>
              <a:rPr lang="zh-TW" altLang="zh-TW" dirty="0" smtClean="0"/>
              <a:t>：</a:t>
            </a:r>
            <a:r>
              <a:rPr lang="zh-TW" altLang="en-US" dirty="0" smtClean="0"/>
              <a:t>「</a:t>
            </a:r>
            <a:r>
              <a:rPr lang="zh-TW" altLang="zh-TW" dirty="0"/>
              <a:t>爾時尊者阿難白佛言：世尊！譬如須彌山，若諸雜色至其邊者，同一金色。世尊！若有眾生至菩薩邊者；若瞋心、若淨心、若欲染心，如是一切，悉皆同一薩婆若色。 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9479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三句論法：一切法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如來才說了</a:t>
            </a:r>
            <a:r>
              <a:rPr lang="zh-TW" altLang="en-US" dirty="0">
                <a:solidFill>
                  <a:srgbClr val="FF0000"/>
                </a:solidFill>
              </a:rPr>
              <a:t>一切法皆是佛法</a:t>
            </a:r>
            <a:r>
              <a:rPr lang="zh-TW" altLang="en-US" dirty="0"/>
              <a:t>，隨即說：我說一切法皆是佛法，不要以為</a:t>
            </a:r>
            <a:r>
              <a:rPr lang="zh-TW" altLang="en-US" dirty="0" smtClean="0"/>
              <a:t>實有</a:t>
            </a:r>
            <a:r>
              <a:rPr lang="zh-TW" altLang="en-US" dirty="0"/>
              <a:t>一切法，不要謗佛實有邪惡雜染的一切法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在</a:t>
            </a:r>
            <a:r>
              <a:rPr lang="zh-TW" altLang="en-US" dirty="0">
                <a:solidFill>
                  <a:srgbClr val="FF0000"/>
                </a:solidFill>
              </a:rPr>
              <a:t>勝義畢竟空</a:t>
            </a:r>
            <a:r>
              <a:rPr lang="zh-TW" altLang="en-US" dirty="0"/>
              <a:t>中，是一切法絕</a:t>
            </a:r>
            <a:r>
              <a:rPr lang="zh-TW" altLang="en-US" dirty="0" smtClean="0"/>
              <a:t>無自</a:t>
            </a:r>
            <a:r>
              <a:rPr lang="zh-TW" altLang="en-US" dirty="0"/>
              <a:t>性的，即非一切法的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因為</a:t>
            </a:r>
            <a:r>
              <a:rPr lang="zh-TW" altLang="en-US" dirty="0"/>
              <a:t>一切法即非一切法，佛證此一切法，所以</a:t>
            </a:r>
            <a:r>
              <a:rPr lang="zh-TW" altLang="en-US" dirty="0">
                <a:solidFill>
                  <a:srgbClr val="FF0000"/>
                </a:solidFill>
              </a:rPr>
              <a:t>假名</a:t>
            </a:r>
            <a:r>
              <a:rPr lang="zh-TW" altLang="en-US" dirty="0" smtClean="0">
                <a:solidFill>
                  <a:srgbClr val="FF0000"/>
                </a:solidFill>
              </a:rPr>
              <a:t>為一切</a:t>
            </a:r>
            <a:r>
              <a:rPr lang="zh-TW" altLang="en-US" dirty="0">
                <a:solidFill>
                  <a:srgbClr val="FF0000"/>
                </a:solidFill>
              </a:rPr>
              <a:t>法</a:t>
            </a:r>
            <a:r>
              <a:rPr lang="zh-TW" altLang="en-US" dirty="0"/>
              <a:t>皆是佛法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等於說：</a:t>
            </a:r>
            <a:r>
              <a:rPr lang="zh-TW" altLang="en-US" dirty="0">
                <a:solidFill>
                  <a:srgbClr val="FF0000"/>
                </a:solidFill>
              </a:rPr>
              <a:t>一切法的自性不可得，即佛證覺的正法。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1812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smtClean="0"/>
              <a:t>事理無礙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於</a:t>
            </a:r>
            <a:r>
              <a:rPr lang="zh-TW" altLang="en-US" dirty="0">
                <a:solidFill>
                  <a:srgbClr val="FF0000"/>
                </a:solidFill>
              </a:rPr>
              <a:t>無邊差別的如幻法相</a:t>
            </a:r>
            <a:r>
              <a:rPr lang="zh-TW" altLang="en-US" dirty="0" smtClean="0"/>
              <a:t>中</a:t>
            </a:r>
            <a:r>
              <a:rPr lang="en-US" altLang="zh-TW" sz="2400" dirty="0" smtClean="0">
                <a:solidFill>
                  <a:srgbClr val="0070C0"/>
                </a:solidFill>
              </a:rPr>
              <a:t>【</a:t>
            </a:r>
            <a:r>
              <a:rPr lang="zh-TW" altLang="en-US" sz="2400" dirty="0" smtClean="0">
                <a:solidFill>
                  <a:srgbClr val="0070C0"/>
                </a:solidFill>
              </a:rPr>
              <a:t>世間諸緣起相</a:t>
            </a:r>
            <a:r>
              <a:rPr lang="en-US" altLang="zh-TW" sz="2400" dirty="0" smtClean="0">
                <a:solidFill>
                  <a:srgbClr val="0070C0"/>
                </a:solidFill>
              </a:rPr>
              <a:t>】</a:t>
            </a:r>
            <a:r>
              <a:rPr lang="zh-TW" altLang="en-US" dirty="0" smtClean="0"/>
              <a:t>，</a:t>
            </a:r>
            <a:r>
              <a:rPr lang="zh-TW" altLang="en-US" dirty="0"/>
              <a:t>深入諸法原底，即無一法而非</a:t>
            </a:r>
            <a:r>
              <a:rPr lang="zh-TW" altLang="en-US" dirty="0">
                <a:solidFill>
                  <a:srgbClr val="FF0000"/>
                </a:solidFill>
              </a:rPr>
              <a:t>自性空</a:t>
            </a:r>
            <a:r>
              <a:rPr lang="zh-TW" altLang="en-US" dirty="0"/>
              <a:t>的，無一</a:t>
            </a:r>
            <a:r>
              <a:rPr lang="zh-TW" altLang="en-US" dirty="0" smtClean="0"/>
              <a:t>法而</a:t>
            </a:r>
            <a:r>
              <a:rPr lang="zh-TW" altLang="en-US" dirty="0"/>
              <a:t>非</a:t>
            </a:r>
            <a:r>
              <a:rPr lang="zh-TW" altLang="en-US" dirty="0">
                <a:solidFill>
                  <a:srgbClr val="FF0000"/>
                </a:solidFill>
              </a:rPr>
              <a:t>離相寂滅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在</a:t>
            </a:r>
            <a:r>
              <a:rPr lang="zh-TW" altLang="en-US" dirty="0"/>
              <a:t>聖智聖見中，即無一法而非</a:t>
            </a:r>
            <a:r>
              <a:rPr lang="zh-TW" altLang="en-US" dirty="0">
                <a:solidFill>
                  <a:srgbClr val="FF0000"/>
                </a:solidFill>
              </a:rPr>
              <a:t>本如本淨</a:t>
            </a:r>
            <a:r>
              <a:rPr lang="zh-TW" altLang="en-US" dirty="0"/>
              <a:t>的佛法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即</a:t>
            </a:r>
            <a:r>
              <a:rPr lang="zh-TW" altLang="en-US" dirty="0">
                <a:solidFill>
                  <a:srgbClr val="FF0000"/>
                </a:solidFill>
              </a:rPr>
              <a:t>一切相</a:t>
            </a:r>
            <a:r>
              <a:rPr lang="zh-TW" altLang="en-US" dirty="0" smtClean="0">
                <a:solidFill>
                  <a:srgbClr val="FF0000"/>
                </a:solidFill>
              </a:rPr>
              <a:t>離執</a:t>
            </a:r>
            <a:r>
              <a:rPr lang="zh-TW" altLang="en-US" dirty="0">
                <a:solidFill>
                  <a:srgbClr val="FF0000"/>
                </a:solidFill>
              </a:rPr>
              <a:t>而入理</a:t>
            </a:r>
            <a:r>
              <a:rPr lang="zh-TW" altLang="en-US" dirty="0"/>
              <a:t>，即</a:t>
            </a:r>
            <a:r>
              <a:rPr lang="en-US" altLang="zh-TW" dirty="0"/>
              <a:t>『</a:t>
            </a:r>
            <a:r>
              <a:rPr lang="zh-TW" altLang="en-US" dirty="0"/>
              <a:t>一切法皆如也</a:t>
            </a:r>
            <a:r>
              <a:rPr lang="en-US" altLang="zh-TW" dirty="0"/>
              <a:t>』</a:t>
            </a:r>
            <a:r>
              <a:rPr lang="zh-TW" altLang="en-US" dirty="0" smtClean="0"/>
              <a:t>。然而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畢竟空而依緣成事</a:t>
            </a:r>
            <a:r>
              <a:rPr lang="zh-TW" altLang="en-US" dirty="0"/>
              <a:t>，即善惡、邪</a:t>
            </a:r>
            <a:r>
              <a:rPr lang="zh-TW" altLang="en-US" dirty="0" smtClean="0"/>
              <a:t>正、</a:t>
            </a:r>
            <a:r>
              <a:rPr lang="zh-TW" altLang="en-US" dirty="0"/>
              <a:t>是非宛然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有人</a:t>
            </a:r>
            <a:r>
              <a:rPr lang="zh-TW" altLang="en-US" dirty="0"/>
              <a:t>執理廢事，以為一切無非佛法，</a:t>
            </a:r>
            <a:r>
              <a:rPr lang="zh-TW" altLang="en-US" dirty="0">
                <a:solidFill>
                  <a:srgbClr val="0070C0"/>
                </a:solidFill>
              </a:rPr>
              <a:t>把邪法滲入正法</a:t>
            </a:r>
            <a:r>
              <a:rPr lang="zh-TW" altLang="en-US" dirty="0"/>
              <a:t>，而佛法</a:t>
            </a:r>
            <a:r>
              <a:rPr lang="zh-TW" altLang="en-US" dirty="0" smtClean="0"/>
              <a:t>不免</a:t>
            </a:r>
            <a:r>
              <a:rPr lang="zh-TW" altLang="en-US" dirty="0"/>
              <a:t>有失純淨的真了！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77092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zh-TW" altLang="en-US" smtClean="0"/>
              <a:t>分證菩提果（</a:t>
            </a:r>
            <a:r>
              <a:rPr lang="zh-TW" altLang="en-US" dirty="0" smtClean="0"/>
              <a:t>圖表）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541122"/>
              </p:ext>
            </p:extLst>
          </p:nvPr>
        </p:nvGraphicFramePr>
        <p:xfrm>
          <a:off x="457200" y="1052736"/>
          <a:ext cx="8229600" cy="5400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704454" y="2132856"/>
            <a:ext cx="923330" cy="3888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發勝義菩提心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55576" y="6197242"/>
            <a:ext cx="7992887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chemeClr val="bg1"/>
                </a:solidFill>
              </a:rPr>
              <a:t>明心見性：</a:t>
            </a:r>
            <a:r>
              <a:rPr lang="zh-TW" altLang="en-US" sz="2000" b="1" dirty="0">
                <a:solidFill>
                  <a:schemeClr val="bg1"/>
                </a:solidFill>
              </a:rPr>
              <a:t>薩迦耶見──生死根拔，盡一切戲論而悟入無分別法性</a:t>
            </a:r>
          </a:p>
        </p:txBody>
      </p:sp>
    </p:spTree>
    <p:extLst>
      <p:ext uri="{BB962C8B-B14F-4D97-AF65-F5344CB8AC3E}">
        <p14:creationId xmlns:p14="http://schemas.microsoft.com/office/powerpoint/2010/main" val="3078078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2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戊二  出到菩提</a:t>
            </a:r>
            <a:br>
              <a:rPr lang="zh-TW" altLang="en-US" dirty="0"/>
            </a:br>
            <a:r>
              <a:rPr lang="zh-TW" altLang="en-US" dirty="0"/>
              <a:t>己一  成就法身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須菩提！譬如人身</a:t>
            </a:r>
            <a:r>
              <a:rPr lang="zh-TW" altLang="en-US" dirty="0" smtClean="0"/>
              <a:t>長大。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菩提言：</a:t>
            </a:r>
            <a:r>
              <a:rPr lang="en-US" altLang="zh-TW" dirty="0"/>
              <a:t>『</a:t>
            </a:r>
            <a:r>
              <a:rPr lang="zh-TW" altLang="en-US" dirty="0"/>
              <a:t>世尊！如來說人身長大，則為非大身</a:t>
            </a:r>
            <a:r>
              <a:rPr lang="zh-TW" altLang="en-US" dirty="0" smtClean="0"/>
              <a:t>，是</a:t>
            </a:r>
            <a:r>
              <a:rPr lang="zh-TW" altLang="en-US" dirty="0"/>
              <a:t>名大身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（出到：「出」離三界，「到」究竟佛果位）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09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2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乙二  方便道次第</a:t>
            </a:r>
            <a:br>
              <a:rPr lang="zh-TW" altLang="en-US" dirty="0"/>
            </a:br>
            <a:r>
              <a:rPr lang="zh-TW" altLang="en-US" dirty="0"/>
              <a:t>丙一  開示次第</a:t>
            </a:r>
            <a:br>
              <a:rPr lang="zh-TW" altLang="en-US" dirty="0"/>
            </a:br>
            <a:r>
              <a:rPr lang="zh-TW" altLang="en-US" dirty="0"/>
              <a:t>丁一  請問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256584"/>
          </a:xfrm>
        </p:spPr>
        <p:txBody>
          <a:bodyPr>
            <a:normAutofit/>
          </a:bodyPr>
          <a:lstStyle/>
          <a:p>
            <a:r>
              <a:rPr lang="zh-TW" altLang="en-US" dirty="0"/>
              <a:t>爾時，須菩提白佛言：</a:t>
            </a:r>
            <a:r>
              <a:rPr lang="en-US" altLang="zh-TW" dirty="0"/>
              <a:t>『</a:t>
            </a:r>
            <a:r>
              <a:rPr lang="zh-TW" altLang="en-US" dirty="0"/>
              <a:t>世尊！善男子善女人，發阿耨多羅三藐三菩提心，云</a:t>
            </a:r>
            <a:r>
              <a:rPr lang="zh-TW" altLang="en-US" dirty="0" smtClean="0"/>
              <a:t>何應</a:t>
            </a:r>
            <a:r>
              <a:rPr lang="zh-TW" altLang="en-US" dirty="0"/>
              <a:t>住？云何降伏其心</a:t>
            </a:r>
            <a:r>
              <a:rPr lang="en-US" altLang="zh-TW" dirty="0"/>
              <a:t>』</a:t>
            </a:r>
            <a:r>
              <a:rPr lang="zh-TW" altLang="en-US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193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菩薩得法性身，有二類</a:t>
            </a:r>
            <a:r>
              <a:rPr lang="zh-TW" altLang="en-US" dirty="0" smtClean="0"/>
              <a:t>：</a:t>
            </a:r>
            <a:endParaRPr lang="en-US" altLang="zh-TW" dirty="0"/>
          </a:p>
          <a:p>
            <a:pPr marL="1257300" lvl="1" indent="-514350">
              <a:buFont typeface="+mj-ea"/>
              <a:buAutoNum type="ea1ChtPeriod"/>
            </a:pPr>
            <a:r>
              <a:rPr lang="zh-TW" altLang="en-US" dirty="0" smtClean="0">
                <a:solidFill>
                  <a:srgbClr val="FF0000"/>
                </a:solidFill>
              </a:rPr>
              <a:t>證</a:t>
            </a:r>
            <a:r>
              <a:rPr lang="zh-TW" altLang="en-US" dirty="0">
                <a:solidFill>
                  <a:srgbClr val="FF0000"/>
                </a:solidFill>
              </a:rPr>
              <a:t>得無生法忍時，即得法性身</a:t>
            </a:r>
            <a:r>
              <a:rPr lang="zh-TW" altLang="en-US" dirty="0"/>
              <a:t>，如入涅槃</a:t>
            </a:r>
            <a:r>
              <a:rPr lang="zh-TW" altLang="en-US" dirty="0" smtClean="0"/>
              <a:t>者迴</a:t>
            </a:r>
            <a:r>
              <a:rPr lang="zh-TW" altLang="en-US" dirty="0"/>
              <a:t>心向大而發勝義菩提心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marL="1257300" lvl="1" indent="-514350">
              <a:buFont typeface="+mj-ea"/>
              <a:buAutoNum type="ea1ChtPeriod"/>
            </a:pPr>
            <a:r>
              <a:rPr lang="zh-TW" altLang="en-US" dirty="0" smtClean="0">
                <a:solidFill>
                  <a:srgbClr val="FF0000"/>
                </a:solidFill>
              </a:rPr>
              <a:t>得</a:t>
            </a:r>
            <a:r>
              <a:rPr lang="zh-TW" altLang="en-US" dirty="0">
                <a:solidFill>
                  <a:srgbClr val="FF0000"/>
                </a:solidFill>
              </a:rPr>
              <a:t>無生法忍時，還是肉身</a:t>
            </a:r>
            <a:r>
              <a:rPr lang="zh-TW" altLang="en-US" dirty="0"/>
              <a:t>，捨此分段身，</a:t>
            </a:r>
            <a:r>
              <a:rPr lang="zh-TW" altLang="en-US" dirty="0" smtClean="0"/>
              <a:t>才能得法</a:t>
            </a:r>
            <a:r>
              <a:rPr lang="zh-TW" altLang="en-US" dirty="0"/>
              <a:t>性身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《</a:t>
            </a:r>
            <a:r>
              <a:rPr lang="zh-TW" altLang="en-US" dirty="0"/>
              <a:t>智論</a:t>
            </a:r>
            <a:r>
              <a:rPr lang="en-US" altLang="zh-TW" dirty="0"/>
              <a:t>》</a:t>
            </a:r>
            <a:r>
              <a:rPr lang="zh-TW" altLang="en-US" dirty="0"/>
              <a:t>說八地捨蟲身，即此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，這一段，可判屬明心菩提</a:t>
            </a:r>
            <a:r>
              <a:rPr lang="zh-TW" altLang="en-US" dirty="0" smtClean="0"/>
              <a:t>。但</a:t>
            </a:r>
            <a:r>
              <a:rPr lang="zh-TW" altLang="en-US" dirty="0"/>
              <a:t>出到菩提的聖者，是決定成就的。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46871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佛在上文，曾說人身如須彌山王；這裡又同樣的向須菩提說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畢竟</a:t>
            </a:r>
            <a:r>
              <a:rPr lang="zh-TW" altLang="en-US" dirty="0"/>
              <a:t>須</a:t>
            </a:r>
            <a:r>
              <a:rPr lang="zh-TW" altLang="en-US" dirty="0" smtClean="0"/>
              <a:t>菩提是</a:t>
            </a:r>
            <a:r>
              <a:rPr lang="zh-TW" altLang="en-US" dirty="0"/>
              <a:t>解空第一的聖者，聽到「譬如人身長大」，即契會佛心而回答說：如來說</a:t>
            </a:r>
            <a:r>
              <a:rPr lang="zh-TW" altLang="en-US" dirty="0" smtClean="0"/>
              <a:t>的人身</a:t>
            </a:r>
            <a:r>
              <a:rPr lang="zh-TW" altLang="en-US" dirty="0"/>
              <a:t>長大，為通達法性畢竟空而從緣幻成的，實沒有大身的真實性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悟</a:t>
            </a:r>
            <a:r>
              <a:rPr lang="zh-TW" altLang="en-US" dirty="0">
                <a:solidFill>
                  <a:srgbClr val="FF0000"/>
                </a:solidFill>
              </a:rPr>
              <a:t>法性</a:t>
            </a:r>
            <a:r>
              <a:rPr lang="zh-TW" altLang="en-US" dirty="0" smtClean="0">
                <a:solidFill>
                  <a:srgbClr val="FF0000"/>
                </a:solidFill>
              </a:rPr>
              <a:t>空，</a:t>
            </a:r>
            <a:r>
              <a:rPr lang="zh-TW" altLang="en-US" dirty="0">
                <a:solidFill>
                  <a:srgbClr val="FF0000"/>
                </a:solidFill>
              </a:rPr>
              <a:t>以清淨的功德願力為緣，成此莊嚴的尊特身，假名如幻，所以說是名大身。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0547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八地捨蟲身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《</a:t>
            </a:r>
            <a:r>
              <a:rPr lang="zh-TW" altLang="en-US" dirty="0"/>
              <a:t>仁王經疏</a:t>
            </a:r>
            <a:r>
              <a:rPr lang="en-US" altLang="zh-TW" dirty="0"/>
              <a:t>》</a:t>
            </a:r>
            <a:r>
              <a:rPr lang="zh-TW" altLang="en-US" dirty="0"/>
              <a:t>卷</a:t>
            </a:r>
            <a:r>
              <a:rPr lang="en-US" altLang="zh-TW" dirty="0"/>
              <a:t>3〈7 </a:t>
            </a:r>
            <a:r>
              <a:rPr lang="zh-TW" altLang="en-US" dirty="0"/>
              <a:t>受持品</a:t>
            </a:r>
            <a:r>
              <a:rPr lang="en-US" altLang="zh-TW" dirty="0" smtClean="0"/>
              <a:t>〉</a:t>
            </a:r>
            <a:r>
              <a:rPr lang="zh-TW" altLang="en-US" sz="2200" dirty="0"/>
              <a:t>（大正</a:t>
            </a:r>
            <a:r>
              <a:rPr lang="en-US" altLang="zh-TW" sz="2200" dirty="0"/>
              <a:t>33</a:t>
            </a:r>
            <a:r>
              <a:rPr lang="zh-TW" altLang="en-US" sz="2200" dirty="0"/>
              <a:t>，</a:t>
            </a:r>
            <a:r>
              <a:rPr lang="en-US" altLang="zh-TW" sz="2200" dirty="0"/>
              <a:t>424b14-16</a:t>
            </a:r>
            <a:r>
              <a:rPr lang="zh-TW" altLang="en-US" sz="2200" dirty="0"/>
              <a:t>）</a:t>
            </a:r>
            <a:r>
              <a:rPr lang="zh-TW" altLang="en-US" dirty="0" smtClean="0"/>
              <a:t>：「言</a:t>
            </a:r>
            <a:r>
              <a:rPr lang="en-US" altLang="zh-TW" dirty="0" smtClean="0"/>
              <a:t>『</a:t>
            </a:r>
            <a:r>
              <a:rPr lang="zh-TW" altLang="en-US" dirty="0" smtClean="0"/>
              <a:t>捨</a:t>
            </a:r>
            <a:r>
              <a:rPr lang="zh-TW" altLang="en-US" dirty="0"/>
              <a:t>七報</a:t>
            </a:r>
            <a:r>
              <a:rPr lang="zh-TW" altLang="en-US" dirty="0" smtClean="0"/>
              <a:t>身</a:t>
            </a:r>
            <a:r>
              <a:rPr lang="en-US" altLang="zh-TW" dirty="0" smtClean="0"/>
              <a:t>』</a:t>
            </a:r>
            <a:r>
              <a:rPr lang="zh-TW" altLang="en-US" dirty="0" smtClean="0"/>
              <a:t>者，謂</a:t>
            </a:r>
            <a:r>
              <a:rPr lang="zh-TW" altLang="en-US" dirty="0"/>
              <a:t>捨七地分段報身</a:t>
            </a:r>
            <a:r>
              <a:rPr lang="zh-TW" altLang="en-US" dirty="0" smtClean="0"/>
              <a:t>也，故</a:t>
            </a:r>
            <a:r>
              <a:rPr lang="en-US" altLang="zh-TW" dirty="0" smtClean="0"/>
              <a:t>《</a:t>
            </a:r>
            <a:r>
              <a:rPr lang="zh-TW" altLang="en-US" dirty="0" smtClean="0"/>
              <a:t>智</a:t>
            </a:r>
            <a:r>
              <a:rPr lang="zh-TW" altLang="en-US" dirty="0"/>
              <a:t>度</a:t>
            </a:r>
            <a:r>
              <a:rPr lang="zh-TW" altLang="en-US" dirty="0" smtClean="0"/>
              <a:t>論</a:t>
            </a:r>
            <a:r>
              <a:rPr lang="en-US" altLang="zh-TW" dirty="0" smtClean="0"/>
              <a:t>》</a:t>
            </a:r>
            <a:r>
              <a:rPr lang="zh-TW" altLang="en-US" dirty="0" smtClean="0"/>
              <a:t>云：</a:t>
            </a:r>
            <a:r>
              <a:rPr lang="en-US" altLang="zh-TW" dirty="0" smtClean="0"/>
              <a:t>『</a:t>
            </a:r>
            <a:r>
              <a:rPr lang="zh-TW" altLang="en-US" dirty="0" smtClean="0"/>
              <a:t>七</a:t>
            </a:r>
            <a:r>
              <a:rPr lang="zh-TW" altLang="en-US" dirty="0"/>
              <a:t>地</a:t>
            </a:r>
            <a:r>
              <a:rPr lang="zh-TW" altLang="en-US" dirty="0">
                <a:solidFill>
                  <a:srgbClr val="FF0000"/>
                </a:solidFill>
              </a:rPr>
              <a:t>未捨</a:t>
            </a:r>
            <a:r>
              <a:rPr lang="zh-TW" altLang="en-US" dirty="0"/>
              <a:t>虫身</a:t>
            </a:r>
            <a:r>
              <a:rPr lang="zh-TW" altLang="en-US" dirty="0" smtClean="0"/>
              <a:t>肉身</a:t>
            </a:r>
            <a:r>
              <a:rPr lang="en-US" altLang="zh-TW" dirty="0" smtClean="0"/>
              <a:t>』</a:t>
            </a:r>
            <a:r>
              <a:rPr lang="zh-TW" altLang="en-US" dirty="0" smtClean="0"/>
              <a:t>。言</a:t>
            </a:r>
            <a:r>
              <a:rPr lang="en-US" altLang="zh-TW" dirty="0" smtClean="0"/>
              <a:t>『</a:t>
            </a:r>
            <a:r>
              <a:rPr lang="zh-TW" altLang="en-US" dirty="0" smtClean="0"/>
              <a:t>入</a:t>
            </a:r>
            <a:r>
              <a:rPr lang="zh-TW" altLang="en-US" dirty="0"/>
              <a:t>八法</a:t>
            </a:r>
            <a:r>
              <a:rPr lang="zh-TW" altLang="en-US" dirty="0" smtClean="0"/>
              <a:t>身</a:t>
            </a:r>
            <a:r>
              <a:rPr lang="en-US" altLang="zh-TW" dirty="0" smtClean="0"/>
              <a:t>』</a:t>
            </a:r>
            <a:r>
              <a:rPr lang="zh-TW" altLang="en-US" dirty="0" smtClean="0"/>
              <a:t>者，謂</a:t>
            </a:r>
            <a:r>
              <a:rPr lang="zh-TW" altLang="en-US" dirty="0">
                <a:solidFill>
                  <a:srgbClr val="FF0000"/>
                </a:solidFill>
              </a:rPr>
              <a:t>入八地已上變易法身</a:t>
            </a:r>
            <a:r>
              <a:rPr lang="zh-TW" altLang="en-US" dirty="0"/>
              <a:t>。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《</a:t>
            </a:r>
            <a:r>
              <a:rPr lang="zh-TW" altLang="en-US" dirty="0"/>
              <a:t>成唯識論演祕</a:t>
            </a:r>
            <a:r>
              <a:rPr lang="en-US" altLang="zh-TW" dirty="0"/>
              <a:t>》</a:t>
            </a:r>
            <a:r>
              <a:rPr lang="zh-TW" altLang="en-US" dirty="0"/>
              <a:t>卷</a:t>
            </a:r>
            <a:r>
              <a:rPr lang="en-US" altLang="zh-TW" dirty="0" smtClean="0"/>
              <a:t>6</a:t>
            </a:r>
            <a:r>
              <a:rPr lang="zh-TW" altLang="en-US" sz="2200" dirty="0"/>
              <a:t> （大正</a:t>
            </a:r>
            <a:r>
              <a:rPr lang="en-US" altLang="zh-TW" sz="2200" dirty="0"/>
              <a:t>43</a:t>
            </a:r>
            <a:r>
              <a:rPr lang="zh-TW" altLang="en-US" sz="2200" dirty="0"/>
              <a:t>，</a:t>
            </a:r>
            <a:r>
              <a:rPr lang="en-US" altLang="zh-TW" sz="2200" dirty="0"/>
              <a:t>950a6-13</a:t>
            </a:r>
            <a:r>
              <a:rPr lang="zh-TW" altLang="en-US" sz="2200" dirty="0" smtClean="0"/>
              <a:t>）</a:t>
            </a:r>
            <a:r>
              <a:rPr lang="zh-TW" altLang="en-US" dirty="0" smtClean="0"/>
              <a:t>：「</a:t>
            </a:r>
            <a:r>
              <a:rPr lang="zh-TW" altLang="en-US" dirty="0"/>
              <a:t>捨虫身</a:t>
            </a:r>
            <a:r>
              <a:rPr lang="zh-TW" altLang="en-US" dirty="0" smtClean="0"/>
              <a:t>者，</a:t>
            </a:r>
            <a:r>
              <a:rPr lang="zh-TW" altLang="en-US" dirty="0" smtClean="0">
                <a:solidFill>
                  <a:srgbClr val="FF0000"/>
                </a:solidFill>
              </a:rPr>
              <a:t>分段</a:t>
            </a:r>
            <a:r>
              <a:rPr lang="zh-TW" altLang="en-US" dirty="0">
                <a:solidFill>
                  <a:srgbClr val="FF0000"/>
                </a:solidFill>
              </a:rPr>
              <a:t>生身</a:t>
            </a:r>
            <a:r>
              <a:rPr lang="zh-TW" altLang="en-US" dirty="0"/>
              <a:t>名為虫</a:t>
            </a:r>
            <a:r>
              <a:rPr lang="zh-TW" altLang="en-US" dirty="0" smtClean="0"/>
              <a:t>身，</a:t>
            </a:r>
            <a:r>
              <a:rPr lang="zh-TW" altLang="en-US" dirty="0" smtClean="0">
                <a:solidFill>
                  <a:srgbClr val="FF0000"/>
                </a:solidFill>
              </a:rPr>
              <a:t>身</a:t>
            </a:r>
            <a:r>
              <a:rPr lang="zh-TW" altLang="en-US" dirty="0">
                <a:solidFill>
                  <a:srgbClr val="FF0000"/>
                </a:solidFill>
              </a:rPr>
              <a:t>有虫</a:t>
            </a:r>
            <a:r>
              <a:rPr lang="zh-TW" altLang="en-US" dirty="0"/>
              <a:t>故</a:t>
            </a:r>
            <a:r>
              <a:rPr lang="zh-TW" altLang="en-US" dirty="0" smtClean="0"/>
              <a:t>。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大</a:t>
            </a:r>
            <a:r>
              <a:rPr lang="zh-TW" altLang="en-US" dirty="0"/>
              <a:t>般若三百二十六．</a:t>
            </a:r>
            <a:r>
              <a:rPr lang="zh-TW" altLang="en-US" dirty="0" smtClean="0"/>
              <a:t>四百四十八</a:t>
            </a:r>
            <a:r>
              <a:rPr lang="en-US" altLang="zh-TW" dirty="0" smtClean="0"/>
              <a:t>》</a:t>
            </a:r>
            <a:r>
              <a:rPr lang="zh-TW" altLang="en-US" dirty="0" smtClean="0"/>
              <a:t>云：</a:t>
            </a:r>
            <a:r>
              <a:rPr lang="en-US" altLang="zh-TW" dirty="0" smtClean="0"/>
              <a:t>『</a:t>
            </a:r>
            <a:r>
              <a:rPr lang="zh-TW" altLang="en-US" dirty="0" smtClean="0"/>
              <a:t>善現！不</a:t>
            </a:r>
            <a:r>
              <a:rPr lang="zh-TW" altLang="en-US" dirty="0"/>
              <a:t>退菩薩身心</a:t>
            </a:r>
            <a:r>
              <a:rPr lang="zh-TW" altLang="en-US" dirty="0" smtClean="0"/>
              <a:t>清淨，非</a:t>
            </a:r>
            <a:r>
              <a:rPr lang="zh-TW" altLang="en-US" dirty="0"/>
              <a:t>如常人身中恒為八萬戶虫之所侵食。所以者</a:t>
            </a:r>
            <a:r>
              <a:rPr lang="zh-TW" altLang="en-US" dirty="0" smtClean="0"/>
              <a:t>何？是</a:t>
            </a:r>
            <a:r>
              <a:rPr lang="zh-TW" altLang="en-US" dirty="0"/>
              <a:t>諸菩薩</a:t>
            </a:r>
            <a:r>
              <a:rPr lang="zh-TW" altLang="en-US" dirty="0">
                <a:solidFill>
                  <a:srgbClr val="FF0000"/>
                </a:solidFill>
              </a:rPr>
              <a:t>善根增上出過</a:t>
            </a:r>
            <a:r>
              <a:rPr lang="zh-TW" altLang="en-US" dirty="0" smtClean="0">
                <a:solidFill>
                  <a:srgbClr val="FF0000"/>
                </a:solidFill>
              </a:rPr>
              <a:t>世間</a:t>
            </a:r>
            <a:r>
              <a:rPr lang="zh-TW" altLang="en-US" dirty="0" smtClean="0"/>
              <a:t>，所</a:t>
            </a:r>
            <a:r>
              <a:rPr lang="zh-TW" altLang="en-US" dirty="0"/>
              <a:t>受身形</a:t>
            </a:r>
            <a:r>
              <a:rPr lang="zh-TW" altLang="en-US" dirty="0">
                <a:solidFill>
                  <a:srgbClr val="FF0000"/>
                </a:solidFill>
              </a:rPr>
              <a:t>內外清淨</a:t>
            </a:r>
            <a:r>
              <a:rPr lang="zh-TW" altLang="en-US" dirty="0"/>
              <a:t>。故無虫類侵食其身。如如善根漸漸</a:t>
            </a:r>
            <a:r>
              <a:rPr lang="zh-TW" altLang="en-US" dirty="0" smtClean="0"/>
              <a:t>增益，如是</a:t>
            </a:r>
            <a:r>
              <a:rPr lang="zh-TW" altLang="en-US" dirty="0"/>
              <a:t>如是身心轉淨。由此因緣是諸菩薩身心堅固猶若</a:t>
            </a:r>
            <a:r>
              <a:rPr lang="zh-TW" altLang="en-US" dirty="0" smtClean="0"/>
              <a:t>金剛，不</a:t>
            </a:r>
            <a:r>
              <a:rPr lang="zh-TW" altLang="en-US" dirty="0"/>
              <a:t>為違緣之所侵惱。</a:t>
            </a:r>
            <a:r>
              <a:rPr lang="zh-TW" altLang="en-US" dirty="0" smtClean="0"/>
              <a:t>」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54110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2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己二  成熟眾生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須</a:t>
            </a:r>
            <a:r>
              <a:rPr lang="zh-TW" altLang="en-US" dirty="0"/>
              <a:t>菩提！菩薩亦如是。若作是言：我當滅度無量眾生，則不名菩薩。何以故？</a:t>
            </a:r>
          </a:p>
          <a:p>
            <a:r>
              <a:rPr lang="zh-TW" altLang="en-US" dirty="0"/>
              <a:t>須菩提！實無有法名為菩薩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是故</a:t>
            </a:r>
            <a:r>
              <a:rPr lang="zh-TW" altLang="en-US" dirty="0"/>
              <a:t>佛說：一切法無我、無人、無眾生、無壽者。</a:t>
            </a:r>
          </a:p>
        </p:txBody>
      </p:sp>
    </p:spTree>
    <p:extLst>
      <p:ext uri="{BB962C8B-B14F-4D97-AF65-F5344CB8AC3E}">
        <p14:creationId xmlns:p14="http://schemas.microsoft.com/office/powerpoint/2010/main" val="2718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明心菩提以前，重在</a:t>
            </a:r>
            <a:r>
              <a:rPr lang="zh-TW" altLang="en-US" dirty="0">
                <a:solidFill>
                  <a:srgbClr val="FF0000"/>
                </a:solidFill>
              </a:rPr>
              <a:t>從假入空</a:t>
            </a:r>
            <a:r>
              <a:rPr lang="zh-TW" altLang="en-US" dirty="0"/>
              <a:t>；到出到菩提，又</a:t>
            </a:r>
            <a:r>
              <a:rPr lang="zh-TW" altLang="en-US" dirty="0">
                <a:solidFill>
                  <a:srgbClr val="FF0000"/>
                </a:solidFill>
              </a:rPr>
              <a:t>從空出假</a:t>
            </a:r>
            <a:r>
              <a:rPr lang="zh-TW" altLang="en-US" dirty="0"/>
              <a:t>，成熟眾生，</a:t>
            </a:r>
            <a:r>
              <a:rPr lang="zh-TW" altLang="en-US" dirty="0" smtClean="0"/>
              <a:t>莊嚴</a:t>
            </a:r>
            <a:r>
              <a:rPr lang="zh-TW" altLang="en-US" dirty="0"/>
              <a:t>佛土，以趨入佛果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現在</a:t>
            </a:r>
            <a:r>
              <a:rPr lang="zh-TW" altLang="en-US" dirty="0"/>
              <a:t>，佛約出到菩提的成熟眾生，對須菩提說：</a:t>
            </a:r>
            <a:r>
              <a:rPr lang="zh-TW" altLang="en-US" dirty="0">
                <a:solidFill>
                  <a:srgbClr val="FF0000"/>
                </a:solidFill>
              </a:rPr>
              <a:t>不</a:t>
            </a:r>
            <a:r>
              <a:rPr lang="zh-TW" altLang="en-US" dirty="0" smtClean="0">
                <a:solidFill>
                  <a:srgbClr val="FF0000"/>
                </a:solidFill>
              </a:rPr>
              <a:t>特長大</a:t>
            </a:r>
            <a:r>
              <a:rPr lang="zh-TW" altLang="en-US" dirty="0">
                <a:solidFill>
                  <a:srgbClr val="FF0000"/>
                </a:solidFill>
              </a:rPr>
              <a:t>的法性身，是緣起如幻的；就是菩薩的成熟眾生，也還是如此。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12039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釋「則不名菩薩」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成熟眾生</a:t>
            </a:r>
            <a:r>
              <a:rPr lang="zh-TW" altLang="en-US" dirty="0" smtClean="0"/>
              <a:t>，以</a:t>
            </a:r>
            <a:r>
              <a:rPr lang="zh-TW" altLang="en-US" dirty="0"/>
              <a:t>眾生</a:t>
            </a:r>
            <a:r>
              <a:rPr lang="zh-TW" altLang="en-US" dirty="0">
                <a:solidFill>
                  <a:srgbClr val="FF0000"/>
                </a:solidFill>
              </a:rPr>
              <a:t>成就解脫善根</a:t>
            </a:r>
            <a:r>
              <a:rPr lang="zh-TW" altLang="en-US" dirty="0"/>
              <a:t>而得</a:t>
            </a:r>
            <a:r>
              <a:rPr lang="zh-TW" altLang="en-US" dirty="0">
                <a:solidFill>
                  <a:srgbClr val="FF0000"/>
                </a:solidFill>
              </a:rPr>
              <a:t>入於無餘涅槃</a:t>
            </a:r>
            <a:r>
              <a:rPr lang="zh-TW" altLang="en-US" dirty="0"/>
              <a:t>為究竟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在菩薩度眾生時，假使說</a:t>
            </a:r>
            <a:r>
              <a:rPr lang="zh-TW" altLang="en-US" dirty="0" smtClean="0"/>
              <a:t>：我</a:t>
            </a:r>
            <a:r>
              <a:rPr lang="zh-TW" altLang="en-US" dirty="0"/>
              <a:t>當滅度無量眾生，那就執有</a:t>
            </a:r>
            <a:r>
              <a:rPr lang="zh-TW" altLang="en-US" dirty="0">
                <a:solidFill>
                  <a:srgbClr val="FF0000"/>
                </a:solidFill>
              </a:rPr>
              <a:t>能度的菩薩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所度的眾生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我相不斷</a:t>
            </a:r>
            <a:r>
              <a:rPr lang="zh-TW" altLang="en-US" dirty="0"/>
              <a:t>，就不配</a:t>
            </a:r>
            <a:r>
              <a:rPr lang="zh-TW" altLang="en-US" dirty="0" smtClean="0"/>
              <a:t>叫做</a:t>
            </a:r>
            <a:r>
              <a:rPr lang="zh-TW" altLang="en-US" dirty="0"/>
              <a:t>菩薩了。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0927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什麼是菩薩？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從</a:t>
            </a:r>
            <a:r>
              <a:rPr lang="zh-TW" altLang="en-US" dirty="0">
                <a:solidFill>
                  <a:srgbClr val="0070C0"/>
                </a:solidFill>
              </a:rPr>
              <a:t>最初發心</a:t>
            </a:r>
            <a:r>
              <a:rPr lang="zh-TW" altLang="en-US" dirty="0"/>
              <a:t>到</a:t>
            </a:r>
            <a:r>
              <a:rPr lang="zh-TW" altLang="en-US" dirty="0">
                <a:solidFill>
                  <a:srgbClr val="0070C0"/>
                </a:solidFill>
              </a:rPr>
              <a:t>現證法性</a:t>
            </a:r>
            <a:r>
              <a:rPr lang="zh-TW" altLang="en-US" dirty="0"/>
              <a:t>，到</a:t>
            </a:r>
            <a:r>
              <a:rPr lang="zh-TW" altLang="en-US" dirty="0">
                <a:solidFill>
                  <a:srgbClr val="0070C0"/>
                </a:solidFill>
              </a:rPr>
              <a:t>一生補處</a:t>
            </a:r>
            <a:r>
              <a:rPr lang="zh-TW" altLang="en-US" dirty="0"/>
              <a:t>，無不是緣成</a:t>
            </a:r>
            <a:r>
              <a:rPr lang="zh-TW" altLang="en-US" dirty="0" smtClean="0"/>
              <a:t>如幻</a:t>
            </a:r>
            <a:r>
              <a:rPr lang="zh-TW" altLang="en-US" dirty="0"/>
              <a:t>；即一切法觀察，即一切法真如，離一切法，離一切法真如，都是</a:t>
            </a:r>
            <a:r>
              <a:rPr lang="zh-TW" altLang="en-US" dirty="0">
                <a:solidFill>
                  <a:srgbClr val="FF0000"/>
                </a:solidFill>
              </a:rPr>
              <a:t>不見</a:t>
            </a:r>
            <a:r>
              <a:rPr lang="zh-TW" altLang="en-US" dirty="0" smtClean="0">
                <a:solidFill>
                  <a:srgbClr val="FF0000"/>
                </a:solidFill>
              </a:rPr>
              <a:t>不得有</a:t>
            </a:r>
            <a:r>
              <a:rPr lang="zh-TW" altLang="en-US" dirty="0">
                <a:solidFill>
                  <a:srgbClr val="FF0000"/>
                </a:solidFill>
              </a:rPr>
              <a:t>可以名為菩薩的</a:t>
            </a:r>
            <a:r>
              <a:rPr lang="zh-TW" altLang="en-US" dirty="0"/>
              <a:t>，如</a:t>
            </a:r>
            <a:r>
              <a:rPr lang="en-US" altLang="zh-TW" dirty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‧</a:t>
            </a:r>
            <a:r>
              <a:rPr lang="zh-TW" altLang="en-US" dirty="0"/>
              <a:t>三假品</a:t>
            </a:r>
            <a:r>
              <a:rPr lang="en-US" altLang="zh-TW" dirty="0"/>
              <a:t>》</a:t>
            </a:r>
            <a:r>
              <a:rPr lang="zh-TW" altLang="en-US" dirty="0"/>
              <a:t>所說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，佛說一切法──有</a:t>
            </a:r>
            <a:r>
              <a:rPr lang="zh-TW" altLang="en-US" dirty="0" smtClean="0"/>
              <a:t>漏的</a:t>
            </a:r>
            <a:r>
              <a:rPr lang="zh-TW" altLang="en-US" dirty="0"/>
              <a:t>，無漏的，有為的，無為的，世間的，出世間的無我，</a:t>
            </a:r>
            <a:r>
              <a:rPr lang="zh-TW" altLang="en-US" dirty="0">
                <a:solidFill>
                  <a:srgbClr val="FF0000"/>
                </a:solidFill>
              </a:rPr>
              <a:t>都沒有菩薩實性可</a:t>
            </a:r>
            <a:r>
              <a:rPr lang="zh-TW" altLang="en-US" dirty="0" smtClean="0">
                <a:solidFill>
                  <a:srgbClr val="FF0000"/>
                </a:solidFill>
              </a:rPr>
              <a:t>說</a:t>
            </a:r>
            <a:r>
              <a:rPr lang="zh-TW" altLang="en-US" dirty="0" smtClean="0"/>
              <a:t>，</a:t>
            </a:r>
            <a:r>
              <a:rPr lang="zh-TW" altLang="en-US" dirty="0"/>
              <a:t>切勿執什麼真我才是！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25736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altLang="zh-TW" dirty="0"/>
              <a:t>《</a:t>
            </a:r>
            <a:r>
              <a:rPr lang="zh-TW" altLang="en-US" dirty="0"/>
              <a:t>摩訶般若波羅蜜經</a:t>
            </a:r>
            <a:r>
              <a:rPr lang="en-US" altLang="zh-TW" dirty="0"/>
              <a:t>》</a:t>
            </a:r>
            <a:r>
              <a:rPr lang="zh-TW" altLang="en-US" dirty="0"/>
              <a:t>卷</a:t>
            </a:r>
            <a:r>
              <a:rPr lang="en-US" altLang="zh-TW" dirty="0"/>
              <a:t>2〈7 </a:t>
            </a:r>
            <a:r>
              <a:rPr lang="zh-TW" altLang="en-US" dirty="0"/>
              <a:t>三假品</a:t>
            </a:r>
            <a:r>
              <a:rPr lang="en-US" altLang="zh-TW" dirty="0" smtClean="0"/>
              <a:t>〉</a:t>
            </a:r>
            <a:r>
              <a:rPr lang="zh-TW" altLang="en-US" sz="1600" dirty="0" smtClean="0"/>
              <a:t>（</a:t>
            </a:r>
            <a:r>
              <a:rPr lang="zh-TW" altLang="en-US" sz="1600" dirty="0"/>
              <a:t>大正</a:t>
            </a:r>
            <a:r>
              <a:rPr lang="en-US" altLang="zh-TW" sz="1600" dirty="0"/>
              <a:t>08</a:t>
            </a:r>
            <a:r>
              <a:rPr lang="zh-TW" altLang="en-US" sz="1600" dirty="0"/>
              <a:t>，</a:t>
            </a:r>
            <a:r>
              <a:rPr lang="en-US" altLang="zh-TW" sz="1600" dirty="0"/>
              <a:t>230c4-14</a:t>
            </a:r>
            <a:r>
              <a:rPr lang="zh-TW" altLang="en-US" sz="1600" dirty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爾</a:t>
            </a:r>
            <a:r>
              <a:rPr lang="zh-TW" altLang="en-US" dirty="0"/>
              <a:t>時慧命須菩提白佛言：「世尊所說菩薩</a:t>
            </a:r>
            <a:r>
              <a:rPr lang="zh-TW" altLang="en-US" dirty="0" smtClean="0"/>
              <a:t>菩薩字</a:t>
            </a:r>
            <a:r>
              <a:rPr lang="zh-TW" altLang="en-US" dirty="0"/>
              <a:t>，何等法名菩薩？世尊！我等不見是法名菩薩，云何教菩薩般若波羅蜜？」</a:t>
            </a:r>
          </a:p>
          <a:p>
            <a:r>
              <a:rPr lang="zh-TW" altLang="en-US" dirty="0"/>
              <a:t>佛告須菩提：「</a:t>
            </a:r>
            <a:r>
              <a:rPr lang="zh-TW" altLang="en-US" dirty="0">
                <a:solidFill>
                  <a:srgbClr val="FF0000"/>
                </a:solidFill>
              </a:rPr>
              <a:t>般若波羅蜜</a:t>
            </a:r>
            <a:r>
              <a:rPr lang="zh-TW" altLang="en-US" dirty="0"/>
              <a:t>亦但有名字，名為般若波羅蜜。</a:t>
            </a:r>
            <a:r>
              <a:rPr lang="zh-TW" altLang="en-US" dirty="0">
                <a:solidFill>
                  <a:srgbClr val="FF0000"/>
                </a:solidFill>
              </a:rPr>
              <a:t>菩薩菩薩字</a:t>
            </a:r>
            <a:r>
              <a:rPr lang="zh-TW" altLang="en-US" dirty="0"/>
              <a:t>亦但有名字，是名字不在內、不在外、不在中間。須菩提！譬如說我名</a:t>
            </a:r>
            <a:r>
              <a:rPr lang="zh-TW" altLang="en-US" dirty="0">
                <a:solidFill>
                  <a:srgbClr val="FF0000"/>
                </a:solidFill>
              </a:rPr>
              <a:t>和合故有</a:t>
            </a:r>
            <a:r>
              <a:rPr lang="zh-TW" altLang="en-US" dirty="0"/>
              <a:t>，是我名</a:t>
            </a:r>
            <a:r>
              <a:rPr lang="zh-TW" altLang="en-US" dirty="0">
                <a:solidFill>
                  <a:srgbClr val="FF0000"/>
                </a:solidFill>
              </a:rPr>
              <a:t>不生不滅</a:t>
            </a:r>
            <a:r>
              <a:rPr lang="zh-TW" altLang="en-US" dirty="0"/>
              <a:t>，但</a:t>
            </a:r>
            <a:r>
              <a:rPr lang="zh-TW" altLang="en-US" dirty="0">
                <a:solidFill>
                  <a:srgbClr val="FF0000"/>
                </a:solidFill>
              </a:rPr>
              <a:t>以世間名字故說</a:t>
            </a:r>
            <a:r>
              <a:rPr lang="zh-TW" altLang="en-US" dirty="0"/>
              <a:t>。如眾生、</a:t>
            </a:r>
            <a:r>
              <a:rPr lang="zh-TW" altLang="en-US" dirty="0" smtClean="0"/>
              <a:t>壽者</a:t>
            </a:r>
            <a:r>
              <a:rPr lang="zh-TW" altLang="en-US" dirty="0"/>
              <a:t>、</a:t>
            </a:r>
            <a:r>
              <a:rPr lang="zh-TW" altLang="en-US" dirty="0" smtClean="0"/>
              <a:t>命者</a:t>
            </a:r>
            <a:r>
              <a:rPr lang="zh-TW" altLang="en-US" dirty="0"/>
              <a:t>、生者、</a:t>
            </a:r>
            <a:r>
              <a:rPr lang="zh-TW" altLang="en-US" dirty="0" smtClean="0"/>
              <a:t>養育者</a:t>
            </a:r>
            <a:r>
              <a:rPr lang="zh-TW" altLang="en-US" dirty="0"/>
              <a:t>，眾數人作者使作者、起者使起者、受者使受者、知者見者等，</a:t>
            </a:r>
            <a:r>
              <a:rPr lang="zh-TW" altLang="en-US" dirty="0">
                <a:solidFill>
                  <a:srgbClr val="FF0000"/>
                </a:solidFill>
              </a:rPr>
              <a:t>和合法故有。是諸名不生不滅，但以世間名字故說。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218445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2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己三  莊嚴佛土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須菩提！若菩薩作是言：我當莊嚴佛土，是不名菩薩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何以</a:t>
            </a:r>
            <a:r>
              <a:rPr lang="zh-TW" altLang="en-US" dirty="0"/>
              <a:t>故？如來說莊嚴佛</a:t>
            </a:r>
            <a:r>
              <a:rPr lang="zh-TW" altLang="en-US" dirty="0" smtClean="0"/>
              <a:t>土者</a:t>
            </a:r>
            <a:r>
              <a:rPr lang="zh-TW" altLang="en-US" dirty="0"/>
              <a:t>，即非莊嚴，是名莊嚴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菩提！若菩薩通達無我法者，如來說名真是菩薩。</a:t>
            </a:r>
          </a:p>
        </p:txBody>
      </p:sp>
    </p:spTree>
    <p:extLst>
      <p:ext uri="{BB962C8B-B14F-4D97-AF65-F5344CB8AC3E}">
        <p14:creationId xmlns:p14="http://schemas.microsoft.com/office/powerpoint/2010/main" val="8444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三句論法：莊嚴佛土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嚴淨佛土，就是</a:t>
            </a:r>
            <a:r>
              <a:rPr lang="zh-TW" altLang="en-US" dirty="0">
                <a:solidFill>
                  <a:srgbClr val="FF0000"/>
                </a:solidFill>
              </a:rPr>
              <a:t>化穢土而成淨土</a:t>
            </a:r>
            <a:r>
              <a:rPr lang="zh-TW" altLang="en-US" dirty="0"/>
              <a:t>，這是得無生法忍菩薩的大事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菩薩</a:t>
            </a:r>
            <a:r>
              <a:rPr lang="zh-TW" altLang="en-US" dirty="0">
                <a:solidFill>
                  <a:srgbClr val="FF0000"/>
                </a:solidFill>
              </a:rPr>
              <a:t>以</a:t>
            </a:r>
            <a:r>
              <a:rPr lang="zh-TW" altLang="en-US" dirty="0" smtClean="0">
                <a:solidFill>
                  <a:srgbClr val="FF0000"/>
                </a:solidFill>
              </a:rPr>
              <a:t>法攝取</a:t>
            </a:r>
            <a:r>
              <a:rPr lang="zh-TW" altLang="en-US" dirty="0">
                <a:solidFill>
                  <a:srgbClr val="FF0000"/>
                </a:solidFill>
              </a:rPr>
              <a:t>同行同願者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以共業莊嚴佛土</a:t>
            </a:r>
            <a:r>
              <a:rPr lang="zh-TW" altLang="en-US" dirty="0"/>
              <a:t>。但如菩薩在莊嚴佛土時，這樣說：我當</a:t>
            </a:r>
            <a:r>
              <a:rPr lang="zh-TW" altLang="en-US" dirty="0" smtClean="0"/>
              <a:t>莊嚴</a:t>
            </a:r>
            <a:r>
              <a:rPr lang="zh-TW" altLang="en-US" dirty="0"/>
              <a:t>佛土，這就有能莊嚴的人及所莊嚴的法，取</a:t>
            </a:r>
            <a:r>
              <a:rPr lang="zh-TW" altLang="en-US" dirty="0" smtClean="0"/>
              <a:t>我相</a:t>
            </a:r>
            <a:r>
              <a:rPr lang="zh-TW" altLang="en-US" dirty="0"/>
              <a:t>、法相，即不成其為菩薩。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要知如來所說的莊嚴佛土，本無實性的莊嚴佛土可得，只是緣起假名的莊嚴</a:t>
            </a:r>
            <a:r>
              <a:rPr lang="zh-TW" altLang="en-US" dirty="0" smtClean="0"/>
              <a:t>罷了</a:t>
            </a:r>
            <a:r>
              <a:rPr lang="zh-TW" altLang="en-US" dirty="0"/>
              <a:t>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511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比較諸譯本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上來講</a:t>
            </a:r>
            <a:r>
              <a:rPr lang="zh-TW" altLang="en-US" dirty="0">
                <a:solidFill>
                  <a:srgbClr val="FF0000"/>
                </a:solidFill>
              </a:rPr>
              <a:t>般若道</a:t>
            </a:r>
            <a:r>
              <a:rPr lang="zh-TW" altLang="en-US" dirty="0"/>
              <a:t>，以下說</a:t>
            </a:r>
            <a:r>
              <a:rPr lang="zh-TW" altLang="en-US" dirty="0">
                <a:solidFill>
                  <a:srgbClr val="FF0000"/>
                </a:solidFill>
              </a:rPr>
              <a:t>方便道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須</a:t>
            </a:r>
            <a:r>
              <a:rPr lang="zh-TW" altLang="en-US" dirty="0"/>
              <a:t>菩提的請問，及如來的答覆，與前一樣。不同的，即在答發心的末後，</a:t>
            </a:r>
            <a:r>
              <a:rPr lang="zh-TW" altLang="en-US" dirty="0" smtClean="0"/>
              <a:t>多了</a:t>
            </a:r>
            <a:r>
              <a:rPr lang="en-US" altLang="zh-TW" dirty="0"/>
              <a:t>『</a:t>
            </a:r>
            <a:r>
              <a:rPr lang="zh-TW" altLang="en-US" dirty="0"/>
              <a:t>實無有法發阿耨多羅三藐三菩提心者</a:t>
            </a:r>
            <a:r>
              <a:rPr lang="en-US" altLang="zh-TW" dirty="0"/>
              <a:t>』</a:t>
            </a:r>
            <a:r>
              <a:rPr lang="zh-TW" altLang="en-US" dirty="0"/>
              <a:t>一句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眾</a:t>
            </a:r>
            <a:r>
              <a:rPr lang="zh-TW" altLang="en-US" dirty="0"/>
              <a:t>譯相同，唯有玄奘所譯</a:t>
            </a:r>
            <a:r>
              <a:rPr lang="zh-TW" altLang="en-US" dirty="0" smtClean="0"/>
              <a:t>，前</a:t>
            </a:r>
            <a:r>
              <a:rPr lang="zh-TW" altLang="en-US" dirty="0"/>
              <a:t>文也有此一句。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513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smtClean="0"/>
              <a:t>釋「如來說真是菩薩」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前明心菩提，</a:t>
            </a:r>
            <a:r>
              <a:rPr lang="zh-TW" altLang="en-US" dirty="0">
                <a:solidFill>
                  <a:srgbClr val="FF0000"/>
                </a:solidFill>
              </a:rPr>
              <a:t>約分證菩提而結說如來的真義</a:t>
            </a:r>
            <a:r>
              <a:rPr lang="zh-TW" altLang="en-US" dirty="0" smtClean="0"/>
              <a:t>。這裡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約菩薩的嚴土、熟</a:t>
            </a:r>
            <a:r>
              <a:rPr lang="zh-TW" altLang="en-US" dirty="0" smtClean="0">
                <a:solidFill>
                  <a:srgbClr val="FF0000"/>
                </a:solidFill>
              </a:rPr>
              <a:t>生，</a:t>
            </a:r>
            <a:r>
              <a:rPr lang="zh-TW" altLang="en-US" dirty="0">
                <a:solidFill>
                  <a:srgbClr val="FF0000"/>
                </a:solidFill>
              </a:rPr>
              <a:t>結明菩薩的真義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雖</a:t>
            </a:r>
            <a:r>
              <a:rPr lang="zh-TW" altLang="en-US" dirty="0"/>
              <a:t>沒有少許法可名菩薩，但由</a:t>
            </a:r>
            <a:r>
              <a:rPr lang="zh-TW" altLang="en-US" dirty="0">
                <a:solidFill>
                  <a:srgbClr val="FF0000"/>
                </a:solidFill>
              </a:rPr>
              <a:t>因緣和合</a:t>
            </a:r>
            <a:r>
              <a:rPr lang="zh-TW" altLang="en-US" dirty="0"/>
              <a:t>，能以般若通達</a:t>
            </a:r>
            <a:r>
              <a:rPr lang="zh-TW" altLang="en-US" dirty="0" smtClean="0"/>
              <a:t>我法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無性空</a:t>
            </a:r>
            <a:r>
              <a:rPr lang="zh-TW" altLang="en-US" dirty="0"/>
              <a:t>，即名之為菩薩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這</a:t>
            </a:r>
            <a:r>
              <a:rPr lang="zh-TW" altLang="en-US" dirty="0"/>
              <a:t>是說：能體達菩提離相，我法都空，此具有</a:t>
            </a:r>
            <a:r>
              <a:rPr lang="zh-TW" altLang="en-US" dirty="0" smtClean="0"/>
              <a:t>菩提</a:t>
            </a:r>
            <a:r>
              <a:rPr lang="zh-TW" altLang="en-US" dirty="0"/>
              <a:t>的薩埵，才是菩薩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所以</a:t>
            </a:r>
            <a:r>
              <a:rPr lang="en-US" altLang="zh-TW" dirty="0"/>
              <a:t>《</a:t>
            </a:r>
            <a:r>
              <a:rPr lang="zh-TW" altLang="en-US" dirty="0"/>
              <a:t>智論</a:t>
            </a:r>
            <a:r>
              <a:rPr lang="en-US" altLang="zh-TW" dirty="0"/>
              <a:t>》</a:t>
            </a:r>
            <a:r>
              <a:rPr lang="zh-TW" altLang="en-US" dirty="0"/>
              <a:t>說：</a:t>
            </a:r>
            <a:r>
              <a:rPr lang="en-US" altLang="zh-TW" dirty="0"/>
              <a:t>『</a:t>
            </a:r>
            <a:r>
              <a:rPr lang="zh-TW" altLang="en-US" dirty="0"/>
              <a:t>具智慧分，說名菩薩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這樣</a:t>
            </a:r>
            <a:r>
              <a:rPr lang="zh-TW" altLang="en-US" dirty="0"/>
              <a:t>，</a:t>
            </a:r>
            <a:r>
              <a:rPr lang="zh-TW" altLang="en-US" dirty="0" smtClean="0"/>
              <a:t>可見</a:t>
            </a:r>
            <a:r>
              <a:rPr lang="zh-TW" altLang="en-US" dirty="0"/>
              <a:t>菩薩</a:t>
            </a:r>
            <a:r>
              <a:rPr lang="zh-TW" altLang="en-US" dirty="0">
                <a:solidFill>
                  <a:srgbClr val="FF0000"/>
                </a:solidFill>
              </a:rPr>
              <a:t>以悲願為發起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得般若而後能成就</a:t>
            </a:r>
            <a:r>
              <a:rPr lang="zh-TW" altLang="en-US" dirty="0"/>
              <a:t>，這約</a:t>
            </a:r>
            <a:r>
              <a:rPr lang="zh-TW" altLang="en-US" dirty="0">
                <a:solidFill>
                  <a:srgbClr val="0070C0"/>
                </a:solidFill>
              </a:rPr>
              <a:t>實義菩薩</a:t>
            </a:r>
            <a:r>
              <a:rPr lang="zh-TW" altLang="en-US" dirty="0"/>
              <a:t>說。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66610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具智慧分，說名菩薩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zh-TW" dirty="0"/>
              <a:t>《大智度論》卷</a:t>
            </a:r>
            <a:r>
              <a:rPr lang="en-US" altLang="zh-TW" dirty="0"/>
              <a:t>71</a:t>
            </a:r>
            <a:r>
              <a:rPr lang="zh-TW" altLang="zh-TW" sz="2000" dirty="0"/>
              <a:t>（大正</a:t>
            </a:r>
            <a:r>
              <a:rPr lang="en-US" altLang="zh-TW" sz="2000" dirty="0"/>
              <a:t>25</a:t>
            </a:r>
            <a:r>
              <a:rPr lang="zh-TW" altLang="zh-TW" sz="2000" dirty="0"/>
              <a:t>，</a:t>
            </a:r>
            <a:r>
              <a:rPr lang="en-US" altLang="zh-TW" sz="2000" dirty="0"/>
              <a:t>557c28-558a1</a:t>
            </a:r>
            <a:r>
              <a:rPr lang="zh-TW" altLang="zh-TW" sz="2000" dirty="0" smtClean="0"/>
              <a:t>）</a:t>
            </a:r>
            <a:r>
              <a:rPr lang="zh-TW" altLang="zh-TW" dirty="0" smtClean="0"/>
              <a:t>：</a:t>
            </a:r>
            <a:r>
              <a:rPr lang="zh-TW" altLang="en-US" dirty="0" smtClean="0"/>
              <a:t>「</a:t>
            </a:r>
            <a:r>
              <a:rPr lang="zh-TW" altLang="zh-TW" dirty="0">
                <a:solidFill>
                  <a:srgbClr val="FF0000"/>
                </a:solidFill>
              </a:rPr>
              <a:t>有實智慧氣分，佛數為菩薩</a:t>
            </a:r>
            <a:r>
              <a:rPr lang="zh-TW" altLang="zh-TW" dirty="0"/>
              <a:t>；若無者，雖久行餘功德，不數為菩薩</a:t>
            </a:r>
            <a:r>
              <a:rPr lang="zh-TW" altLang="zh-TW" dirty="0" smtClean="0"/>
              <a:t>。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dirty="0"/>
              <a:t>《大智度論》卷</a:t>
            </a:r>
            <a:r>
              <a:rPr lang="en-US" altLang="zh-TW" dirty="0"/>
              <a:t>82</a:t>
            </a:r>
            <a:r>
              <a:rPr lang="zh-TW" altLang="zh-TW" sz="2000" dirty="0"/>
              <a:t>（大正</a:t>
            </a:r>
            <a:r>
              <a:rPr lang="en-US" altLang="zh-TW" sz="2000" dirty="0"/>
              <a:t>25</a:t>
            </a:r>
            <a:r>
              <a:rPr lang="zh-TW" altLang="zh-TW" sz="2000" dirty="0"/>
              <a:t>，</a:t>
            </a:r>
            <a:r>
              <a:rPr lang="en-US" altLang="zh-TW" sz="2000" dirty="0"/>
              <a:t>636a17-24</a:t>
            </a:r>
            <a:r>
              <a:rPr lang="zh-TW" altLang="zh-TW" sz="2000" dirty="0" smtClean="0"/>
              <a:t>）</a:t>
            </a:r>
            <a:r>
              <a:rPr lang="zh-TW" altLang="zh-TW" dirty="0" smtClean="0"/>
              <a:t>：</a:t>
            </a:r>
            <a:r>
              <a:rPr lang="zh-TW" altLang="en-US" dirty="0" smtClean="0"/>
              <a:t>「</a:t>
            </a:r>
            <a:r>
              <a:rPr lang="zh-TW" altLang="zh-TW" dirty="0"/>
              <a:t>菩薩雖行種種諸餘深法，不得般若，不名為行波羅蜜，但名為行善法。…菩薩亦如是，</a:t>
            </a:r>
            <a:r>
              <a:rPr lang="zh-TW" altLang="zh-TW" dirty="0">
                <a:solidFill>
                  <a:srgbClr val="FF0000"/>
                </a:solidFill>
              </a:rPr>
              <a:t>雖有布施等諸善法，不得般若波羅蜜故，不名為菩薩</a:t>
            </a:r>
            <a:r>
              <a:rPr lang="zh-TW" altLang="zh-TW" dirty="0" smtClean="0">
                <a:solidFill>
                  <a:srgbClr val="FF0000"/>
                </a:solidFill>
              </a:rPr>
              <a:t>。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65325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zh-TW" altLang="en-US" dirty="0" smtClean="0"/>
              <a:t>出到菩提（圖表）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878147"/>
              </p:ext>
            </p:extLst>
          </p:nvPr>
        </p:nvGraphicFramePr>
        <p:xfrm>
          <a:off x="457200" y="1052736"/>
          <a:ext cx="8229600" cy="5400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547664" y="2132856"/>
            <a:ext cx="1200329" cy="3888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</a:rPr>
              <a:t>出到菩提</a:t>
            </a:r>
            <a:endParaRPr lang="zh-TW" altLang="en-US" sz="6600" b="1" dirty="0">
              <a:solidFill>
                <a:schemeClr val="bg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55576" y="6197242"/>
            <a:ext cx="7992887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chemeClr val="bg1"/>
                </a:solidFill>
              </a:rPr>
              <a:t>明心見性：發起勝義菩提心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972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" y="25759"/>
            <a:ext cx="9129126" cy="6846845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願消三障諸煩惱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願得智慧真明了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普願罪障悉消除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世世常行菩薩道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以此功德種善根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累世怨親同沾恩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由斯解脫諸苦惱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共證菩提度有情</a:t>
            </a:r>
            <a:endParaRPr lang="zh-TW" alt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787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般若道 與 方便</a:t>
            </a:r>
            <a:r>
              <a:rPr lang="zh-TW" altLang="en-US" dirty="0"/>
              <a:t>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方便道</a:t>
            </a:r>
            <a:r>
              <a:rPr lang="zh-TW" altLang="en-US" dirty="0"/>
              <a:t>即現證般若，進而到達佛果的階段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上來</a:t>
            </a:r>
            <a:r>
              <a:rPr lang="zh-TW" altLang="en-US" dirty="0"/>
              <a:t>說到</a:t>
            </a:r>
            <a:r>
              <a:rPr lang="zh-TW" altLang="en-US" dirty="0">
                <a:solidFill>
                  <a:srgbClr val="FF0000"/>
                </a:solidFill>
              </a:rPr>
              <a:t>明心菩提</a:t>
            </a:r>
            <a:r>
              <a:rPr lang="zh-TW" altLang="en-US" dirty="0"/>
              <a:t>，約從凡入聖的悟證說，是</a:t>
            </a:r>
            <a:r>
              <a:rPr lang="zh-TW" altLang="en-US" dirty="0">
                <a:solidFill>
                  <a:srgbClr val="FF0000"/>
                </a:solidFill>
              </a:rPr>
              <a:t>成果</a:t>
            </a:r>
            <a:r>
              <a:rPr lang="zh-TW" altLang="en-US" dirty="0"/>
              <a:t>；但望</a:t>
            </a:r>
            <a:r>
              <a:rPr lang="zh-TW" altLang="en-US" dirty="0" smtClean="0"/>
              <a:t>於究竟</a:t>
            </a:r>
            <a:r>
              <a:rPr lang="zh-TW" altLang="en-US" dirty="0"/>
              <a:t>佛果，這才是無相發心的</a:t>
            </a:r>
            <a:r>
              <a:rPr lang="zh-TW" altLang="en-US" dirty="0">
                <a:solidFill>
                  <a:srgbClr val="FF0000"/>
                </a:solidFill>
              </a:rPr>
              <a:t>起點</a:t>
            </a:r>
            <a:r>
              <a:rPr lang="zh-TW" altLang="en-US" dirty="0"/>
              <a:t>，即是發勝義菩提心。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368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前文所問發心，以</a:t>
            </a:r>
            <a:r>
              <a:rPr lang="zh-TW" altLang="en-US" dirty="0" smtClean="0"/>
              <a:t>立願</a:t>
            </a:r>
            <a:r>
              <a:rPr lang="zh-TW" altLang="en-US" dirty="0"/>
              <a:t>普度眾生而發，是世俗菩提心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此處</a:t>
            </a:r>
            <a:r>
              <a:rPr lang="zh-TW" altLang="en-US" dirty="0"/>
              <a:t>，由深悟無我，見如來法身，從悲智</a:t>
            </a:r>
            <a:r>
              <a:rPr lang="zh-TW" altLang="en-US" dirty="0" smtClean="0"/>
              <a:t>一如</a:t>
            </a:r>
            <a:r>
              <a:rPr lang="zh-TW" altLang="en-US" dirty="0"/>
              <a:t>中發心，即諸經所說的「紹隆佛種</a:t>
            </a:r>
            <a:r>
              <a:rPr lang="zh-TW" altLang="en-US" dirty="0" smtClean="0"/>
              <a:t>」，「</a:t>
            </a:r>
            <a:r>
              <a:rPr lang="zh-TW" altLang="en-US" dirty="0"/>
              <a:t>是真佛子」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前後</a:t>
            </a:r>
            <a:r>
              <a:rPr lang="zh-TW" altLang="en-US" dirty="0"/>
              <a:t>同樣的是發</a:t>
            </a:r>
            <a:r>
              <a:rPr lang="zh-TW" altLang="en-US" dirty="0" smtClean="0"/>
              <a:t>無上大</a:t>
            </a:r>
            <a:r>
              <a:rPr lang="zh-TW" altLang="en-US" dirty="0"/>
              <a:t>菩提心，所以須菩提又重行拈出舊問題，請示佛陀：應怎樣安住？怎樣的</a:t>
            </a:r>
            <a:r>
              <a:rPr lang="zh-TW" altLang="en-US" dirty="0" smtClean="0"/>
              <a:t>降伏</a:t>
            </a:r>
            <a:r>
              <a:rPr lang="zh-TW" altLang="en-US" dirty="0"/>
              <a:t>其心？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060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2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丁二  答說</a:t>
            </a:r>
            <a:br>
              <a:rPr lang="zh-TW" altLang="en-US" dirty="0"/>
            </a:br>
            <a:r>
              <a:rPr lang="zh-TW" altLang="en-US" dirty="0"/>
              <a:t>戊一  明心菩提</a:t>
            </a:r>
            <a:br>
              <a:rPr lang="zh-TW" altLang="en-US" dirty="0"/>
            </a:br>
            <a:r>
              <a:rPr lang="zh-TW" altLang="en-US" dirty="0"/>
              <a:t>己一  真發菩提心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r>
              <a:rPr lang="zh-TW" altLang="en-US" dirty="0"/>
              <a:t>佛告須菩提</a:t>
            </a:r>
            <a:r>
              <a:rPr lang="zh-TW" altLang="en-US" dirty="0" smtClean="0"/>
              <a:t>：善</a:t>
            </a:r>
            <a:r>
              <a:rPr lang="zh-TW" altLang="en-US" dirty="0"/>
              <a:t>男子善女人發阿耨多羅三藐三菩提心者，當生如是心：我應</a:t>
            </a:r>
            <a:r>
              <a:rPr lang="zh-TW" altLang="en-US" dirty="0" smtClean="0"/>
              <a:t>滅度</a:t>
            </a:r>
            <a:r>
              <a:rPr lang="zh-TW" altLang="en-US" dirty="0"/>
              <a:t>一切眾生，滅度一切眾生已，而無有一眾生實滅度者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何以</a:t>
            </a:r>
            <a:r>
              <a:rPr lang="zh-TW" altLang="en-US" dirty="0"/>
              <a:t>故？須菩提！若</a:t>
            </a:r>
            <a:r>
              <a:rPr lang="zh-TW" altLang="en-US" dirty="0" smtClean="0"/>
              <a:t>菩薩</a:t>
            </a:r>
            <a:r>
              <a:rPr lang="zh-TW" altLang="en-US" dirty="0"/>
              <a:t>有我相、人相、眾生相、壽者相，則非菩薩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所以</a:t>
            </a:r>
            <a:r>
              <a:rPr lang="zh-TW" altLang="en-US" dirty="0"/>
              <a:t>者何？須菩提！</a:t>
            </a:r>
            <a:r>
              <a:rPr lang="zh-TW" altLang="en-US" dirty="0">
                <a:solidFill>
                  <a:srgbClr val="FF0000"/>
                </a:solidFill>
              </a:rPr>
              <a:t>實無有法</a:t>
            </a:r>
            <a:r>
              <a:rPr lang="zh-TW" altLang="en-US" dirty="0" smtClean="0">
                <a:solidFill>
                  <a:srgbClr val="FF0000"/>
                </a:solidFill>
              </a:rPr>
              <a:t>發阿</a:t>
            </a:r>
            <a:r>
              <a:rPr lang="zh-TW" altLang="en-US" dirty="0">
                <a:solidFill>
                  <a:srgbClr val="FF0000"/>
                </a:solidFill>
              </a:rPr>
              <a:t>耨多羅三藐三菩提心者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006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與經始之答的異同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我應滅度一切眾生，滅度一切眾生已，而無有一眾生實滅度者，</a:t>
            </a:r>
            <a:r>
              <a:rPr lang="zh-TW" altLang="en-US" dirty="0">
                <a:solidFill>
                  <a:srgbClr val="0070C0"/>
                </a:solidFill>
              </a:rPr>
              <a:t>與前發</a:t>
            </a:r>
            <a:r>
              <a:rPr lang="zh-TW" altLang="en-US" dirty="0" smtClean="0">
                <a:solidFill>
                  <a:srgbClr val="0070C0"/>
                </a:solidFill>
              </a:rPr>
              <a:t>菩提</a:t>
            </a:r>
            <a:r>
              <a:rPr lang="zh-TW" altLang="en-US" dirty="0">
                <a:solidFill>
                  <a:srgbClr val="0070C0"/>
                </a:solidFill>
              </a:rPr>
              <a:t>心同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因</a:t>
            </a:r>
            <a:r>
              <a:rPr lang="zh-TW" altLang="en-US" dirty="0"/>
              <a:t>發勝義菩提心，即</a:t>
            </a:r>
            <a:r>
              <a:rPr lang="zh-TW" altLang="en-US" dirty="0">
                <a:solidFill>
                  <a:srgbClr val="0070C0"/>
                </a:solidFill>
              </a:rPr>
              <a:t>從畢竟空中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起無緣大悲</a:t>
            </a:r>
            <a:r>
              <a:rPr lang="zh-TW" altLang="en-US" dirty="0"/>
              <a:t>以入世度生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以</a:t>
            </a:r>
            <a:r>
              <a:rPr lang="zh-TW" altLang="en-US" dirty="0"/>
              <a:t>大悲</a:t>
            </a:r>
            <a:r>
              <a:rPr lang="zh-TW" altLang="en-US" dirty="0" smtClean="0"/>
              <a:t>為本</a:t>
            </a:r>
            <a:r>
              <a:rPr lang="zh-TW" altLang="en-US" dirty="0"/>
              <a:t>的菩提心，</a:t>
            </a:r>
            <a:r>
              <a:rPr lang="zh-TW" altLang="en-US" dirty="0">
                <a:solidFill>
                  <a:srgbClr val="FF0000"/>
                </a:solidFill>
              </a:rPr>
              <a:t>始終不二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僅有</a:t>
            </a:r>
            <a:r>
              <a:rPr lang="zh-TW" altLang="en-US" dirty="0">
                <a:solidFill>
                  <a:srgbClr val="FF0000"/>
                </a:solidFill>
              </a:rPr>
              <a:t>似悟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真悟</a:t>
            </a:r>
            <a:r>
              <a:rPr lang="zh-TW" altLang="en-US" dirty="0"/>
              <a:t>的不同而已。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79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 smtClean="0"/>
              <a:t>釋「實</a:t>
            </a:r>
            <a:r>
              <a:rPr lang="zh-TW" altLang="en-US" dirty="0"/>
              <a:t>無有</a:t>
            </a:r>
            <a:r>
              <a:rPr lang="zh-TW" altLang="en-US" dirty="0" smtClean="0"/>
              <a:t>法發</a:t>
            </a:r>
            <a:r>
              <a:rPr lang="zh-TW" altLang="en-US" dirty="0"/>
              <a:t>阿耨多羅三藐三菩提心</a:t>
            </a:r>
            <a:r>
              <a:rPr lang="zh-TW" altLang="en-US" dirty="0" smtClean="0"/>
              <a:t>者」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～內外觀「眾生實不可得」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前說</a:t>
            </a:r>
            <a:r>
              <a:rPr lang="zh-TW" altLang="en-US" dirty="0">
                <a:solidFill>
                  <a:srgbClr val="FF0000"/>
                </a:solidFill>
              </a:rPr>
              <a:t>所度的眾生</a:t>
            </a:r>
            <a:r>
              <a:rPr lang="zh-TW" altLang="en-US" dirty="0"/>
              <a:t>實不可得</a:t>
            </a:r>
            <a:r>
              <a:rPr lang="zh-TW" altLang="en-US" dirty="0" smtClean="0"/>
              <a:t>，如</a:t>
            </a:r>
            <a:r>
              <a:rPr lang="zh-TW" altLang="en-US" dirty="0"/>
              <a:t>有所得，即著於</a:t>
            </a:r>
            <a:r>
              <a:rPr lang="zh-TW" altLang="en-US" dirty="0" smtClean="0"/>
              <a:t>我等</a:t>
            </a:r>
            <a:r>
              <a:rPr lang="zh-TW" altLang="en-US" dirty="0"/>
              <a:t>四相，是就所觀的</a:t>
            </a:r>
            <a:r>
              <a:rPr lang="zh-TW" altLang="en-US" dirty="0">
                <a:solidFill>
                  <a:srgbClr val="FF0000"/>
                </a:solidFill>
              </a:rPr>
              <a:t>所化境</a:t>
            </a:r>
            <a:r>
              <a:rPr lang="zh-TW" altLang="en-US" dirty="0"/>
              <a:t>──眾生而說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雖</a:t>
            </a:r>
            <a:r>
              <a:rPr lang="zh-TW" altLang="en-US" dirty="0"/>
              <a:t>悟得補特伽羅無我，而在</a:t>
            </a:r>
            <a:r>
              <a:rPr lang="zh-TW" altLang="en-US" dirty="0">
                <a:solidFill>
                  <a:srgbClr val="FF0000"/>
                </a:solidFill>
              </a:rPr>
              <a:t>修證</a:t>
            </a:r>
            <a:r>
              <a:rPr lang="zh-TW" altLang="en-US" dirty="0" smtClean="0">
                <a:solidFill>
                  <a:srgbClr val="FF0000"/>
                </a:solidFill>
              </a:rPr>
              <a:t>的實踐</a:t>
            </a:r>
            <a:r>
              <a:rPr lang="zh-TW" altLang="en-US" dirty="0"/>
              <a:t>上，不一定能</a:t>
            </a:r>
            <a:r>
              <a:rPr lang="zh-TW" altLang="en-US" dirty="0">
                <a:solidFill>
                  <a:srgbClr val="FF0000"/>
                </a:solidFill>
              </a:rPr>
              <a:t>內觀無我</a:t>
            </a:r>
            <a:r>
              <a:rPr lang="zh-TW" altLang="en-US" dirty="0"/>
              <a:t>，盡離</a:t>
            </a:r>
            <a:r>
              <a:rPr lang="zh-TW" altLang="en-US" dirty="0">
                <a:solidFill>
                  <a:srgbClr val="FF0000"/>
                </a:solidFill>
              </a:rPr>
              <a:t>薩迦耶見</a:t>
            </a:r>
            <a:r>
              <a:rPr lang="zh-TW" altLang="en-US" dirty="0"/>
              <a:t>──</a:t>
            </a:r>
            <a:r>
              <a:rPr lang="zh-TW" altLang="en-US" dirty="0">
                <a:solidFill>
                  <a:srgbClr val="FF0000"/>
                </a:solidFill>
              </a:rPr>
              <a:t>我我所執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此處</a:t>
            </a:r>
            <a:r>
              <a:rPr lang="zh-TW" altLang="en-US" dirty="0"/>
              <a:t>，即不但</a:t>
            </a:r>
            <a:r>
              <a:rPr lang="zh-TW" altLang="en-US" dirty="0" smtClean="0">
                <a:solidFill>
                  <a:srgbClr val="FF0000"/>
                </a:solidFill>
              </a:rPr>
              <a:t>外觀</a:t>
            </a:r>
            <a:r>
              <a:rPr lang="zh-TW" altLang="en-US" dirty="0" smtClean="0"/>
              <a:t>所</a:t>
            </a:r>
            <a:r>
              <a:rPr lang="zh-TW" altLang="en-US" dirty="0"/>
              <a:t>化的眾生不可得，更能</a:t>
            </a:r>
            <a:r>
              <a:rPr lang="zh-TW" altLang="en-US" dirty="0">
                <a:solidFill>
                  <a:srgbClr val="FF0000"/>
                </a:solidFill>
              </a:rPr>
              <a:t>反觀自身</a:t>
            </a:r>
            <a:r>
              <a:rPr lang="zh-TW" altLang="en-US" dirty="0"/>
              <a:t>，即能發心能度眾生的菩薩──</a:t>
            </a:r>
            <a:r>
              <a:rPr lang="zh-TW" altLang="en-US" dirty="0">
                <a:solidFill>
                  <a:srgbClr val="FF0000"/>
                </a:solidFill>
              </a:rPr>
              <a:t>我</a:t>
            </a:r>
            <a:r>
              <a:rPr lang="zh-TW" altLang="en-US" dirty="0"/>
              <a:t>也不可</a:t>
            </a:r>
            <a:r>
              <a:rPr lang="zh-TW" altLang="en-US" dirty="0" smtClean="0"/>
              <a:t>得。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8532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403</TotalTime>
  <Words>4099</Words>
  <Application>Microsoft Office PowerPoint</Application>
  <PresentationFormat>如螢幕大小 (4:3)</PresentationFormat>
  <Paragraphs>176</Paragraphs>
  <Slides>43</Slides>
  <Notes>0</Notes>
  <HiddenSlides>5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43</vt:i4>
      </vt:variant>
    </vt:vector>
  </HeadingPairs>
  <TitlesOfParts>
    <vt:vector size="44" baseType="lpstr">
      <vt:lpstr>高階主管</vt:lpstr>
      <vt:lpstr>PowerPoint 簡報</vt:lpstr>
      <vt:lpstr>金剛般若波羅蜜經講記 （十二講之九）</vt:lpstr>
      <vt:lpstr>乙二  方便道次第 丙一  開示次第 丁一  請問</vt:lpstr>
      <vt:lpstr>比較諸譯本</vt:lpstr>
      <vt:lpstr>般若道 與 方便道</vt:lpstr>
      <vt:lpstr>本段大意</vt:lpstr>
      <vt:lpstr>丁二  答說 戊一  明心菩提 己一  真發菩提心</vt:lpstr>
      <vt:lpstr>與經始之答的異同</vt:lpstr>
      <vt:lpstr>釋「實無有法發阿耨多羅三藐三菩提心者」 ～內外觀「眾生實不可得」</vt:lpstr>
      <vt:lpstr>釋「實無有法發阿耨多羅三藐三菩提心者」 ～依「悟入無分別法性」之次第說</vt:lpstr>
      <vt:lpstr>我法二空～能所雙亡</vt:lpstr>
      <vt:lpstr>學者之疑惑、學派之不足</vt:lpstr>
      <vt:lpstr>本經意趣</vt:lpstr>
      <vt:lpstr>真發菩提心（圖表）</vt:lpstr>
      <vt:lpstr>己二  分證菩提果</vt:lpstr>
      <vt:lpstr>PowerPoint 簡報</vt:lpstr>
      <vt:lpstr>本段大意</vt:lpstr>
      <vt:lpstr>釋義</vt:lpstr>
      <vt:lpstr>釋義（續）</vt:lpstr>
      <vt:lpstr>約菩薩與外道明「如來」</vt:lpstr>
      <vt:lpstr>釋「如來」</vt:lpstr>
      <vt:lpstr>釋「無實無虛」</vt:lpstr>
      <vt:lpstr>釋「一切法皆是佛法」</vt:lpstr>
      <vt:lpstr>百華異色，同歸一陰</vt:lpstr>
      <vt:lpstr>高入須彌，咸同金色</vt:lpstr>
      <vt:lpstr>三句論法：一切法</vt:lpstr>
      <vt:lpstr>事理無礙</vt:lpstr>
      <vt:lpstr>分證菩提果（圖表）</vt:lpstr>
      <vt:lpstr>戊二  出到菩提 己一  成就法身</vt:lpstr>
      <vt:lpstr>PowerPoint 簡報</vt:lpstr>
      <vt:lpstr>本段大意</vt:lpstr>
      <vt:lpstr>八地捨蟲身</vt:lpstr>
      <vt:lpstr>己二  成熟眾生</vt:lpstr>
      <vt:lpstr>本段大意</vt:lpstr>
      <vt:lpstr>釋「則不名菩薩」</vt:lpstr>
      <vt:lpstr>什麼是菩薩？</vt:lpstr>
      <vt:lpstr>《摩訶般若波羅蜜經》卷2〈7 三假品〉（大正08，230c4-14）</vt:lpstr>
      <vt:lpstr>己三  莊嚴佛土</vt:lpstr>
      <vt:lpstr>三句論法：莊嚴佛土</vt:lpstr>
      <vt:lpstr>釋「如來說真是菩薩」</vt:lpstr>
      <vt:lpstr>具智慧分，說名菩薩</vt:lpstr>
      <vt:lpstr>出到菩提（圖表）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Shidaoyi</cp:lastModifiedBy>
  <cp:revision>51</cp:revision>
  <dcterms:created xsi:type="dcterms:W3CDTF">2012-12-03T12:11:00Z</dcterms:created>
  <dcterms:modified xsi:type="dcterms:W3CDTF">2013-02-09T14:35:02Z</dcterms:modified>
</cp:coreProperties>
</file>