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5" r:id="rId2"/>
    <p:sldId id="256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8" r:id="rId12"/>
    <p:sldId id="271" r:id="rId13"/>
    <p:sldId id="270" r:id="rId14"/>
    <p:sldId id="272" r:id="rId15"/>
    <p:sldId id="273" r:id="rId16"/>
    <p:sldId id="274" r:id="rId17"/>
    <p:sldId id="260" r:id="rId18"/>
    <p:sldId id="275" r:id="rId19"/>
    <p:sldId id="276" r:id="rId20"/>
    <p:sldId id="277" r:id="rId21"/>
    <p:sldId id="278" r:id="rId22"/>
    <p:sldId id="279" r:id="rId23"/>
    <p:sldId id="261" r:id="rId24"/>
    <p:sldId id="280" r:id="rId25"/>
    <p:sldId id="281" r:id="rId26"/>
    <p:sldId id="282" r:id="rId27"/>
    <p:sldId id="262" r:id="rId28"/>
    <p:sldId id="283" r:id="rId29"/>
    <p:sldId id="284" r:id="rId30"/>
    <p:sldId id="286" r:id="rId3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solidFill>
                  <a:schemeClr val="tx1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CB02BA42-9FB3-4A41-B7EB-4FF45657583F}" type="datetimeFigureOut">
              <a:rPr lang="zh-TW" altLang="en-US" smtClean="0"/>
              <a:t>2013/1/28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547841-BA06-4A07-BBC7-4B9B6F312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896544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707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zh-TW" altLang="en-US" dirty="0"/>
              <a:t>為什麼說樂小乘者住著我見呢？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聲聞者能得無我，這是佛教所共許的，</a:t>
            </a:r>
            <a:r>
              <a:rPr lang="zh-TW" altLang="en-US" dirty="0">
                <a:solidFill>
                  <a:srgbClr val="FF0000"/>
                </a:solidFill>
              </a:rPr>
              <a:t>這裡為什麼說樂小乘者住著我見</a:t>
            </a:r>
            <a:r>
              <a:rPr lang="zh-TW" altLang="en-US" dirty="0" smtClean="0">
                <a:solidFill>
                  <a:srgbClr val="FF0000"/>
                </a:solidFill>
              </a:rPr>
              <a:t>呢？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本</a:t>
            </a:r>
            <a:r>
              <a:rPr lang="zh-TW" altLang="en-US" dirty="0"/>
              <a:t>經上文說：不得法空，即著我見，這是約三乘同入一法性說，是</a:t>
            </a:r>
            <a:r>
              <a:rPr lang="zh-TW" altLang="en-US" dirty="0">
                <a:solidFill>
                  <a:srgbClr val="FF0000"/>
                </a:solidFill>
              </a:rPr>
              <a:t>如實說</a:t>
            </a:r>
            <a:r>
              <a:rPr lang="zh-TW" altLang="en-US" dirty="0" smtClean="0"/>
              <a:t>；引導</a:t>
            </a:r>
            <a:r>
              <a:rPr lang="zh-TW" altLang="en-US" dirty="0"/>
              <a:t>聲聞行者不著於法相，迴心大乘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此處</a:t>
            </a:r>
            <a:r>
              <a:rPr lang="zh-TW" altLang="en-US" dirty="0"/>
              <a:t>說樂小法者住於我見，約他們</a:t>
            </a:r>
            <a:r>
              <a:rPr lang="zh-TW" altLang="en-US" dirty="0" smtClean="0"/>
              <a:t>不能大悲</a:t>
            </a:r>
            <a:r>
              <a:rPr lang="zh-TW" altLang="en-US" dirty="0"/>
              <a:t>利他說，是</a:t>
            </a:r>
            <a:r>
              <a:rPr lang="zh-TW" altLang="en-US" dirty="0">
                <a:solidFill>
                  <a:srgbClr val="FF0000"/>
                </a:solidFill>
              </a:rPr>
              <a:t>方便說</a:t>
            </a:r>
            <a:r>
              <a:rPr lang="zh-TW" altLang="en-US" dirty="0"/>
              <a:t>；是折抑小乘，使他們慚愧回心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前</a:t>
            </a:r>
            <a:r>
              <a:rPr lang="zh-TW" altLang="en-US" dirty="0"/>
              <a:t>約</a:t>
            </a:r>
            <a:r>
              <a:rPr lang="zh-TW" altLang="en-US" dirty="0">
                <a:solidFill>
                  <a:srgbClr val="FF0000"/>
                </a:solidFill>
              </a:rPr>
              <a:t>證理平等說</a:t>
            </a:r>
            <a:r>
              <a:rPr lang="zh-TW" altLang="en-US" dirty="0"/>
              <a:t>，</a:t>
            </a:r>
            <a:r>
              <a:rPr lang="zh-TW" altLang="en-US" dirty="0" smtClean="0"/>
              <a:t>此約</a:t>
            </a:r>
            <a:r>
              <a:rPr lang="zh-TW" altLang="en-US" dirty="0">
                <a:solidFill>
                  <a:srgbClr val="FF0000"/>
                </a:solidFill>
              </a:rPr>
              <a:t>事行抑揚說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8119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辛二  世間所尊勝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須菩提！在在處處若有此經，一切世間天、人、阿修羅所應供養；當知此處則</a:t>
            </a:r>
            <a:r>
              <a:rPr lang="zh-TW" altLang="en-US" dirty="0" smtClean="0"/>
              <a:t>為是</a:t>
            </a:r>
            <a:r>
              <a:rPr lang="zh-TW" altLang="en-US" dirty="0"/>
              <a:t>塔，皆應恭敬作禮圍繞，以諸華香而散其處。</a:t>
            </a:r>
          </a:p>
        </p:txBody>
      </p:sp>
    </p:spTree>
    <p:extLst>
      <p:ext uri="{BB962C8B-B14F-4D97-AF65-F5344CB8AC3E}">
        <p14:creationId xmlns:p14="http://schemas.microsoft.com/office/powerpoint/2010/main" val="80061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佛對須菩提說：不論什麼地方──在在處處，只要有此</a:t>
            </a: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在，</a:t>
            </a:r>
            <a:r>
              <a:rPr lang="zh-TW" altLang="en-US" dirty="0" smtClean="0"/>
              <a:t>世間</a:t>
            </a:r>
            <a:r>
              <a:rPr lang="zh-TW" altLang="en-US" dirty="0"/>
              <a:t>眾生即應當尊敬供養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因為</a:t>
            </a:r>
            <a:r>
              <a:rPr lang="zh-TW" altLang="en-US" dirty="0"/>
              <a:t>，此</a:t>
            </a:r>
            <a:r>
              <a:rPr lang="zh-TW" altLang="en-US" dirty="0">
                <a:solidFill>
                  <a:srgbClr val="FF0000"/>
                </a:solidFill>
              </a:rPr>
              <a:t>經所在的地方</a:t>
            </a:r>
            <a:r>
              <a:rPr lang="zh-TW" altLang="en-US" dirty="0"/>
              <a:t>，即等於</a:t>
            </a:r>
            <a:r>
              <a:rPr lang="zh-TW" altLang="en-US" dirty="0">
                <a:solidFill>
                  <a:srgbClr val="FF0000"/>
                </a:solidFill>
              </a:rPr>
              <a:t>佛塔的所在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7182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佛塔與寺院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佛塔</a:t>
            </a:r>
            <a:r>
              <a:rPr lang="zh-TW" altLang="en-US" dirty="0" smtClean="0"/>
              <a:t>，本</a:t>
            </a:r>
            <a:r>
              <a:rPr lang="zh-TW" altLang="en-US" dirty="0"/>
              <a:t>是供養佛身的；</a:t>
            </a:r>
            <a:r>
              <a:rPr lang="zh-TW" altLang="en-US" dirty="0">
                <a:solidFill>
                  <a:srgbClr val="FF0000"/>
                </a:solidFill>
              </a:rPr>
              <a:t>僧伽藍</a:t>
            </a:r>
            <a:r>
              <a:rPr lang="zh-TW" altLang="en-US" dirty="0"/>
              <a:t>──寺院，是住出家眾的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中國</a:t>
            </a:r>
            <a:r>
              <a:rPr lang="zh-TW" altLang="en-US" dirty="0"/>
              <a:t>的佛寺，混合了這</a:t>
            </a:r>
            <a:r>
              <a:rPr lang="zh-TW" altLang="en-US" dirty="0" smtClean="0"/>
              <a:t>二者（塔寺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）。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反之</a:t>
            </a:r>
            <a:r>
              <a:rPr lang="zh-TW" altLang="en-US" dirty="0"/>
              <a:t>，有些塔變成什麼鎮山鎖水、憑人遊眺了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佛塔</a:t>
            </a:r>
            <a:r>
              <a:rPr lang="zh-TW" altLang="en-US" dirty="0"/>
              <a:t>，主要是供養佛的</a:t>
            </a:r>
            <a:r>
              <a:rPr lang="zh-TW" altLang="en-US" dirty="0" smtClean="0"/>
              <a:t>舍利</a:t>
            </a:r>
            <a:r>
              <a:rPr lang="zh-TW" altLang="en-US" dirty="0"/>
              <a:t>、像設，舍利是如來色身的遺留。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1616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有「教典」處即為「佛塔」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佛說的</a:t>
            </a:r>
            <a:r>
              <a:rPr lang="zh-TW" altLang="en-US" dirty="0">
                <a:solidFill>
                  <a:srgbClr val="FF0000"/>
                </a:solidFill>
              </a:rPr>
              <a:t>教法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如來法身的等流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證法性</a:t>
            </a:r>
            <a:r>
              <a:rPr lang="zh-TW" altLang="en-US" dirty="0">
                <a:solidFill>
                  <a:srgbClr val="FF0000"/>
                </a:solidFill>
              </a:rPr>
              <a:t>者</a:t>
            </a:r>
            <a:r>
              <a:rPr lang="zh-TW" altLang="en-US" dirty="0"/>
              <a:t>名為佛；佛說的</a:t>
            </a:r>
            <a:r>
              <a:rPr lang="zh-TW" altLang="en-US" dirty="0">
                <a:solidFill>
                  <a:srgbClr val="0070C0"/>
                </a:solidFill>
              </a:rPr>
              <a:t>教典</a:t>
            </a:r>
            <a:r>
              <a:rPr lang="zh-TW" altLang="en-US" dirty="0"/>
              <a:t>，是佛</a:t>
            </a:r>
            <a:r>
              <a:rPr lang="zh-TW" altLang="en-US" dirty="0">
                <a:solidFill>
                  <a:srgbClr val="0070C0"/>
                </a:solidFill>
              </a:rPr>
              <a:t>證覺法性而開示的</a:t>
            </a:r>
            <a:r>
              <a:rPr lang="zh-TW" altLang="en-US" dirty="0"/>
              <a:t>，所以也稱為法身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印度佛徒</a:t>
            </a:r>
            <a:r>
              <a:rPr lang="zh-TW" altLang="en-US" dirty="0"/>
              <a:t>，每以</a:t>
            </a:r>
            <a:r>
              <a:rPr lang="zh-TW" altLang="en-US" dirty="0">
                <a:solidFill>
                  <a:srgbClr val="0070C0"/>
                </a:solidFill>
              </a:rPr>
              <a:t>緣起偈</a:t>
            </a:r>
            <a:r>
              <a:rPr lang="zh-TW" altLang="en-US" dirty="0"/>
              <a:t>安</a:t>
            </a:r>
            <a:r>
              <a:rPr lang="zh-TW" altLang="en-US" dirty="0">
                <a:solidFill>
                  <a:srgbClr val="0070C0"/>
                </a:solidFill>
              </a:rPr>
              <a:t>塔中供養</a:t>
            </a:r>
            <a:r>
              <a:rPr lang="zh-TW" altLang="en-US" dirty="0"/>
              <a:t>，名</a:t>
            </a:r>
            <a:r>
              <a:rPr lang="zh-TW" altLang="en-US" dirty="0">
                <a:solidFill>
                  <a:srgbClr val="FF0000"/>
                </a:solidFill>
              </a:rPr>
              <a:t>法身塔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有經</a:t>
            </a:r>
            <a:r>
              <a:rPr lang="zh-TW" altLang="en-US" dirty="0"/>
              <a:t>的地方，就等於</a:t>
            </a:r>
            <a:r>
              <a:rPr lang="zh-TW" altLang="en-US" dirty="0">
                <a:solidFill>
                  <a:srgbClr val="FF0000"/>
                </a:solidFill>
              </a:rPr>
              <a:t>有佛塔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為了</a:t>
            </a:r>
            <a:r>
              <a:rPr lang="zh-TW" altLang="en-US" dirty="0">
                <a:solidFill>
                  <a:srgbClr val="FF0000"/>
                </a:solidFill>
              </a:rPr>
              <a:t>尊敬法身</a:t>
            </a:r>
            <a:r>
              <a:rPr lang="zh-TW" altLang="en-US" dirty="0"/>
              <a:t>，所以應</a:t>
            </a:r>
            <a:r>
              <a:rPr lang="zh-TW" altLang="en-US" dirty="0">
                <a:solidFill>
                  <a:srgbClr val="FF0000"/>
                </a:solidFill>
              </a:rPr>
              <a:t>尊重恭敬供養</a:t>
            </a:r>
            <a:r>
              <a:rPr lang="zh-TW" altLang="en-US" dirty="0"/>
              <a:t>。供養佛塔，四分律等都有說明。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214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傳統供佛方式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</a:t>
            </a:r>
            <a:r>
              <a:rPr lang="zh-TW" altLang="en-US" dirty="0" smtClean="0"/>
              <a:t>在世</a:t>
            </a:r>
            <a:r>
              <a:rPr lang="zh-TW" altLang="en-US" dirty="0"/>
              <a:t>時，弟子來見佛，大都繞佛一匝或三匝，然後至誠頂禮。在家佛弟子，每</a:t>
            </a:r>
            <a:r>
              <a:rPr lang="zh-TW" altLang="en-US" dirty="0" smtClean="0"/>
              <a:t>帶香花</a:t>
            </a:r>
            <a:r>
              <a:rPr lang="zh-TW" altLang="en-US" dirty="0"/>
              <a:t>來供佛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香</a:t>
            </a:r>
            <a:r>
              <a:rPr lang="zh-TW" altLang="en-US" dirty="0"/>
              <a:t>有燒香、塗香、末香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燒香</a:t>
            </a:r>
            <a:r>
              <a:rPr lang="zh-TW" altLang="en-US" dirty="0"/>
              <a:t>即我國常用以焚供的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塗</a:t>
            </a:r>
            <a:r>
              <a:rPr lang="zh-TW" altLang="en-US" dirty="0">
                <a:solidFill>
                  <a:srgbClr val="FF0000"/>
                </a:solidFill>
              </a:rPr>
              <a:t>香</a:t>
            </a:r>
            <a:r>
              <a:rPr lang="zh-TW" altLang="en-US" dirty="0"/>
              <a:t>，</a:t>
            </a:r>
            <a:r>
              <a:rPr lang="zh-TW" altLang="en-US" dirty="0" smtClean="0"/>
              <a:t>也是末</a:t>
            </a:r>
            <a:r>
              <a:rPr lang="zh-TW" altLang="en-US" dirty="0"/>
              <a:t>香，但以油調和後，塗在佛足上等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末</a:t>
            </a:r>
            <a:r>
              <a:rPr lang="zh-TW" altLang="en-US" dirty="0">
                <a:solidFill>
                  <a:srgbClr val="FF0000"/>
                </a:solidFill>
              </a:rPr>
              <a:t>香</a:t>
            </a:r>
            <a:r>
              <a:rPr lang="zh-TW" altLang="en-US" dirty="0"/>
              <a:t>是細香末，是散在佛身或佛住的</a:t>
            </a:r>
            <a:r>
              <a:rPr lang="zh-TW" altLang="en-US" dirty="0" smtClean="0"/>
              <a:t>地方。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供佛</a:t>
            </a:r>
            <a:r>
              <a:rPr lang="zh-TW" altLang="en-US" dirty="0"/>
              <a:t>如此，供養塔──</a:t>
            </a:r>
            <a:r>
              <a:rPr lang="zh-TW" altLang="en-US" dirty="0">
                <a:solidFill>
                  <a:srgbClr val="FF0000"/>
                </a:solidFill>
              </a:rPr>
              <a:t>色身塔、法身塔</a:t>
            </a:r>
            <a:r>
              <a:rPr lang="zh-TW" altLang="en-US" dirty="0"/>
              <a:t>也如此。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3743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最勝的供養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中國佛徒，對於</a:t>
            </a:r>
            <a:r>
              <a:rPr lang="zh-TW" altLang="en-US" dirty="0">
                <a:solidFill>
                  <a:srgbClr val="FF0000"/>
                </a:solidFill>
              </a:rPr>
              <a:t>佛經</a:t>
            </a:r>
            <a:r>
              <a:rPr lang="zh-TW" altLang="en-US" dirty="0"/>
              <a:t>，</a:t>
            </a:r>
            <a:r>
              <a:rPr lang="zh-TW" altLang="en-US" dirty="0" smtClean="0"/>
              <a:t>也一向</a:t>
            </a:r>
            <a:r>
              <a:rPr lang="zh-TW" altLang="en-US" dirty="0"/>
              <a:t>很尊重的</a:t>
            </a:r>
            <a:r>
              <a:rPr lang="zh-TW" altLang="en-US" dirty="0" smtClean="0"/>
              <a:t>。如</a:t>
            </a:r>
            <a:r>
              <a:rPr lang="zh-TW" altLang="en-US" dirty="0"/>
              <a:t>叢林裡的藏經，總說是</a:t>
            </a:r>
            <a:r>
              <a:rPr lang="zh-TW" altLang="en-US" dirty="0">
                <a:solidFill>
                  <a:srgbClr val="FF0000"/>
                </a:solidFill>
              </a:rPr>
              <a:t>請來供養</a:t>
            </a:r>
            <a:r>
              <a:rPr lang="zh-TW" altLang="en-US" dirty="0"/>
              <a:t>的，這本來是不錯的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不過，</a:t>
            </a:r>
            <a:r>
              <a:rPr lang="zh-TW" altLang="en-US" dirty="0"/>
              <a:t>供養教法，除了</a:t>
            </a:r>
            <a:r>
              <a:rPr lang="zh-TW" altLang="en-US" dirty="0">
                <a:solidFill>
                  <a:srgbClr val="FF0000"/>
                </a:solidFill>
              </a:rPr>
              <a:t>敬禮，焚香、獻華</a:t>
            </a:r>
            <a:r>
              <a:rPr lang="zh-TW" altLang="en-US" dirty="0"/>
              <a:t>而外，還要</a:t>
            </a:r>
            <a:r>
              <a:rPr lang="zh-TW" altLang="en-US" dirty="0">
                <a:solidFill>
                  <a:srgbClr val="FF0000"/>
                </a:solidFill>
              </a:rPr>
              <a:t>讀誦、思惟，廣為人說</a:t>
            </a:r>
            <a:r>
              <a:rPr lang="zh-TW" altLang="en-US" dirty="0"/>
              <a:t>，這</a:t>
            </a:r>
            <a:r>
              <a:rPr lang="zh-TW" altLang="en-US" dirty="0" smtClean="0"/>
              <a:t>也是</a:t>
            </a:r>
            <a:r>
              <a:rPr lang="zh-TW" altLang="en-US" dirty="0"/>
              <a:t>供養，而且是</a:t>
            </a:r>
            <a:r>
              <a:rPr lang="zh-TW" altLang="en-US" dirty="0">
                <a:solidFill>
                  <a:srgbClr val="FF0000"/>
                </a:solidFill>
              </a:rPr>
              <a:t>最勝的供養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0468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辛三  轉滅罪業勝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復次、須菩提！善男子善女人，受持、讀誦此經，若為人輕賤，是人先世罪業</a:t>
            </a:r>
            <a:r>
              <a:rPr lang="zh-TW" altLang="en-US" dirty="0" smtClean="0"/>
              <a:t>應墮</a:t>
            </a:r>
            <a:r>
              <a:rPr lang="zh-TW" altLang="en-US" dirty="0"/>
              <a:t>惡道，以今世人輕賤故，先世罪業則為消滅，當得阿耨多羅三藐三菩提。</a:t>
            </a:r>
          </a:p>
        </p:txBody>
      </p:sp>
    </p:spTree>
    <p:extLst>
      <p:ext uri="{BB962C8B-B14F-4D97-AF65-F5344CB8AC3E}">
        <p14:creationId xmlns:p14="http://schemas.microsoft.com/office/powerpoint/2010/main" val="13398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依前所說，受持本經的，應該為人尊敬了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然而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有人從未為別人輕視</a:t>
            </a:r>
            <a:r>
              <a:rPr lang="zh-TW" altLang="en-US" dirty="0" smtClean="0">
                <a:solidFill>
                  <a:srgbClr val="FF0000"/>
                </a:solidFill>
              </a:rPr>
              <a:t>，等到</a:t>
            </a:r>
            <a:r>
              <a:rPr lang="zh-TW" altLang="en-US" dirty="0">
                <a:solidFill>
                  <a:srgbClr val="FF0000"/>
                </a:solidFill>
              </a:rPr>
              <a:t>受持讀誦</a:t>
            </a:r>
            <a:r>
              <a:rPr lang="en-US" altLang="zh-TW" dirty="0">
                <a:solidFill>
                  <a:srgbClr val="FF0000"/>
                </a:solidFill>
              </a:rPr>
              <a:t>《</a:t>
            </a:r>
            <a:r>
              <a:rPr lang="zh-TW" altLang="en-US" dirty="0">
                <a:solidFill>
                  <a:srgbClr val="FF0000"/>
                </a:solidFill>
              </a:rPr>
              <a:t>金剛般若經</a:t>
            </a:r>
            <a:r>
              <a:rPr lang="en-US" altLang="zh-TW" dirty="0">
                <a:solidFill>
                  <a:srgbClr val="FF0000"/>
                </a:solidFill>
              </a:rPr>
              <a:t>》</a:t>
            </a:r>
            <a:r>
              <a:rPr lang="zh-TW" altLang="en-US" dirty="0">
                <a:solidFill>
                  <a:srgbClr val="FF0000"/>
                </a:solidFill>
              </a:rPr>
              <a:t>，不但不因此而受人尊敬，反而遇到別人的</a:t>
            </a:r>
            <a:r>
              <a:rPr lang="zh-TW" altLang="en-US" dirty="0" smtClean="0">
                <a:solidFill>
                  <a:srgbClr val="FF0000"/>
                </a:solidFill>
              </a:rPr>
              <a:t>輕視，</a:t>
            </a:r>
            <a:r>
              <a:rPr lang="zh-TW" altLang="en-US" dirty="0">
                <a:solidFill>
                  <a:srgbClr val="FF0000"/>
                </a:solidFill>
              </a:rPr>
              <a:t>這是常使人退悔的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然而</a:t>
            </a:r>
            <a:r>
              <a:rPr lang="zh-TW" altLang="en-US" dirty="0"/>
              <a:t>不應為此而疑惑、退心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</a:t>
            </a:r>
            <a:r>
              <a:rPr lang="zh-TW" altLang="en-US" dirty="0"/>
              <a:t>即是</a:t>
            </a:r>
            <a:r>
              <a:rPr lang="zh-TW" altLang="en-US" dirty="0">
                <a:solidFill>
                  <a:srgbClr val="FF0000"/>
                </a:solidFill>
              </a:rPr>
              <a:t>前生惡業轉輕</a:t>
            </a:r>
            <a:r>
              <a:rPr lang="zh-TW" altLang="en-US" dirty="0"/>
              <a:t>或</a:t>
            </a:r>
            <a:r>
              <a:rPr lang="zh-TW" altLang="en-US" dirty="0" smtClean="0">
                <a:solidFill>
                  <a:srgbClr val="FF0000"/>
                </a:solidFill>
              </a:rPr>
              <a:t>消滅</a:t>
            </a:r>
            <a:r>
              <a:rPr lang="zh-TW" altLang="en-US" dirty="0"/>
              <a:t>了的象徵。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0205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重業輕受或免受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我們現生人中，無論境遇如何，</a:t>
            </a:r>
            <a:r>
              <a:rPr lang="zh-TW" altLang="en-US" dirty="0">
                <a:solidFill>
                  <a:srgbClr val="FF0000"/>
                </a:solidFill>
              </a:rPr>
              <a:t>過去所造的惡業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潛在而未發</a:t>
            </a:r>
            <a:r>
              <a:rPr lang="zh-TW" altLang="en-US" dirty="0" smtClean="0">
                <a:solidFill>
                  <a:srgbClr val="FF0000"/>
                </a:solidFill>
              </a:rPr>
              <a:t>的極</a:t>
            </a:r>
            <a:r>
              <a:rPr lang="zh-TW" altLang="en-US" dirty="0">
                <a:solidFill>
                  <a:srgbClr val="FF0000"/>
                </a:solidFill>
              </a:rPr>
              <a:t>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一</a:t>
            </a:r>
            <a:r>
              <a:rPr lang="zh-TW" altLang="en-US" dirty="0">
                <a:solidFill>
                  <a:srgbClr val="FF0000"/>
                </a:solidFill>
              </a:rPr>
              <a:t>遇因緣</a:t>
            </a:r>
            <a:r>
              <a:rPr lang="zh-TW" altLang="en-US" dirty="0"/>
              <a:t>，就會</a:t>
            </a:r>
            <a:r>
              <a:rPr lang="zh-TW" altLang="en-US" dirty="0">
                <a:solidFill>
                  <a:srgbClr val="FF0000"/>
                </a:solidFill>
              </a:rPr>
              <a:t>感受應得的果報</a:t>
            </a:r>
            <a:r>
              <a:rPr lang="zh-TW" altLang="en-US" dirty="0"/>
              <a:t>，或墮地獄、畜生等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讀</a:t>
            </a:r>
            <a:r>
              <a:rPr lang="zh-TW" altLang="en-US" dirty="0"/>
              <a:t>誦</a:t>
            </a: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 smtClean="0"/>
              <a:t>》</a:t>
            </a:r>
            <a:r>
              <a:rPr lang="zh-TW" altLang="en-US" dirty="0" smtClean="0"/>
              <a:t>者</a:t>
            </a:r>
            <a:r>
              <a:rPr lang="zh-TW" altLang="en-US" dirty="0"/>
              <a:t>，所有過去應墮惡道的罪業，</a:t>
            </a:r>
            <a:r>
              <a:rPr lang="zh-TW" altLang="en-US" dirty="0">
                <a:solidFill>
                  <a:srgbClr val="FF0000"/>
                </a:solidFill>
              </a:rPr>
              <a:t>因受持此經的功德力，而現世輕受了</a:t>
            </a:r>
            <a:r>
              <a:rPr lang="zh-TW" altLang="en-US" dirty="0"/>
              <a:t>；</a:t>
            </a:r>
            <a:r>
              <a:rPr lang="zh-TW" altLang="en-US" dirty="0">
                <a:solidFill>
                  <a:srgbClr val="FF0000"/>
                </a:solidFill>
              </a:rPr>
              <a:t>受人</a:t>
            </a:r>
            <a:r>
              <a:rPr lang="zh-TW" altLang="en-US" dirty="0" smtClean="0">
                <a:solidFill>
                  <a:srgbClr val="FF0000"/>
                </a:solidFill>
              </a:rPr>
              <a:t>輕視</a:t>
            </a:r>
            <a:r>
              <a:rPr lang="zh-TW" altLang="en-US" dirty="0">
                <a:solidFill>
                  <a:srgbClr val="FF0000"/>
                </a:solidFill>
              </a:rPr>
              <a:t>的微報，即不會再感惡道等報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862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（十二講之八）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sz="2400" dirty="0" smtClean="0"/>
          </a:p>
          <a:p>
            <a:r>
              <a:rPr lang="zh-TW" altLang="en-US" sz="2400" dirty="0" smtClean="0"/>
              <a:t>道一編講於同淨蘭若</a:t>
            </a:r>
            <a:r>
              <a:rPr lang="en-US" altLang="zh-TW" sz="2400" dirty="0" smtClean="0"/>
              <a:t>‧2013</a:t>
            </a:r>
            <a:r>
              <a:rPr lang="zh-TW" altLang="en-US" sz="2400" dirty="0" smtClean="0"/>
              <a:t>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9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痘毒喻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如人有痘毒，若先種痘，讓他輕微的發</a:t>
            </a:r>
            <a:r>
              <a:rPr lang="zh-TW" altLang="en-US" dirty="0" smtClean="0"/>
              <a:t>一下，</a:t>
            </a:r>
            <a:r>
              <a:rPr lang="zh-TW" altLang="en-US" dirty="0"/>
              <a:t>就不致再發而有生命的危險了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受</a:t>
            </a:r>
            <a:r>
              <a:rPr lang="zh-TW" altLang="en-US" dirty="0"/>
              <a:t>人輕視，也是如此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而且</a:t>
            </a:r>
            <a:r>
              <a:rPr lang="zh-TW" altLang="en-US" dirty="0"/>
              <a:t>種下了般若</a:t>
            </a:r>
            <a:r>
              <a:rPr lang="zh-TW" altLang="en-US" dirty="0" smtClean="0"/>
              <a:t>種子，</a:t>
            </a:r>
            <a:r>
              <a:rPr lang="zh-TW" altLang="en-US" dirty="0"/>
              <a:t>將來定可證得無上正等菩提。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8401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不應只從「現世」論業感價值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佛法說業力，通於三世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</a:t>
            </a:r>
            <a:r>
              <a:rPr lang="zh-TW" altLang="en-US" dirty="0">
                <a:solidFill>
                  <a:srgbClr val="FF0000"/>
                </a:solidFill>
              </a:rPr>
              <a:t>專約現世</a:t>
            </a:r>
            <a:r>
              <a:rPr lang="zh-TW" altLang="en-US" dirty="0"/>
              <a:t>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有</a:t>
            </a:r>
            <a:r>
              <a:rPr lang="zh-TW" altLang="en-US" dirty="0"/>
              <a:t>作惡的人，作事件件如意，</a:t>
            </a:r>
            <a:r>
              <a:rPr lang="zh-TW" altLang="en-US" dirty="0" smtClean="0"/>
              <a:t>多福</a:t>
            </a:r>
            <a:r>
              <a:rPr lang="zh-TW" altLang="en-US" dirty="0"/>
              <a:t>多壽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有</a:t>
            </a:r>
            <a:r>
              <a:rPr lang="zh-TW" altLang="en-US" dirty="0"/>
              <a:t>作善事的人，反而什麼都不行，一切困難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尤其是</a:t>
            </a:r>
            <a:r>
              <a:rPr lang="zh-TW" altLang="en-US" dirty="0">
                <a:solidFill>
                  <a:srgbClr val="FF0000"/>
                </a:solidFill>
              </a:rPr>
              <a:t>惡人迴心向善</a:t>
            </a:r>
            <a:r>
              <a:rPr lang="zh-TW" altLang="en-US" dirty="0" smtClean="0"/>
              <a:t>，境遇</a:t>
            </a:r>
            <a:r>
              <a:rPr lang="zh-TW" altLang="en-US" dirty="0"/>
              <a:t>倒一天不如一天，家產一天天消失，使人懷疑老天的公道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若信佛教的三世因果說，知有業現受，有業當來，即能</a:t>
            </a:r>
            <a:r>
              <a:rPr lang="zh-TW" altLang="en-US" dirty="0">
                <a:solidFill>
                  <a:srgbClr val="FF0000"/>
                </a:solidFill>
              </a:rPr>
              <a:t>深信</a:t>
            </a:r>
            <a:r>
              <a:rPr lang="zh-TW" altLang="en-US" dirty="0"/>
              <a:t>善因善果，惡因惡果，而轉惡行善了。</a:t>
            </a:r>
            <a:endParaRPr lang="en-US" altLang="zh-TW" dirty="0"/>
          </a:p>
          <a:p>
            <a:pPr marL="1257300" lvl="1" indent="-514350">
              <a:buFont typeface="+mj-lt"/>
              <a:buAutoNum type="alphaU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0301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「業」的特質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業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FF0000"/>
                </a:solidFill>
              </a:rPr>
              <a:t>行為的餘勢</a:t>
            </a:r>
            <a:r>
              <a:rPr lang="zh-TW" altLang="en-US" dirty="0"/>
              <a:t>，行為的善不善，以</a:t>
            </a:r>
            <a:r>
              <a:rPr lang="zh-TW" altLang="en-US" dirty="0">
                <a:solidFill>
                  <a:srgbClr val="FF0000"/>
                </a:solidFill>
              </a:rPr>
              <a:t>心為要因</a:t>
            </a:r>
            <a:r>
              <a:rPr lang="zh-TW" altLang="en-US" dirty="0"/>
              <a:t>，</a:t>
            </a:r>
            <a:r>
              <a:rPr lang="zh-TW" altLang="en-US" dirty="0"/>
              <a:t>所以</a:t>
            </a:r>
            <a:r>
              <a:rPr lang="zh-TW" altLang="en-US" dirty="0">
                <a:solidFill>
                  <a:srgbClr val="0070C0"/>
                </a:solidFill>
              </a:rPr>
              <a:t>如有</a:t>
            </a:r>
            <a:r>
              <a:rPr lang="zh-TW" altLang="en-US" dirty="0"/>
              <a:t>強</a:t>
            </a:r>
            <a:r>
              <a:rPr lang="zh-TW" altLang="en-US" dirty="0" smtClean="0"/>
              <a:t>有力</a:t>
            </a:r>
            <a:r>
              <a:rPr lang="zh-TW" altLang="en-US" dirty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智慧</a:t>
            </a:r>
            <a:r>
              <a:rPr lang="zh-TW" altLang="en-US" dirty="0" smtClean="0"/>
              <a:t>和</a:t>
            </a:r>
            <a:r>
              <a:rPr lang="zh-TW" altLang="en-US" dirty="0">
                <a:solidFill>
                  <a:srgbClr val="FF0000"/>
                </a:solidFill>
              </a:rPr>
              <a:t>願力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可以使業變質的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業</a:t>
            </a:r>
            <a:r>
              <a:rPr lang="zh-TW" altLang="en-US" dirty="0"/>
              <a:t>是可能性，不一定要發作，是</a:t>
            </a:r>
            <a:r>
              <a:rPr lang="zh-TW" altLang="en-US" dirty="0">
                <a:solidFill>
                  <a:srgbClr val="FF0000"/>
                </a:solidFill>
              </a:rPr>
              <a:t>可能轉變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因此，</a:t>
            </a:r>
            <a:r>
              <a:rPr lang="zh-TW" altLang="en-US" dirty="0"/>
              <a:t>佛教</a:t>
            </a:r>
            <a:r>
              <a:rPr lang="zh-TW" altLang="en-US" dirty="0">
                <a:solidFill>
                  <a:srgbClr val="FF0000"/>
                </a:solidFill>
              </a:rPr>
              <a:t>主張有過去業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而不落於宿命論者</a:t>
            </a:r>
            <a:r>
              <a:rPr lang="zh-TW" altLang="en-US" dirty="0"/>
              <a:t>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0115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庚二  校德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須菩提！我念過去無量阿僧祇劫，於然燈佛前，得值八百四千萬億那由他諸佛</a:t>
            </a:r>
            <a:r>
              <a:rPr lang="zh-TW" altLang="en-US" dirty="0" smtClean="0"/>
              <a:t>，悉</a:t>
            </a:r>
            <a:r>
              <a:rPr lang="zh-TW" altLang="en-US" dirty="0"/>
              <a:t>皆供養承事，無空過者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復有人於後末世，能受持、讀誦此經所得功德，</a:t>
            </a:r>
            <a:r>
              <a:rPr lang="zh-TW" altLang="en-US" dirty="0" smtClean="0"/>
              <a:t>於我</a:t>
            </a:r>
            <a:r>
              <a:rPr lang="zh-TW" altLang="en-US" dirty="0"/>
              <a:t>所供養諸佛功德，百分不及一，千萬億分乃至算數譬喻所不能及。</a:t>
            </a:r>
          </a:p>
        </p:txBody>
      </p:sp>
    </p:spTree>
    <p:extLst>
      <p:ext uri="{BB962C8B-B14F-4D97-AF65-F5344CB8AC3E}">
        <p14:creationId xmlns:p14="http://schemas.microsoft.com/office/powerpoint/2010/main" val="24509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zh-TW" altLang="en-US" smtClean="0"/>
              <a:t>本段大意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如來以自己經歷的事實，證明受持本經的功德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說：我在過去無量</a:t>
            </a:r>
            <a:r>
              <a:rPr lang="zh-TW" altLang="en-US" dirty="0" smtClean="0"/>
              <a:t>阿僧</a:t>
            </a:r>
            <a:r>
              <a:rPr lang="zh-TW" altLang="en-US" dirty="0"/>
              <a:t>祇劫前，即未見然燈佛以前，</a:t>
            </a:r>
            <a:r>
              <a:rPr lang="zh-TW" altLang="en-US" dirty="0">
                <a:solidFill>
                  <a:srgbClr val="FF0000"/>
                </a:solidFill>
              </a:rPr>
              <a:t>曾遇</a:t>
            </a:r>
            <a:r>
              <a:rPr lang="zh-TW" altLang="en-US" dirty="0"/>
              <a:t>到過八百四千萬億那由他佛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在</a:t>
            </a:r>
            <a:r>
              <a:rPr lang="zh-TW" altLang="en-US" dirty="0"/>
              <a:t>這</a:t>
            </a:r>
            <a:r>
              <a:rPr lang="zh-TW" altLang="en-US" dirty="0">
                <a:solidFill>
                  <a:srgbClr val="FF0000"/>
                </a:solidFill>
              </a:rPr>
              <a:t>眾多</a:t>
            </a:r>
            <a:r>
              <a:rPr lang="zh-TW" altLang="en-US" dirty="0" smtClean="0">
                <a:solidFill>
                  <a:srgbClr val="FF0000"/>
                </a:solidFill>
              </a:rPr>
              <a:t>佛</a:t>
            </a:r>
            <a:r>
              <a:rPr lang="zh-TW" altLang="en-US" dirty="0" smtClean="0"/>
              <a:t>前</a:t>
            </a:r>
            <a:r>
              <a:rPr lang="zh-TW" altLang="en-US" dirty="0"/>
              <a:t>，都是</a:t>
            </a:r>
            <a:r>
              <a:rPr lang="zh-TW" altLang="en-US" dirty="0">
                <a:solidFill>
                  <a:srgbClr val="FF0000"/>
                </a:solidFill>
              </a:rPr>
              <a:t>一一的承事供養</a:t>
            </a:r>
            <a:r>
              <a:rPr lang="zh-TW" altLang="en-US" dirty="0"/>
              <a:t>，沒有空過的；所得的功德，真是無量無邊了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釋迦佛</a:t>
            </a:r>
            <a:r>
              <a:rPr lang="zh-TW" altLang="en-US" dirty="0"/>
              <a:t>在然燈佛前，授記作佛，即明心菩提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以前</a:t>
            </a:r>
            <a:r>
              <a:rPr lang="zh-TW" altLang="en-US" dirty="0"/>
              <a:t>，即從初發心以來的二大阿僧</a:t>
            </a:r>
            <a:r>
              <a:rPr lang="zh-TW" altLang="en-US" dirty="0" smtClean="0"/>
              <a:t>祇劫</a:t>
            </a:r>
            <a:r>
              <a:rPr lang="zh-TW" altLang="en-US" dirty="0"/>
              <a:t>修行。今說無量阿僧祇劫，約小劫說。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936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第五番校德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FF0000"/>
                </a:solidFill>
              </a:rPr>
              <a:t>承事</a:t>
            </a:r>
            <a:r>
              <a:rPr lang="zh-TW" altLang="en-US" dirty="0"/>
              <a:t>有二：一、侍奉供給，二、遵</a:t>
            </a:r>
            <a:r>
              <a:rPr lang="zh-TW" altLang="en-US" dirty="0" smtClean="0"/>
              <a:t>佛所</a:t>
            </a:r>
            <a:r>
              <a:rPr lang="zh-TW" altLang="en-US" dirty="0"/>
              <a:t>說去行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明</a:t>
            </a:r>
            <a:r>
              <a:rPr lang="zh-TW" altLang="en-US" dirty="0">
                <a:solidFill>
                  <a:srgbClr val="FF0000"/>
                </a:solidFill>
              </a:rPr>
              <a:t>心菩提以前</a:t>
            </a:r>
            <a:r>
              <a:rPr lang="zh-TW" altLang="en-US" dirty="0"/>
              <a:t>的功德，還</a:t>
            </a:r>
            <a:r>
              <a:rPr lang="zh-TW" altLang="en-US" dirty="0">
                <a:solidFill>
                  <a:srgbClr val="FF0000"/>
                </a:solidFill>
              </a:rPr>
              <a:t>沒有徹悟離相</a:t>
            </a:r>
            <a:r>
              <a:rPr lang="zh-TW" altLang="en-US" dirty="0"/>
              <a:t>，雖有智慧功德，都是</a:t>
            </a:r>
            <a:r>
              <a:rPr lang="zh-TW" altLang="en-US" dirty="0">
                <a:solidFill>
                  <a:srgbClr val="FF0000"/>
                </a:solidFill>
              </a:rPr>
              <a:t>取</a:t>
            </a:r>
            <a:r>
              <a:rPr lang="zh-TW" altLang="en-US" dirty="0" smtClean="0">
                <a:solidFill>
                  <a:srgbClr val="FF0000"/>
                </a:solidFill>
              </a:rPr>
              <a:t>相</a:t>
            </a:r>
            <a:r>
              <a:rPr lang="zh-TW" altLang="en-US" dirty="0" smtClean="0"/>
              <a:t>的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有漏有限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，在</a:t>
            </a:r>
            <a:r>
              <a:rPr lang="zh-TW" altLang="en-US" dirty="0">
                <a:solidFill>
                  <a:srgbClr val="FF0000"/>
                </a:solidFill>
              </a:rPr>
              <a:t>末法時代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如有人</a:t>
            </a:r>
            <a:r>
              <a:rPr lang="zh-TW" altLang="en-US" dirty="0"/>
              <a:t>能</a:t>
            </a:r>
            <a:r>
              <a:rPr lang="zh-TW" altLang="en-US" dirty="0">
                <a:solidFill>
                  <a:srgbClr val="FF0000"/>
                </a:solidFill>
              </a:rPr>
              <a:t>受持讀誦</a:t>
            </a:r>
            <a:r>
              <a:rPr lang="en-US" altLang="zh-TW" dirty="0"/>
              <a:t>《</a:t>
            </a:r>
            <a:r>
              <a:rPr lang="zh-TW" altLang="en-US" dirty="0"/>
              <a:t>金剛般若經</a:t>
            </a:r>
            <a:r>
              <a:rPr lang="en-US" altLang="zh-TW" dirty="0"/>
              <a:t>》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隨順</a:t>
            </a:r>
            <a:r>
              <a:rPr lang="zh-TW" altLang="en-US" dirty="0">
                <a:solidFill>
                  <a:srgbClr val="FF0000"/>
                </a:solidFill>
              </a:rPr>
              <a:t>性空法門</a:t>
            </a:r>
            <a:r>
              <a:rPr lang="zh-TW" altLang="en-US" dirty="0"/>
              <a:t>，或者</a:t>
            </a:r>
            <a:r>
              <a:rPr lang="zh-TW" altLang="en-US" dirty="0">
                <a:solidFill>
                  <a:srgbClr val="FF0000"/>
                </a:solidFill>
              </a:rPr>
              <a:t>得離相生清淨心</a:t>
            </a:r>
            <a:r>
              <a:rPr lang="zh-TW" altLang="en-US" dirty="0"/>
              <a:t>，那他所得的功德，當然要比釋尊供養諸</a:t>
            </a:r>
            <a:r>
              <a:rPr lang="zh-TW" altLang="en-US" dirty="0" smtClean="0"/>
              <a:t>佛的</a:t>
            </a:r>
            <a:r>
              <a:rPr lang="zh-TW" altLang="en-US" dirty="0"/>
              <a:t>功德，超勝得不可計算了。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9999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勸</a:t>
            </a:r>
            <a:r>
              <a:rPr lang="zh-TW" altLang="en-US" dirty="0"/>
              <a:t>以</a:t>
            </a:r>
            <a:r>
              <a:rPr lang="zh-TW" altLang="en-US" dirty="0" smtClean="0"/>
              <a:t>「離相無住」為門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於本經受持讀誦，</a:t>
            </a:r>
            <a:r>
              <a:rPr lang="zh-TW" altLang="en-US" dirty="0">
                <a:solidFill>
                  <a:srgbClr val="FF0000"/>
                </a:solidFill>
              </a:rPr>
              <a:t>順向離相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FF0000"/>
                </a:solidFill>
              </a:rPr>
              <a:t>能超勝有相</a:t>
            </a:r>
            <a:r>
              <a:rPr lang="zh-TW" altLang="en-US" dirty="0" smtClean="0">
                <a:solidFill>
                  <a:srgbClr val="FF0000"/>
                </a:solidFill>
              </a:rPr>
              <a:t>修行無數</a:t>
            </a:r>
            <a:r>
              <a:rPr lang="zh-TW" altLang="en-US" dirty="0">
                <a:solidFill>
                  <a:srgbClr val="FF0000"/>
                </a:solidFill>
              </a:rPr>
              <a:t>阿僧祇劫</a:t>
            </a:r>
            <a:r>
              <a:rPr lang="zh-TW" altLang="en-US" dirty="0"/>
              <a:t>，這可見功德的殊勝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菩薩</a:t>
            </a:r>
            <a:r>
              <a:rPr lang="zh-TW" altLang="en-US" dirty="0"/>
              <a:t>發心修行，以</a:t>
            </a:r>
            <a:r>
              <a:rPr lang="zh-TW" altLang="en-US" dirty="0">
                <a:solidFill>
                  <a:srgbClr val="FF0000"/>
                </a:solidFill>
              </a:rPr>
              <a:t>離相無住為本</a:t>
            </a:r>
            <a:r>
              <a:rPr lang="zh-TW" altLang="en-US" dirty="0"/>
              <a:t>，這才</a:t>
            </a:r>
            <a:r>
              <a:rPr lang="zh-TW" altLang="en-US" dirty="0" smtClean="0"/>
              <a:t>是解脫</a:t>
            </a:r>
            <a:r>
              <a:rPr lang="zh-TW" altLang="en-US" dirty="0"/>
              <a:t>、成佛的</a:t>
            </a:r>
            <a:r>
              <a:rPr lang="zh-TW" altLang="en-US" dirty="0">
                <a:solidFill>
                  <a:srgbClr val="FF0000"/>
                </a:solidFill>
              </a:rPr>
              <a:t>要門</a:t>
            </a:r>
            <a:r>
              <a:rPr lang="zh-TW" altLang="en-US" dirty="0"/>
              <a:t>，學者應以此為標極而求得之！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6398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己三  結歎難思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zh-TW" altLang="en-US" dirty="0"/>
              <a:t>須菩提！若善男子善女人，於後末世，有受持、讀誦此經所得功德，我若具說</a:t>
            </a:r>
            <a:r>
              <a:rPr lang="zh-TW" altLang="en-US" dirty="0" smtClean="0"/>
              <a:t>者，</a:t>
            </a:r>
            <a:r>
              <a:rPr lang="zh-TW" altLang="en-US" dirty="0"/>
              <a:t>或有人聞，心則狂亂，狐疑不信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菩提！當知是經義不可思議，果報亦不可</a:t>
            </a:r>
          </a:p>
          <a:p>
            <a:r>
              <a:rPr lang="zh-TW" altLang="en-US" dirty="0"/>
              <a:t>思</a:t>
            </a:r>
            <a:r>
              <a:rPr lang="zh-TW" altLang="en-US" dirty="0" smtClean="0"/>
              <a:t>議！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8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本段大意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上面雖廣讚功德，其實受持</a:t>
            </a: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所得的功德，是不可盡說的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0070C0"/>
                </a:solidFill>
              </a:rPr>
              <a:t>即使以</a:t>
            </a:r>
            <a:r>
              <a:rPr lang="zh-TW" altLang="en-US" dirty="0">
                <a:solidFill>
                  <a:srgbClr val="0070C0"/>
                </a:solidFill>
              </a:rPr>
              <a:t>如來無方辯才，無限神通，把他完全的說出來，人聽了或許會發狂，或許</a:t>
            </a:r>
            <a:r>
              <a:rPr lang="zh-TW" altLang="en-US" dirty="0" smtClean="0">
                <a:solidFill>
                  <a:srgbClr val="0070C0"/>
                </a:solidFill>
              </a:rPr>
              <a:t>會疑惑</a:t>
            </a:r>
            <a:r>
              <a:rPr lang="zh-TW" altLang="en-US" dirty="0">
                <a:solidFill>
                  <a:srgbClr val="0070C0"/>
                </a:solidFill>
              </a:rPr>
              <a:t>不信，</a:t>
            </a:r>
            <a:r>
              <a:rPr lang="zh-TW" altLang="en-US" dirty="0">
                <a:solidFill>
                  <a:srgbClr val="FF0000"/>
                </a:solidFill>
              </a:rPr>
              <a:t>因為這太出於常人的境界了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這與為井底之蛙，說虛空無邊廣大</a:t>
            </a:r>
            <a:r>
              <a:rPr lang="zh-TW" altLang="en-US" dirty="0" smtClean="0"/>
              <a:t>的那樣</a:t>
            </a:r>
            <a:r>
              <a:rPr lang="zh-TW" altLang="en-US" dirty="0">
                <a:solidFill>
                  <a:srgbClr val="0070C0"/>
                </a:solidFill>
              </a:rPr>
              <a:t>難以信受</a:t>
            </a:r>
            <a:r>
              <a:rPr lang="zh-TW" altLang="en-US" dirty="0"/>
              <a:t>一樣。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9472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釋「果報亦不可思議」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總之，</a:t>
            </a: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般若相應的大悲妙行，甚深廣大，</a:t>
            </a:r>
            <a:r>
              <a:rPr lang="zh-TW" altLang="en-US" dirty="0" smtClean="0">
                <a:solidFill>
                  <a:srgbClr val="FF0000"/>
                </a:solidFill>
              </a:rPr>
              <a:t>是不</a:t>
            </a:r>
            <a:r>
              <a:rPr lang="zh-TW" altLang="en-US" dirty="0">
                <a:solidFill>
                  <a:srgbClr val="FF0000"/>
                </a:solidFill>
              </a:rPr>
              <a:t>可以心思言議的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，聽聞、受持乃至為人解說等</a:t>
            </a:r>
            <a:r>
              <a:rPr lang="zh-TW" altLang="en-US" dirty="0">
                <a:solidFill>
                  <a:srgbClr val="FF0000"/>
                </a:solidFill>
              </a:rPr>
              <a:t>所得的果報</a:t>
            </a:r>
            <a:r>
              <a:rPr lang="zh-TW" altLang="en-US" dirty="0"/>
              <a:t>，也出於</a:t>
            </a:r>
            <a:r>
              <a:rPr lang="zh-TW" altLang="en-US" dirty="0" smtClean="0"/>
              <a:t>常情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FF0000"/>
                </a:solidFill>
              </a:rPr>
              <a:t>想像以外，不可思議</a:t>
            </a:r>
            <a:r>
              <a:rPr lang="zh-TW" altLang="en-US" dirty="0"/>
              <a:t>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0762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accent5">
                <a:lumMod val="20000"/>
                <a:lumOff val="8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/>
              <a:t>己二  廣歎顯勝</a:t>
            </a:r>
            <a:br>
              <a:rPr lang="zh-TW" altLang="en-US" dirty="0"/>
            </a:br>
            <a:r>
              <a:rPr lang="zh-TW" altLang="en-US" dirty="0"/>
              <a:t>庚一  正說</a:t>
            </a:r>
            <a:br>
              <a:rPr lang="zh-TW" altLang="en-US" dirty="0"/>
            </a:br>
            <a:r>
              <a:rPr lang="zh-TW" altLang="en-US" dirty="0"/>
              <a:t>辛一  獨被大乘勝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256584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須菩提！以要言之，是經有不可思議、不可稱量、無邊功德！如來為發大乘者</a:t>
            </a:r>
            <a:r>
              <a:rPr lang="zh-TW" altLang="en-US" dirty="0" smtClean="0"/>
              <a:t>說，</a:t>
            </a:r>
            <a:r>
              <a:rPr lang="zh-TW" altLang="en-US" dirty="0"/>
              <a:t>為發最上乘者說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有人能受持、讀誦、廣為人說，如來悉知是人、悉見是</a:t>
            </a:r>
            <a:r>
              <a:rPr lang="zh-TW" altLang="en-US" dirty="0" smtClean="0"/>
              <a:t>人，</a:t>
            </a:r>
            <a:r>
              <a:rPr lang="zh-TW" altLang="en-US" dirty="0"/>
              <a:t>皆得成就不可量、不可稱、無有邊、不可思議功德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如是</a:t>
            </a:r>
            <a:r>
              <a:rPr lang="zh-TW" altLang="en-US" dirty="0"/>
              <a:t>人等，則為荷擔</a:t>
            </a:r>
            <a:r>
              <a:rPr lang="zh-TW" altLang="en-US" dirty="0" smtClean="0"/>
              <a:t>如來阿</a:t>
            </a:r>
            <a:r>
              <a:rPr lang="zh-TW" altLang="en-US" dirty="0"/>
              <a:t>耨多羅三藐三菩提。何以故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r>
              <a:rPr lang="zh-TW" altLang="en-US" dirty="0" smtClean="0"/>
              <a:t>須</a:t>
            </a:r>
            <a:r>
              <a:rPr lang="zh-TW" altLang="en-US" dirty="0"/>
              <a:t>菩提！若樂小法者，著我見、人見、眾生見</a:t>
            </a:r>
            <a:r>
              <a:rPr lang="zh-TW" altLang="en-US" dirty="0" smtClean="0"/>
              <a:t>、壽</a:t>
            </a:r>
            <a:r>
              <a:rPr lang="zh-TW" altLang="en-US" dirty="0"/>
              <a:t>者見，則於此經不能聽受、讀誦、為人解說。</a:t>
            </a:r>
          </a:p>
        </p:txBody>
      </p:sp>
    </p:spTree>
    <p:extLst>
      <p:ext uri="{BB962C8B-B14F-4D97-AF65-F5344CB8AC3E}">
        <p14:creationId xmlns:p14="http://schemas.microsoft.com/office/powerpoint/2010/main" val="19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" y="25759"/>
            <a:ext cx="9129126" cy="6846845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願消三障諸煩惱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願得智慧真明了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普願罪障悉消除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世世常行菩薩道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以此功德種善根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累世怨親同沾恩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由斯解脫諸苦惱</a:t>
            </a:r>
            <a:endParaRPr lang="en-US" altLang="zh-TW" sz="4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zh-TW" altLang="en-US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87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「思議」與「稱量」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般若的功德，那裡說得盡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若</a:t>
            </a:r>
            <a:r>
              <a:rPr lang="zh-TW" altLang="en-US" dirty="0"/>
              <a:t>要略的說：本經有不可思議、不可稱量的</a:t>
            </a:r>
            <a:r>
              <a:rPr lang="zh-TW" altLang="en-US" dirty="0" smtClean="0"/>
              <a:t>無邊</a:t>
            </a:r>
            <a:r>
              <a:rPr lang="zh-TW" altLang="en-US" dirty="0"/>
              <a:t>功德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思</a:t>
            </a:r>
            <a:r>
              <a:rPr lang="zh-TW" altLang="en-US" dirty="0"/>
              <a:t>是內心的計算，</a:t>
            </a:r>
            <a:r>
              <a:rPr lang="zh-TW" altLang="en-US" dirty="0">
                <a:solidFill>
                  <a:srgbClr val="FF0000"/>
                </a:solidFill>
              </a:rPr>
              <a:t>議</a:t>
            </a:r>
            <a:r>
              <a:rPr lang="zh-TW" altLang="en-US" dirty="0"/>
              <a:t>是口頭的說明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稱</a:t>
            </a:r>
            <a:r>
              <a:rPr lang="zh-TW" altLang="en-US" dirty="0">
                <a:solidFill>
                  <a:srgbClr val="FF0000"/>
                </a:solidFill>
              </a:rPr>
              <a:t>量</a:t>
            </a:r>
            <a:r>
              <a:rPr lang="zh-TW" altLang="en-US" dirty="0"/>
              <a:t>是衡度他的多少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凡是</a:t>
            </a:r>
            <a:r>
              <a:rPr lang="zh-TW" altLang="en-US" dirty="0">
                <a:solidFill>
                  <a:srgbClr val="FF0000"/>
                </a:solidFill>
              </a:rPr>
              <a:t>可</a:t>
            </a:r>
            <a:r>
              <a:rPr lang="zh-TW" altLang="en-US" dirty="0" smtClean="0">
                <a:solidFill>
                  <a:srgbClr val="FF0000"/>
                </a:solidFill>
              </a:rPr>
              <a:t>思可</a:t>
            </a:r>
            <a:r>
              <a:rPr lang="zh-TW" altLang="en-US" dirty="0">
                <a:solidFill>
                  <a:srgbClr val="FF0000"/>
                </a:solidFill>
              </a:rPr>
              <a:t>議可稱可量</a:t>
            </a:r>
            <a:r>
              <a:rPr lang="zh-TW" altLang="en-US" dirty="0"/>
              <a:t>，無論如何多，總是</a:t>
            </a:r>
            <a:r>
              <a:rPr lang="zh-TW" altLang="en-US" dirty="0">
                <a:solidFill>
                  <a:srgbClr val="FF0000"/>
                </a:solidFill>
              </a:rPr>
              <a:t>有限的有邊的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般若</a:t>
            </a:r>
            <a:r>
              <a:rPr lang="zh-TW" altLang="en-US" dirty="0">
                <a:solidFill>
                  <a:srgbClr val="FF0000"/>
                </a:solidFill>
              </a:rPr>
              <a:t>與空相應</a:t>
            </a:r>
            <a:r>
              <a:rPr lang="zh-TW" altLang="en-US" dirty="0"/>
              <a:t>，所以是不</a:t>
            </a:r>
            <a:r>
              <a:rPr lang="zh-TW" altLang="en-US" dirty="0" smtClean="0"/>
              <a:t>可以</a:t>
            </a:r>
            <a:r>
              <a:rPr lang="zh-TW" altLang="en-US" dirty="0"/>
              <a:t>思議稱量其邊際的。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694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釋「大乘」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這樣大功德的妙法，如來不為小乘行者說，為</a:t>
            </a:r>
            <a:r>
              <a:rPr lang="zh-TW" altLang="en-US" dirty="0">
                <a:solidFill>
                  <a:srgbClr val="FF0000"/>
                </a:solidFill>
              </a:rPr>
              <a:t>發大乘</a:t>
            </a:r>
            <a:r>
              <a:rPr lang="zh-TW" altLang="en-US" dirty="0" smtClean="0">
                <a:solidFill>
                  <a:srgbClr val="FF0000"/>
                </a:solidFill>
              </a:rPr>
              <a:t>心者</a:t>
            </a:r>
            <a:r>
              <a:rPr lang="zh-TW" altLang="en-US" dirty="0"/>
              <a:t>說，為</a:t>
            </a:r>
            <a:r>
              <a:rPr lang="zh-TW" altLang="en-US" dirty="0">
                <a:solidFill>
                  <a:srgbClr val="FF0000"/>
                </a:solidFill>
              </a:rPr>
              <a:t>發最上乘心者</a:t>
            </a:r>
            <a:r>
              <a:rPr lang="zh-TW" altLang="en-US" dirty="0"/>
              <a:t>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大</a:t>
            </a:r>
            <a:r>
              <a:rPr lang="zh-TW" altLang="en-US" dirty="0"/>
              <a:t>是廣大義，</a:t>
            </a:r>
            <a:r>
              <a:rPr lang="zh-TW" altLang="en-US" dirty="0">
                <a:solidFill>
                  <a:srgbClr val="FF0000"/>
                </a:solidFill>
              </a:rPr>
              <a:t>最上</a:t>
            </a:r>
            <a:r>
              <a:rPr lang="zh-TW" altLang="en-US" dirty="0"/>
              <a:t>是究竟無上無容義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形容</a:t>
            </a:r>
            <a:r>
              <a:rPr lang="zh-TW" altLang="en-US" dirty="0"/>
              <a:t>法門</a:t>
            </a:r>
            <a:r>
              <a:rPr lang="zh-TW" altLang="en-US" dirty="0" smtClean="0"/>
              <a:t>的廣大無邊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含容大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至高無上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殊勝大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雖說</a:t>
            </a:r>
            <a:r>
              <a:rPr lang="zh-TW" altLang="en-US" dirty="0"/>
              <a:t>為</a:t>
            </a:r>
            <a:r>
              <a:rPr lang="zh-TW" altLang="en-US" dirty="0">
                <a:solidFill>
                  <a:srgbClr val="FF0000"/>
                </a:solidFill>
              </a:rPr>
              <a:t>二名</a:t>
            </a:r>
            <a:r>
              <a:rPr lang="zh-TW" altLang="en-US" dirty="0"/>
              <a:t>，並</a:t>
            </a:r>
            <a:r>
              <a:rPr lang="zh-TW" altLang="en-US" dirty="0">
                <a:solidFill>
                  <a:srgbClr val="FF0000"/>
                </a:solidFill>
              </a:rPr>
              <a:t>無差別</a:t>
            </a:r>
            <a:r>
              <a:rPr lang="zh-TW" altLang="en-US" dirty="0"/>
              <a:t>，同是</a:t>
            </a:r>
            <a:r>
              <a:rPr lang="zh-TW" altLang="en-US" dirty="0" smtClean="0"/>
              <a:t>形容</a:t>
            </a:r>
            <a:r>
              <a:rPr lang="zh-TW" altLang="en-US" dirty="0">
                <a:solidFill>
                  <a:srgbClr val="FF0000"/>
                </a:solidFill>
              </a:rPr>
              <a:t>菩薩乘</a:t>
            </a:r>
            <a:r>
              <a:rPr lang="zh-TW" altLang="en-US" dirty="0"/>
              <a:t>──</a:t>
            </a:r>
            <a:r>
              <a:rPr lang="zh-TW" altLang="en-US" dirty="0">
                <a:solidFill>
                  <a:srgbClr val="FF0000"/>
                </a:solidFill>
              </a:rPr>
              <a:t>行</a:t>
            </a:r>
            <a:r>
              <a:rPr lang="zh-TW" altLang="en-US" dirty="0">
                <a:solidFill>
                  <a:srgbClr val="0070C0"/>
                </a:solidFill>
              </a:rPr>
              <a:t>果</a:t>
            </a:r>
            <a:r>
              <a:rPr lang="zh-TW" altLang="en-US" dirty="0"/>
              <a:t>的殊勝。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967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「發大乘心者」之特質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這是但為菩薩說的妙法，所以如有人</a:t>
            </a:r>
            <a:r>
              <a:rPr lang="zh-TW" altLang="en-US" dirty="0">
                <a:solidFill>
                  <a:srgbClr val="FF0000"/>
                </a:solidFill>
              </a:rPr>
              <a:t>聽了能受持、讀誦、廣為人說</a:t>
            </a:r>
            <a:r>
              <a:rPr lang="zh-TW" altLang="en-US" dirty="0"/>
              <a:t>，這</a:t>
            </a:r>
            <a:r>
              <a:rPr lang="zh-TW" altLang="en-US" dirty="0" smtClean="0"/>
              <a:t>就是</a:t>
            </a:r>
            <a:r>
              <a:rPr lang="zh-TW" altLang="en-US" dirty="0"/>
              <a:t>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就</a:t>
            </a:r>
            <a:r>
              <a:rPr lang="zh-TW" altLang="en-US" dirty="0">
                <a:solidFill>
                  <a:srgbClr val="FF0000"/>
                </a:solidFill>
              </a:rPr>
              <a:t>為如來知見</a:t>
            </a:r>
            <a:r>
              <a:rPr lang="zh-TW" altLang="en-US" dirty="0"/>
              <a:t>，而</a:t>
            </a:r>
            <a:r>
              <a:rPr lang="zh-TW" altLang="en-US" dirty="0">
                <a:solidFill>
                  <a:srgbClr val="FF0000"/>
                </a:solidFill>
              </a:rPr>
              <a:t>得不可思議的功德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這樣</a:t>
            </a:r>
            <a:r>
              <a:rPr lang="zh-TW" altLang="en-US" dirty="0"/>
              <a:t>的人，即</a:t>
            </a:r>
            <a:r>
              <a:rPr lang="zh-TW" altLang="en-US" dirty="0">
                <a:solidFill>
                  <a:srgbClr val="FF0000"/>
                </a:solidFill>
              </a:rPr>
              <a:t>能荷擔如來的</a:t>
            </a:r>
            <a:r>
              <a:rPr lang="zh-TW" altLang="en-US" dirty="0" smtClean="0">
                <a:solidFill>
                  <a:srgbClr val="FF0000"/>
                </a:solidFill>
              </a:rPr>
              <a:t>阿耨</a:t>
            </a:r>
            <a:r>
              <a:rPr lang="zh-TW" altLang="en-US" dirty="0">
                <a:solidFill>
                  <a:srgbClr val="FF0000"/>
                </a:solidFill>
              </a:rPr>
              <a:t>多羅三藐三菩提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rgbClr val="FF0000"/>
                </a:solidFill>
              </a:rPr>
              <a:t>擔</a:t>
            </a:r>
            <a:r>
              <a:rPr lang="zh-TW" altLang="en-US" dirty="0"/>
              <a:t>是擔在肩上，</a:t>
            </a:r>
            <a:r>
              <a:rPr lang="zh-TW" altLang="en-US" dirty="0">
                <a:solidFill>
                  <a:srgbClr val="FF0000"/>
                </a:solidFill>
              </a:rPr>
              <a:t>荷</a:t>
            </a:r>
            <a:r>
              <a:rPr lang="zh-TW" altLang="en-US" dirty="0"/>
              <a:t>是負在背上。意思說：</a:t>
            </a:r>
            <a:r>
              <a:rPr lang="zh-TW" altLang="en-US" dirty="0">
                <a:solidFill>
                  <a:srgbClr val="FF0000"/>
                </a:solidFill>
              </a:rPr>
              <a:t>能領受信解的</a:t>
            </a:r>
            <a:r>
              <a:rPr lang="zh-TW" altLang="en-US" dirty="0" smtClean="0">
                <a:solidFill>
                  <a:srgbClr val="FF0000"/>
                </a:solidFill>
              </a:rPr>
              <a:t>人</a:t>
            </a:r>
            <a:r>
              <a:rPr lang="zh-TW" altLang="en-US" dirty="0" smtClean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對於無上正等菩提</a:t>
            </a:r>
            <a:r>
              <a:rPr lang="zh-TW" altLang="en-US" dirty="0"/>
              <a:t>，就能</a:t>
            </a:r>
            <a:r>
              <a:rPr lang="zh-TW" altLang="en-US" dirty="0">
                <a:solidFill>
                  <a:srgbClr val="FF0000"/>
                </a:solidFill>
              </a:rPr>
              <a:t>擔當得起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610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dirty="0"/>
              <a:t>以</a:t>
            </a:r>
            <a:r>
              <a:rPr lang="zh-TW" altLang="en-US" dirty="0" smtClean="0"/>
              <a:t>「如來無上菩提」為家業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證得無上菩提，為了救度眾生；</a:t>
            </a:r>
            <a:r>
              <a:rPr lang="zh-TW" altLang="en-US" dirty="0" smtClean="0"/>
              <a:t>為眾生</a:t>
            </a:r>
            <a:r>
              <a:rPr lang="zh-TW" altLang="en-US" dirty="0"/>
              <a:t>種種教化，即是如來的廣大家財──</a:t>
            </a:r>
            <a:r>
              <a:rPr lang="zh-TW" altLang="en-US" dirty="0">
                <a:solidFill>
                  <a:srgbClr val="FF0000"/>
                </a:solidFill>
              </a:rPr>
              <a:t>弘法為家務，利生為事業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能</a:t>
            </a:r>
            <a:r>
              <a:rPr lang="zh-TW" altLang="en-US" dirty="0">
                <a:solidFill>
                  <a:srgbClr val="FF0000"/>
                </a:solidFill>
              </a:rPr>
              <a:t>信</a:t>
            </a:r>
            <a:r>
              <a:rPr lang="zh-TW" altLang="en-US" dirty="0">
                <a:solidFill>
                  <a:srgbClr val="0070C0"/>
                </a:solidFill>
              </a:rPr>
              <a:t>受</a:t>
            </a:r>
            <a:r>
              <a:rPr lang="zh-TW" altLang="en-US" dirty="0" smtClean="0">
                <a:solidFill>
                  <a:srgbClr val="7030A0"/>
                </a:solidFill>
              </a:rPr>
              <a:t>轉化</a:t>
            </a:r>
            <a:r>
              <a:rPr lang="zh-TW" altLang="en-US" dirty="0"/>
              <a:t>，即是</a:t>
            </a:r>
            <a:r>
              <a:rPr lang="zh-TW" altLang="en-US" dirty="0">
                <a:solidFill>
                  <a:srgbClr val="FF0000"/>
                </a:solidFill>
              </a:rPr>
              <a:t>能負起這度生重任</a:t>
            </a:r>
            <a:r>
              <a:rPr lang="zh-TW" altLang="en-US" dirty="0"/>
              <a:t>，紹隆佛種！無上正等菩提，為佛的大智慧，大</a:t>
            </a:r>
            <a:r>
              <a:rPr lang="zh-TW" altLang="en-US" dirty="0" smtClean="0"/>
              <a:t>功德</a:t>
            </a:r>
            <a:r>
              <a:rPr lang="zh-TW" altLang="en-US" dirty="0"/>
              <a:t>，大事業，大責任，</a:t>
            </a:r>
            <a:r>
              <a:rPr lang="zh-TW" altLang="en-US" dirty="0">
                <a:solidFill>
                  <a:srgbClr val="FF0000"/>
                </a:solidFill>
              </a:rPr>
              <a:t>如無人擔當起來</a:t>
            </a:r>
            <a:r>
              <a:rPr lang="zh-TW" altLang="en-US" dirty="0"/>
              <a:t>，就是</a:t>
            </a:r>
            <a:r>
              <a:rPr lang="zh-TW" altLang="en-US" dirty="0">
                <a:solidFill>
                  <a:srgbClr val="FF0000"/>
                </a:solidFill>
              </a:rPr>
              <a:t>斷佛</a:t>
            </a:r>
            <a:r>
              <a:rPr lang="zh-TW" altLang="en-US" dirty="0" smtClean="0">
                <a:solidFill>
                  <a:srgbClr val="FF0000"/>
                </a:solidFill>
              </a:rPr>
              <a:t>種姓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如來</a:t>
            </a:r>
            <a:r>
              <a:rPr lang="zh-TW" altLang="en-US" dirty="0"/>
              <a:t>所以</a:t>
            </a:r>
            <a:r>
              <a:rPr lang="zh-TW" altLang="en-US" dirty="0">
                <a:solidFill>
                  <a:srgbClr val="FF0000"/>
                </a:solidFill>
              </a:rPr>
              <a:t>為發大乘</a:t>
            </a:r>
            <a:r>
              <a:rPr lang="zh-TW" altLang="en-US" dirty="0" smtClean="0">
                <a:solidFill>
                  <a:srgbClr val="FF0000"/>
                </a:solidFill>
              </a:rPr>
              <a:t>者說</a:t>
            </a:r>
            <a:r>
              <a:rPr lang="zh-TW" altLang="en-US" dirty="0"/>
              <a:t>，即希望他們</a:t>
            </a:r>
            <a:r>
              <a:rPr lang="zh-TW" altLang="en-US" dirty="0">
                <a:solidFill>
                  <a:srgbClr val="FF0000"/>
                </a:solidFill>
              </a:rPr>
              <a:t>能信解受持</a:t>
            </a:r>
            <a:r>
              <a:rPr lang="zh-TW" altLang="en-US" dirty="0"/>
              <a:t>這般若大法，</a:t>
            </a:r>
            <a:r>
              <a:rPr lang="zh-TW" altLang="en-US" dirty="0">
                <a:solidFill>
                  <a:srgbClr val="FF0000"/>
                </a:solidFill>
              </a:rPr>
              <a:t>立大志願，起大悲心，以無所得為</a:t>
            </a:r>
            <a:r>
              <a:rPr lang="zh-TW" altLang="en-US" dirty="0" smtClean="0">
                <a:solidFill>
                  <a:srgbClr val="FF0000"/>
                </a:solidFill>
              </a:rPr>
              <a:t>方便</a:t>
            </a:r>
            <a:r>
              <a:rPr lang="zh-TW" altLang="en-US" dirty="0">
                <a:solidFill>
                  <a:srgbClr val="FF0000"/>
                </a:solidFill>
              </a:rPr>
              <a:t>，負起度生的責任來！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901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如何才能「荷擔」？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本來，無上正等菩提，</a:t>
            </a:r>
            <a:r>
              <a:rPr lang="en-US" altLang="zh-TW" dirty="0">
                <a:solidFill>
                  <a:srgbClr val="FF0000"/>
                </a:solidFill>
              </a:rPr>
              <a:t>『</a:t>
            </a:r>
            <a:r>
              <a:rPr lang="zh-TW" altLang="en-US" dirty="0">
                <a:solidFill>
                  <a:srgbClr val="FF0000"/>
                </a:solidFill>
              </a:rPr>
              <a:t>是法平等，無有高下</a:t>
            </a:r>
            <a:r>
              <a:rPr lang="en-US" altLang="zh-TW" dirty="0">
                <a:solidFill>
                  <a:srgbClr val="FF0000"/>
                </a:solidFill>
              </a:rPr>
              <a:t>』</a:t>
            </a:r>
            <a:r>
              <a:rPr lang="zh-TW" altLang="en-US" dirty="0">
                <a:solidFill>
                  <a:srgbClr val="FF0000"/>
                </a:solidFill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眾生</a:t>
            </a:r>
            <a:r>
              <a:rPr lang="zh-TW" altLang="en-US" dirty="0">
                <a:solidFill>
                  <a:srgbClr val="FF0000"/>
                </a:solidFill>
              </a:rPr>
              <a:t>皆有此法寶藏分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但</a:t>
            </a:r>
            <a:r>
              <a:rPr lang="zh-TW" altLang="en-US" dirty="0"/>
              <a:t>問題</a:t>
            </a:r>
            <a:r>
              <a:rPr lang="zh-TW" altLang="en-US" dirty="0">
                <a:solidFill>
                  <a:srgbClr val="0070C0"/>
                </a:solidFill>
              </a:rPr>
              <a:t>不但是</a:t>
            </a:r>
            <a:r>
              <a:rPr lang="zh-TW" altLang="en-US" dirty="0">
                <a:solidFill>
                  <a:srgbClr val="FF0000"/>
                </a:solidFill>
              </a:rPr>
              <a:t>願承當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FF0000"/>
                </a:solidFill>
              </a:rPr>
              <a:t>肯承當</a:t>
            </a:r>
            <a:r>
              <a:rPr lang="zh-TW" altLang="en-US" dirty="0"/>
              <a:t>，而是</a:t>
            </a:r>
            <a:r>
              <a:rPr lang="zh-TW" altLang="en-US" dirty="0">
                <a:solidFill>
                  <a:srgbClr val="FF0000"/>
                </a:solidFill>
              </a:rPr>
              <a:t>能夠承當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所以</a:t>
            </a:r>
            <a:r>
              <a:rPr lang="zh-TW" altLang="en-US" dirty="0"/>
              <a:t>，</a:t>
            </a:r>
            <a:r>
              <a:rPr lang="zh-TW" altLang="en-US" dirty="0" smtClean="0"/>
              <a:t>發大乘</a:t>
            </a:r>
            <a:r>
              <a:rPr lang="zh-TW" altLang="en-US" dirty="0"/>
              <a:t>心者，要</a:t>
            </a:r>
            <a:r>
              <a:rPr lang="zh-TW" altLang="en-US" dirty="0">
                <a:solidFill>
                  <a:srgbClr val="FF0000"/>
                </a:solidFill>
              </a:rPr>
              <a:t>能信解此甚深教授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從無我大悲</a:t>
            </a:r>
            <a:r>
              <a:rPr lang="zh-TW" altLang="en-US" dirty="0"/>
              <a:t>中去承當，</a:t>
            </a:r>
            <a:r>
              <a:rPr lang="zh-TW" altLang="en-US" dirty="0">
                <a:solidFill>
                  <a:srgbClr val="FF0000"/>
                </a:solidFill>
              </a:rPr>
              <a:t>從利他無盡</a:t>
            </a:r>
            <a:r>
              <a:rPr lang="zh-TW" altLang="en-US" dirty="0"/>
              <a:t>中去圓</a:t>
            </a:r>
            <a:r>
              <a:rPr lang="zh-TW" altLang="en-US" dirty="0" smtClean="0"/>
              <a:t>成！</a:t>
            </a:r>
            <a:endParaRPr lang="zh-TW" altLang="en-US" dirty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341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zh-TW" altLang="en-US" dirty="0" smtClean="0"/>
              <a:t>為何只為「發大乘者」說？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繼承如來家業，這是</a:t>
            </a:r>
            <a:r>
              <a:rPr lang="zh-TW" altLang="en-US" dirty="0">
                <a:solidFill>
                  <a:srgbClr val="FF0000"/>
                </a:solidFill>
              </a:rPr>
              <a:t>第一等大事</a:t>
            </a:r>
            <a:r>
              <a:rPr lang="zh-TW" altLang="en-US" dirty="0"/>
              <a:t>，所以如來不願為學</a:t>
            </a:r>
            <a:r>
              <a:rPr lang="zh-TW" altLang="en-US" dirty="0">
                <a:solidFill>
                  <a:srgbClr val="FF0000"/>
                </a:solidFill>
              </a:rPr>
              <a:t>小乘者</a:t>
            </a:r>
            <a:r>
              <a:rPr lang="zh-TW" altLang="en-US" dirty="0"/>
              <a:t>說的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因為</a:t>
            </a:r>
            <a:r>
              <a:rPr lang="zh-TW" altLang="en-US" dirty="0" smtClean="0">
                <a:solidFill>
                  <a:srgbClr val="FF0000"/>
                </a:solidFill>
              </a:rPr>
              <a:t>好樂</a:t>
            </a:r>
            <a:r>
              <a:rPr lang="zh-TW" altLang="en-US" dirty="0">
                <a:solidFill>
                  <a:srgbClr val="FF0000"/>
                </a:solidFill>
              </a:rPr>
              <a:t>小法</a:t>
            </a:r>
            <a:r>
              <a:rPr lang="zh-TW" altLang="en-US" dirty="0"/>
              <a:t>的人，住著在我見、人見、眾生見、壽者見，不能於此般若深法，聽</a:t>
            </a:r>
            <a:r>
              <a:rPr lang="zh-TW" altLang="en-US" dirty="0" smtClean="0"/>
              <a:t>受乃至</a:t>
            </a:r>
            <a:r>
              <a:rPr lang="zh-TW" altLang="en-US" dirty="0"/>
              <a:t>為人解說的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/>
              <a:t>小</a:t>
            </a:r>
            <a:r>
              <a:rPr lang="zh-TW" altLang="en-US" dirty="0"/>
              <a:t>乘人</a:t>
            </a:r>
            <a:r>
              <a:rPr lang="zh-TW" altLang="en-US" dirty="0">
                <a:solidFill>
                  <a:srgbClr val="FF0000"/>
                </a:solidFill>
              </a:rPr>
              <a:t>為己心重</a:t>
            </a:r>
            <a:r>
              <a:rPr lang="zh-TW" altLang="en-US" dirty="0"/>
              <a:t>，急急於</a:t>
            </a:r>
            <a:r>
              <a:rPr lang="en-US" altLang="zh-TW" dirty="0"/>
              <a:t>『</a:t>
            </a:r>
            <a:r>
              <a:rPr lang="zh-TW" altLang="en-US" dirty="0"/>
              <a:t>逮得己利</a:t>
            </a:r>
            <a:r>
              <a:rPr lang="en-US" altLang="zh-TW" dirty="0"/>
              <a:t>』</a:t>
            </a:r>
            <a:r>
              <a:rPr lang="zh-TW" altLang="en-US" dirty="0"/>
              <a:t>。他們但求解脫</a:t>
            </a:r>
            <a:r>
              <a:rPr lang="zh-TW" altLang="en-US" dirty="0" smtClean="0"/>
              <a:t>而已，</a:t>
            </a:r>
            <a:endParaRPr lang="en-US" altLang="zh-TW" dirty="0" smtClean="0"/>
          </a:p>
          <a:p>
            <a:pPr marL="1657350" lvl="2" indent="-514350"/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何</a:t>
            </a: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必修學廣大甚深的教法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？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657350" lvl="2" indent="-514350"/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何必</a:t>
            </a: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經三大阿僧祇劫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？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657350" lvl="2" indent="-514350"/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何必</a:t>
            </a: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廣行布施、忍辱，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廣度</a:t>
            </a: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眾生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</a:rPr>
              <a:t>？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257300" lvl="1" indent="-514350">
              <a:buFont typeface="+mj-lt"/>
              <a:buAutoNum type="alphaUcPeriod"/>
            </a:pPr>
            <a:r>
              <a:rPr lang="zh-TW" altLang="en-US" dirty="0" smtClean="0">
                <a:solidFill>
                  <a:srgbClr val="FF0000"/>
                </a:solidFill>
              </a:rPr>
              <a:t>只顧</a:t>
            </a:r>
            <a:r>
              <a:rPr lang="zh-TW" altLang="en-US" dirty="0">
                <a:solidFill>
                  <a:srgbClr val="FF0000"/>
                </a:solidFill>
              </a:rPr>
              <a:t>自己，所以說他們住於我見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他們</a:t>
            </a:r>
            <a:r>
              <a:rPr lang="zh-TW" altLang="en-US" dirty="0">
                <a:solidFill>
                  <a:srgbClr val="FF0000"/>
                </a:solidFill>
              </a:rPr>
              <a:t>既不求大乘</a:t>
            </a:r>
            <a:r>
              <a:rPr lang="zh-TW" altLang="en-US" dirty="0"/>
              <a:t>，如來</a:t>
            </a:r>
            <a:r>
              <a:rPr lang="zh-TW" altLang="en-US" dirty="0">
                <a:solidFill>
                  <a:srgbClr val="FF0000"/>
                </a:solidFill>
              </a:rPr>
              <a:t>當然也不</a:t>
            </a:r>
            <a:r>
              <a:rPr lang="zh-TW" altLang="en-US" dirty="0" smtClean="0">
                <a:solidFill>
                  <a:srgbClr val="FF0000"/>
                </a:solidFill>
              </a:rPr>
              <a:t>為他們</a:t>
            </a:r>
            <a:r>
              <a:rPr lang="zh-TW" altLang="en-US" dirty="0">
                <a:solidFill>
                  <a:srgbClr val="FF0000"/>
                </a:solidFill>
              </a:rPr>
              <a:t>說</a:t>
            </a:r>
            <a:r>
              <a:rPr lang="zh-TW" altLang="en-US" dirty="0"/>
              <a:t>了！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0438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153</TotalTime>
  <Words>2525</Words>
  <Application>Microsoft Office PowerPoint</Application>
  <PresentationFormat>如螢幕大小 (4:3)</PresentationFormat>
  <Paragraphs>136</Paragraphs>
  <Slides>30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1" baseType="lpstr">
      <vt:lpstr>高階主管</vt:lpstr>
      <vt:lpstr>PowerPoint 簡報</vt:lpstr>
      <vt:lpstr>金剛般若波羅蜜經講記 （十二講之八）</vt:lpstr>
      <vt:lpstr>己二  廣歎顯勝 庚一  正說 辛一  獨被大乘勝</vt:lpstr>
      <vt:lpstr>「思議」與「稱量」</vt:lpstr>
      <vt:lpstr>釋「大乘」</vt:lpstr>
      <vt:lpstr>「發大乘心者」之特質</vt:lpstr>
      <vt:lpstr>以「如來無上菩提」為家業</vt:lpstr>
      <vt:lpstr>如何才能「荷擔」？</vt:lpstr>
      <vt:lpstr>為何只為「發大乘者」說？</vt:lpstr>
      <vt:lpstr>為什麼說樂小乘者住著我見呢？</vt:lpstr>
      <vt:lpstr>辛二  世間所尊勝</vt:lpstr>
      <vt:lpstr>本段大意</vt:lpstr>
      <vt:lpstr>佛塔與寺院</vt:lpstr>
      <vt:lpstr>有「教典」處即為「佛塔」</vt:lpstr>
      <vt:lpstr>傳統供佛方式</vt:lpstr>
      <vt:lpstr>最勝的供養</vt:lpstr>
      <vt:lpstr>辛三  轉滅罪業勝</vt:lpstr>
      <vt:lpstr>本段大意</vt:lpstr>
      <vt:lpstr>重業輕受或免受</vt:lpstr>
      <vt:lpstr>痘毒喻</vt:lpstr>
      <vt:lpstr>不應只從「現世」論業感價值</vt:lpstr>
      <vt:lpstr>「業」的特質</vt:lpstr>
      <vt:lpstr>庚二  校德</vt:lpstr>
      <vt:lpstr>本段大意</vt:lpstr>
      <vt:lpstr>第五番校德</vt:lpstr>
      <vt:lpstr>勸以「離相無住」為門</vt:lpstr>
      <vt:lpstr>己三  結歎難思</vt:lpstr>
      <vt:lpstr>本段大意</vt:lpstr>
      <vt:lpstr>釋「果報亦不可思議」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Shidaoyi</cp:lastModifiedBy>
  <cp:revision>32</cp:revision>
  <dcterms:created xsi:type="dcterms:W3CDTF">2012-12-03T12:11:00Z</dcterms:created>
  <dcterms:modified xsi:type="dcterms:W3CDTF">2013-01-28T14:51:25Z</dcterms:modified>
</cp:coreProperties>
</file>