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4" r:id="rId2"/>
    <p:sldId id="256" r:id="rId3"/>
    <p:sldId id="257" r:id="rId4"/>
    <p:sldId id="267" r:id="rId5"/>
    <p:sldId id="268" r:id="rId6"/>
    <p:sldId id="269" r:id="rId7"/>
    <p:sldId id="270" r:id="rId8"/>
    <p:sldId id="258" r:id="rId9"/>
    <p:sldId id="266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60" r:id="rId24"/>
    <p:sldId id="288" r:id="rId25"/>
    <p:sldId id="289" r:id="rId26"/>
    <p:sldId id="290" r:id="rId27"/>
    <p:sldId id="291" r:id="rId28"/>
    <p:sldId id="292" r:id="rId29"/>
    <p:sldId id="293" r:id="rId30"/>
    <p:sldId id="261" r:id="rId31"/>
    <p:sldId id="284" r:id="rId32"/>
    <p:sldId id="285" r:id="rId33"/>
    <p:sldId id="286" r:id="rId34"/>
    <p:sldId id="287" r:id="rId35"/>
    <p:sldId id="295" r:id="rId3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400" b="1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blog.yimg.com/2/6_ds6QB7s5.sEtrqzjoRGWUDQZykgoCaPkQ5czyQCF_2AonZufRggw--/7/l/zYD5Y0s7ueqyON4U_ASc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489654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707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法門那樣深，淨信者的功德那樣大！所以佛告須菩提：學佛法者，應依</a:t>
            </a:r>
            <a:r>
              <a:rPr lang="zh-TW" altLang="en-US" dirty="0" smtClean="0"/>
              <a:t>此經</a:t>
            </a:r>
            <a:r>
              <a:rPr lang="zh-TW" altLang="en-US" dirty="0"/>
              <a:t>所說而發心修行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大乘</a:t>
            </a:r>
            <a:r>
              <a:rPr lang="zh-TW" altLang="en-US" dirty="0"/>
              <a:t>般若波羅蜜，</a:t>
            </a:r>
            <a:r>
              <a:rPr lang="zh-TW" altLang="en-US" dirty="0">
                <a:solidFill>
                  <a:srgbClr val="FF0000"/>
                </a:solidFill>
              </a:rPr>
              <a:t>不偏於理證</a:t>
            </a:r>
            <a:r>
              <a:rPr lang="zh-TW" altLang="en-US" dirty="0"/>
              <a:t>，而是與</a:t>
            </a:r>
            <a:r>
              <a:rPr lang="zh-TW" altLang="en-US" dirty="0">
                <a:solidFill>
                  <a:srgbClr val="FF0000"/>
                </a:solidFill>
              </a:rPr>
              <a:t>施、戒、忍等</a:t>
            </a:r>
            <a:r>
              <a:rPr lang="zh-TW" altLang="en-US" dirty="0" smtClean="0">
                <a:solidFill>
                  <a:srgbClr val="FF0000"/>
                </a:solidFill>
              </a:rPr>
              <a:t>相應</a:t>
            </a:r>
            <a:r>
              <a:rPr lang="zh-TW" altLang="en-US" dirty="0" smtClean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表現般若大用的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本</a:t>
            </a:r>
            <a:r>
              <a:rPr lang="zh-TW" altLang="en-US" dirty="0"/>
              <a:t>經以</a:t>
            </a:r>
            <a:r>
              <a:rPr lang="zh-TW" altLang="en-US" dirty="0">
                <a:solidFill>
                  <a:srgbClr val="FF0000"/>
                </a:solidFill>
              </a:rPr>
              <a:t>大悲利他</a:t>
            </a:r>
            <a:r>
              <a:rPr lang="zh-TW" altLang="en-US" dirty="0"/>
              <a:t>的菩提心為本，所以上文偏說</a:t>
            </a:r>
            <a:r>
              <a:rPr lang="zh-TW" altLang="en-US" dirty="0">
                <a:solidFill>
                  <a:srgbClr val="FF0000"/>
                </a:solidFill>
              </a:rPr>
              <a:t>布施</a:t>
            </a:r>
            <a:r>
              <a:rPr lang="zh-TW" altLang="en-US" dirty="0"/>
              <a:t>，而</a:t>
            </a:r>
            <a:r>
              <a:rPr lang="zh-TW" altLang="en-US" dirty="0" smtClean="0"/>
              <a:t>此處</a:t>
            </a:r>
            <a:r>
              <a:rPr lang="zh-TW" altLang="en-US" dirty="0"/>
              <a:t>又特別讚歎</a:t>
            </a:r>
            <a:r>
              <a:rPr lang="zh-TW" altLang="en-US" dirty="0">
                <a:solidFill>
                  <a:srgbClr val="FF0000"/>
                </a:solidFill>
              </a:rPr>
              <a:t>忍辱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995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三種「忍」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梵語羼提，即是忍。忍不但忍辱，還忍苦耐勞，忍可（即認透確定）</a:t>
            </a:r>
            <a:r>
              <a:rPr lang="zh-TW" altLang="en-US" dirty="0" smtClean="0"/>
              <a:t>事理。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論說忍有三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忍受</a:t>
            </a:r>
            <a:r>
              <a:rPr lang="zh-TW" altLang="en-US" dirty="0"/>
              <a:t>人事間的苦迫，叫</a:t>
            </a:r>
            <a:r>
              <a:rPr lang="zh-TW" altLang="en-US" dirty="0">
                <a:solidFill>
                  <a:srgbClr val="FF0000"/>
                </a:solidFill>
              </a:rPr>
              <a:t>生忍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忍受</a:t>
            </a:r>
            <a:r>
              <a:rPr lang="zh-TW" altLang="en-US" dirty="0"/>
              <a:t>身心的勞苦病苦，</a:t>
            </a:r>
            <a:r>
              <a:rPr lang="zh-TW" altLang="en-US" dirty="0" smtClean="0"/>
              <a:t>以及風雨</a:t>
            </a:r>
            <a:r>
              <a:rPr lang="zh-TW" altLang="en-US" dirty="0"/>
              <a:t>寒熱等苦，叫</a:t>
            </a:r>
            <a:r>
              <a:rPr lang="zh-TW" altLang="en-US" dirty="0">
                <a:solidFill>
                  <a:srgbClr val="FF0000"/>
                </a:solidFill>
              </a:rPr>
              <a:t>法忍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忍</a:t>
            </a:r>
            <a:r>
              <a:rPr lang="zh-TW" altLang="en-US" dirty="0"/>
              <a:t>可諸法無生性，叫</a:t>
            </a:r>
            <a:r>
              <a:rPr lang="zh-TW" altLang="en-US" dirty="0">
                <a:solidFill>
                  <a:srgbClr val="FF0000"/>
                </a:solidFill>
              </a:rPr>
              <a:t>無生忍</a:t>
            </a:r>
            <a:r>
              <a:rPr lang="zh-TW" altLang="en-US" dirty="0"/>
              <a:t>，無生忍即般若慧。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9286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以世間最不易忍之事為例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常人所</a:t>
            </a:r>
            <a:r>
              <a:rPr lang="zh-TW" altLang="en-US" dirty="0"/>
              <a:t>不易忍的，即受人的欺虐等，所以經中多舉忍辱為例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不論</a:t>
            </a:r>
            <a:r>
              <a:rPr lang="zh-TW" altLang="en-US" dirty="0">
                <a:solidFill>
                  <a:srgbClr val="FF0000"/>
                </a:solidFill>
              </a:rPr>
              <a:t>世間事</a:t>
            </a:r>
            <a:r>
              <a:rPr lang="zh-TW" altLang="en-US" dirty="0"/>
              <a:t>或</a:t>
            </a:r>
            <a:r>
              <a:rPr lang="zh-TW" altLang="en-US" dirty="0">
                <a:solidFill>
                  <a:srgbClr val="FF0000"/>
                </a:solidFill>
              </a:rPr>
              <a:t>出世</a:t>
            </a:r>
            <a:r>
              <a:rPr lang="zh-TW" altLang="en-US" dirty="0" smtClean="0">
                <a:solidFill>
                  <a:srgbClr val="FF0000"/>
                </a:solidFill>
              </a:rPr>
              <a:t>大事</a:t>
            </a:r>
            <a:r>
              <a:rPr lang="zh-TW" altLang="en-US" dirty="0"/>
              <a:t>，在</a:t>
            </a:r>
            <a:r>
              <a:rPr lang="zh-TW" altLang="en-US" dirty="0">
                <a:solidFill>
                  <a:srgbClr val="FF0000"/>
                </a:solidFill>
              </a:rPr>
              <a:t>實行的過程</a:t>
            </a:r>
            <a:r>
              <a:rPr lang="zh-TW" altLang="en-US" dirty="0"/>
              <a:t>中，</a:t>
            </a:r>
            <a:r>
              <a:rPr lang="zh-TW" altLang="en-US" dirty="0">
                <a:solidFill>
                  <a:srgbClr val="FF0000"/>
                </a:solidFill>
              </a:rPr>
              <a:t>身心的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0000"/>
                </a:solidFill>
              </a:rPr>
              <a:t>自然的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0000"/>
                </a:solidFill>
              </a:rPr>
              <a:t>人事的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都有種種的糾纏、困難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尤其是</a:t>
            </a:r>
            <a:r>
              <a:rPr lang="zh-TW" altLang="en-US" dirty="0"/>
              <a:t>菩薩發大心，</a:t>
            </a:r>
            <a:r>
              <a:rPr lang="zh-TW" altLang="en-US" dirty="0">
                <a:solidFill>
                  <a:srgbClr val="FF0000"/>
                </a:solidFill>
              </a:rPr>
              <a:t>行廣大難行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度無邊眾生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學無量佛法</a:t>
            </a:r>
            <a:r>
              <a:rPr lang="zh-TW" altLang="en-US" dirty="0"/>
              <a:t>，艱苦是必然不免</a:t>
            </a:r>
            <a:r>
              <a:rPr lang="zh-TW" altLang="en-US" dirty="0" smtClean="0"/>
              <a:t>的。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4998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「菩薩道」與「忍」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為眾生而實行利濟，眾生或不知領受，或反而</a:t>
            </a:r>
            <a:r>
              <a:rPr lang="zh-TW" altLang="en-US" dirty="0">
                <a:solidFill>
                  <a:srgbClr val="FF0000"/>
                </a:solidFill>
              </a:rPr>
              <a:t>以怨報德</a:t>
            </a:r>
            <a:r>
              <a:rPr lang="zh-TW" altLang="en-US" dirty="0"/>
              <a:t>，在這情形下，</a:t>
            </a:r>
            <a:r>
              <a:rPr lang="zh-TW" altLang="en-US" dirty="0">
                <a:solidFill>
                  <a:srgbClr val="FF0000"/>
                </a:solidFill>
              </a:rPr>
              <a:t>如</a:t>
            </a:r>
            <a:r>
              <a:rPr lang="zh-TW" altLang="en-US" dirty="0" smtClean="0">
                <a:solidFill>
                  <a:srgbClr val="FF0000"/>
                </a:solidFill>
              </a:rPr>
              <a:t>不能</a:t>
            </a:r>
            <a:r>
              <a:rPr lang="zh-TW" altLang="en-US" dirty="0">
                <a:solidFill>
                  <a:srgbClr val="FF0000"/>
                </a:solidFill>
              </a:rPr>
              <a:t>安忍，那如何能度眾生</a:t>
            </a:r>
            <a:r>
              <a:rPr lang="zh-TW" altLang="en-US" dirty="0" smtClean="0">
                <a:solidFill>
                  <a:srgbClr val="FF0000"/>
                </a:solidFill>
              </a:rPr>
              <a:t>？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為了度生，成佛大事，必須修大忍才能完成。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受</a:t>
            </a:r>
            <a:r>
              <a:rPr lang="zh-TW" altLang="en-US" dirty="0"/>
              <a:t>得苦難，</a:t>
            </a:r>
            <a:r>
              <a:rPr lang="zh-TW" altLang="en-US" dirty="0">
                <a:solidFill>
                  <a:srgbClr val="FF0000"/>
                </a:solidFill>
              </a:rPr>
              <a:t>看</a:t>
            </a:r>
            <a:r>
              <a:rPr lang="zh-TW" altLang="en-US" dirty="0"/>
              <a:t>得徹底，</a:t>
            </a:r>
            <a:r>
              <a:rPr lang="zh-TW" altLang="en-US" dirty="0">
                <a:solidFill>
                  <a:srgbClr val="FF0000"/>
                </a:solidFill>
              </a:rPr>
              <a:t>站</a:t>
            </a:r>
            <a:r>
              <a:rPr lang="zh-TW" altLang="en-US" dirty="0"/>
              <a:t>得穩當，以無限的</a:t>
            </a:r>
            <a:r>
              <a:rPr lang="zh-TW" altLang="en-US" dirty="0">
                <a:solidFill>
                  <a:srgbClr val="FF0000"/>
                </a:solidFill>
              </a:rPr>
              <a:t>悲願</a:t>
            </a:r>
            <a:r>
              <a:rPr lang="zh-TW" altLang="en-US" dirty="0"/>
              <a:t>熏心，</a:t>
            </a:r>
            <a:r>
              <a:rPr lang="zh-TW" altLang="en-US" dirty="0">
                <a:solidFill>
                  <a:srgbClr val="FF0000"/>
                </a:solidFill>
              </a:rPr>
              <a:t>般若</a:t>
            </a:r>
            <a:r>
              <a:rPr lang="zh-TW" altLang="en-US" dirty="0" smtClean="0"/>
              <a:t>相應</a:t>
            </a:r>
            <a:r>
              <a:rPr lang="zh-TW" altLang="en-US" dirty="0"/>
              <a:t>，能</a:t>
            </a:r>
            <a:r>
              <a:rPr lang="zh-TW" altLang="en-US" dirty="0">
                <a:solidFill>
                  <a:srgbClr val="FF0000"/>
                </a:solidFill>
              </a:rPr>
              <a:t>不因種種而引起自己的煩惱，退失自己的本心。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1802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「忍」的特質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忍是</a:t>
            </a:r>
            <a:r>
              <a:rPr lang="zh-TW" altLang="en-US" dirty="0">
                <a:solidFill>
                  <a:srgbClr val="FF0000"/>
                </a:solidFill>
              </a:rPr>
              <a:t>強毅不拔的意解力</a:t>
            </a:r>
            <a:r>
              <a:rPr lang="zh-TW" altLang="en-US" dirty="0"/>
              <a:t>；菩薩修此忍力，即能</a:t>
            </a:r>
            <a:r>
              <a:rPr lang="zh-TW" altLang="en-US" dirty="0">
                <a:solidFill>
                  <a:srgbClr val="FF0000"/>
                </a:solidFill>
              </a:rPr>
              <a:t>不為一切</a:t>
            </a:r>
            <a:r>
              <a:rPr lang="zh-TW" altLang="en-US" dirty="0">
                <a:solidFill>
                  <a:srgbClr val="0070C0"/>
                </a:solidFill>
              </a:rPr>
              <a:t>外來</a:t>
            </a:r>
            <a:r>
              <a:rPr lang="zh-TW" altLang="en-US" dirty="0">
                <a:solidFill>
                  <a:srgbClr val="FF0000"/>
                </a:solidFill>
              </a:rPr>
              <a:t>或</a:t>
            </a:r>
            <a:r>
              <a:rPr lang="zh-TW" altLang="en-US" dirty="0">
                <a:solidFill>
                  <a:srgbClr val="0070C0"/>
                </a:solidFill>
              </a:rPr>
              <a:t>內在</a:t>
            </a:r>
            <a:r>
              <a:rPr lang="zh-TW" altLang="en-US" dirty="0">
                <a:solidFill>
                  <a:srgbClr val="FF0000"/>
                </a:solidFill>
              </a:rPr>
              <a:t>的惡環境，惡勢力所屈伏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忍是</a:t>
            </a:r>
            <a:r>
              <a:rPr lang="zh-TW" altLang="en-US" dirty="0">
                <a:solidFill>
                  <a:srgbClr val="FF0000"/>
                </a:solidFill>
              </a:rPr>
              <a:t>內剛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外</a:t>
            </a:r>
            <a:r>
              <a:rPr lang="zh-TW" altLang="en-US" dirty="0" smtClean="0">
                <a:solidFill>
                  <a:srgbClr val="FF0000"/>
                </a:solidFill>
              </a:rPr>
              <a:t>柔</a:t>
            </a:r>
            <a:r>
              <a:rPr lang="zh-TW" altLang="en-US" dirty="0" smtClean="0"/>
              <a:t>，</a:t>
            </a:r>
            <a:r>
              <a:rPr lang="zh-TW" altLang="en-US" dirty="0"/>
              <a:t>能無限的忍耐，而內心能不變初衷，為了達成理想的目標而忍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佛法</a:t>
            </a:r>
            <a:r>
              <a:rPr lang="zh-TW" altLang="en-US" dirty="0"/>
              <a:t>勸人</a:t>
            </a:r>
            <a:r>
              <a:rPr lang="zh-TW" altLang="en-US" dirty="0" smtClean="0"/>
              <a:t>忍辱</a:t>
            </a:r>
            <a:r>
              <a:rPr lang="zh-TW" altLang="en-US" dirty="0"/>
              <a:t>，是勸人學菩薩，是</a:t>
            </a:r>
            <a:r>
              <a:rPr lang="zh-TW" altLang="en-US" dirty="0">
                <a:solidFill>
                  <a:srgbClr val="FF0000"/>
                </a:solidFill>
              </a:rPr>
              <a:t>無我大悲的實踐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非奴隸式的忍辱</a:t>
            </a:r>
            <a:r>
              <a:rPr lang="zh-TW" altLang="en-US" dirty="0"/>
              <a:t>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687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以「般若」為導的「忍辱」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佛告須菩提：般若是第一波羅蜜，即具足六波羅蜜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例如</a:t>
            </a:r>
            <a:r>
              <a:rPr lang="zh-TW" altLang="en-US" dirty="0"/>
              <a:t>忍辱波羅蜜，</a:t>
            </a:r>
            <a:r>
              <a:rPr lang="zh-TW" altLang="en-US" dirty="0" smtClean="0"/>
              <a:t>在與</a:t>
            </a:r>
            <a:r>
              <a:rPr lang="zh-TW" altLang="en-US" dirty="0"/>
              <a:t>般若相應而能深忍時，即</a:t>
            </a:r>
            <a:r>
              <a:rPr lang="zh-TW" altLang="en-US" dirty="0">
                <a:solidFill>
                  <a:srgbClr val="FF0000"/>
                </a:solidFill>
              </a:rPr>
              <a:t>能忍的我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所忍的境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忍法</a:t>
            </a:r>
            <a:r>
              <a:rPr lang="zh-TW" altLang="en-US" dirty="0"/>
              <a:t>，都不可得，所以即</a:t>
            </a:r>
            <a:r>
              <a:rPr lang="zh-TW" altLang="en-US" dirty="0" smtClean="0"/>
              <a:t>非忍辱</a:t>
            </a:r>
            <a:r>
              <a:rPr lang="zh-TW" altLang="en-US" dirty="0"/>
              <a:t>波羅蜜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能如此，才能名為忍波羅蜜。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1205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以歌利王本生來說明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如來舉過去的本生來</a:t>
            </a:r>
            <a:r>
              <a:rPr lang="zh-TW" altLang="en-US" dirty="0" smtClean="0"/>
              <a:t>證明</a:t>
            </a:r>
            <a:r>
              <a:rPr lang="zh-TW" altLang="en-US" dirty="0"/>
              <a:t>：如在過去生中，歌利王支解割截我的身體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那時</a:t>
            </a:r>
            <a:r>
              <a:rPr lang="zh-TW" altLang="en-US" dirty="0"/>
              <a:t>，我沒有我等四相。</a:t>
            </a:r>
            <a:r>
              <a:rPr lang="zh-TW" altLang="en-US" dirty="0" smtClean="0"/>
              <a:t>假使執</a:t>
            </a:r>
            <a:r>
              <a:rPr lang="zh-TW" altLang="en-US" dirty="0"/>
              <a:t>有我等四相，就要起極大的瞋恨心；即使無力反抗，也必怨恨在心，這即</a:t>
            </a:r>
            <a:r>
              <a:rPr lang="zh-TW" altLang="en-US" dirty="0" smtClean="0"/>
              <a:t>不能</a:t>
            </a:r>
            <a:r>
              <a:rPr lang="zh-TW" altLang="en-US" dirty="0"/>
              <a:t>忍辱了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由此</a:t>
            </a:r>
            <a:r>
              <a:rPr lang="zh-TW" altLang="en-US" dirty="0"/>
              <a:t>，可證明當時沒有我等四相；無我，所以能大悲，能大忍！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0140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歌利王本生（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歌利，譯為惡生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傳說</a:t>
            </a:r>
            <a:r>
              <a:rPr lang="zh-TW" altLang="en-US" dirty="0"/>
              <a:t>：歌利為北印的烏萇國王，殘暴得很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r>
              <a:rPr lang="zh-TW" altLang="en-US" dirty="0" smtClean="0"/>
              <a:t>一次</a:t>
            </a:r>
            <a:r>
              <a:rPr lang="zh-TW" altLang="en-US" dirty="0"/>
              <a:t>，王</a:t>
            </a:r>
            <a:r>
              <a:rPr lang="zh-TW" altLang="en-US" dirty="0" smtClean="0"/>
              <a:t>帶了</a:t>
            </a:r>
            <a:r>
              <a:rPr lang="zh-TW" altLang="en-US" dirty="0"/>
              <a:t>宮女們，入山去遊獵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宮女</a:t>
            </a:r>
            <a:r>
              <a:rPr lang="zh-TW" altLang="en-US" dirty="0"/>
              <a:t>們趁國王休息入夢時，就自由去遊玩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深林</a:t>
            </a:r>
            <a:r>
              <a:rPr lang="zh-TW" altLang="en-US" dirty="0" smtClean="0"/>
              <a:t>中，</a:t>
            </a:r>
            <a:r>
              <a:rPr lang="zh-TW" altLang="en-US" dirty="0"/>
              <a:t>見一修行忍辱的仙人──即印度過著隱遁生活的宗教徒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仙人</a:t>
            </a:r>
            <a:r>
              <a:rPr lang="zh-TW" altLang="en-US" dirty="0"/>
              <a:t>見他們來，</a:t>
            </a:r>
            <a:r>
              <a:rPr lang="zh-TW" altLang="en-US" dirty="0" smtClean="0"/>
              <a:t>就為</a:t>
            </a:r>
            <a:r>
              <a:rPr lang="zh-TW" altLang="en-US" dirty="0"/>
              <a:t>他們說法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國王</a:t>
            </a:r>
            <a:r>
              <a:rPr lang="zh-TW" altLang="en-US" dirty="0"/>
              <a:t>一覺醒來，不見一人，到各處去尋找。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7598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歌利王本生（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見</a:t>
            </a:r>
            <a:r>
              <a:rPr lang="zh-TW" altLang="en-US" dirty="0"/>
              <a:t>他們圍著仙人在談話，不覺氣沖沖的責問仙人。</a:t>
            </a:r>
            <a:endParaRPr lang="en-US" altLang="zh-TW" dirty="0"/>
          </a:p>
          <a:p>
            <a:r>
              <a:rPr lang="zh-TW" altLang="en-US" dirty="0"/>
              <a:t>仙人說：我是在此修行忍辱的，宮女們自動的到這裡來問法。</a:t>
            </a:r>
            <a:endParaRPr lang="en-US" altLang="zh-TW" dirty="0"/>
          </a:p>
          <a:p>
            <a:r>
              <a:rPr lang="zh-TW" altLang="en-US" dirty="0"/>
              <a:t>國王聽說是忍辱仙人，就用刀砍下他的手腳，看他是否能忍。</a:t>
            </a:r>
            <a:endParaRPr lang="en-US" altLang="zh-TW" dirty="0"/>
          </a:p>
          <a:p>
            <a:r>
              <a:rPr lang="zh-TW" altLang="en-US" dirty="0"/>
              <a:t>當時，仙人毫沒有怨恨，神色不變。</a:t>
            </a:r>
            <a:endParaRPr lang="en-US" altLang="zh-TW" dirty="0"/>
          </a:p>
          <a:p>
            <a:r>
              <a:rPr lang="zh-TW" altLang="en-US" dirty="0"/>
              <a:t>這仙人，即釋迦佛的前生。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9723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慧可之典故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禪宗二</a:t>
            </a:r>
            <a:r>
              <a:rPr lang="zh-TW" altLang="en-US" dirty="0"/>
              <a:t>祖慧可，被賊砍去臂膀，能以法印心，不覺痛苦，這也可說是忍辱波羅蜜</a:t>
            </a:r>
            <a:r>
              <a:rPr lang="zh-TW" altLang="en-US" dirty="0" smtClean="0"/>
              <a:t>了。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679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金剛般若波羅蜜經講記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（十二講之七）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原</a:t>
            </a:r>
            <a:r>
              <a:rPr lang="zh-TW" altLang="en-US" dirty="0" smtClean="0"/>
              <a:t>文</a:t>
            </a:r>
            <a:r>
              <a:rPr lang="zh-TW" altLang="zh-TW" dirty="0" smtClean="0"/>
              <a:t>出自《</a:t>
            </a:r>
            <a:r>
              <a:rPr lang="zh-TW" altLang="en-US" dirty="0" smtClean="0"/>
              <a:t>般若經講記</a:t>
            </a:r>
            <a:r>
              <a:rPr lang="zh-TW" altLang="zh-TW" dirty="0" smtClean="0"/>
              <a:t>》</a:t>
            </a:r>
            <a:endParaRPr lang="en-US" altLang="zh-TW" sz="2400" dirty="0" smtClean="0"/>
          </a:p>
          <a:p>
            <a:r>
              <a:rPr lang="zh-TW" altLang="en-US" sz="2400" dirty="0" smtClean="0"/>
              <a:t>道一編講於同淨蘭若</a:t>
            </a:r>
            <a:r>
              <a:rPr lang="en-US" altLang="zh-TW" sz="2400" dirty="0" smtClean="0"/>
              <a:t>‧2013</a:t>
            </a:r>
            <a:r>
              <a:rPr lang="zh-TW" altLang="en-US" sz="2400" dirty="0" smtClean="0"/>
              <a:t>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9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累世常修忍辱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如來又說：我不但在歌利王時如此，在過去五百世中，作忍辱仙人，</a:t>
            </a:r>
            <a:r>
              <a:rPr lang="zh-TW" altLang="en-US" dirty="0" smtClean="0"/>
              <a:t>也是一樣</a:t>
            </a:r>
            <a:r>
              <a:rPr lang="zh-TW" altLang="en-US" dirty="0"/>
              <a:t>的沒有我相、人相、眾生相、壽者相的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可見修菩薩行的，是怎樣的</a:t>
            </a:r>
            <a:r>
              <a:rPr lang="zh-TW" altLang="en-US" dirty="0" smtClean="0"/>
              <a:t>重視</a:t>
            </a:r>
            <a:r>
              <a:rPr lang="zh-TW" altLang="en-US" dirty="0"/>
              <a:t>般若相應的忍辱波羅蜜了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佛總結而勸告眾人說：菩薩發心，應離一切相而發無上遍正</a:t>
            </a:r>
            <a:r>
              <a:rPr lang="zh-TW" altLang="en-US" dirty="0" smtClean="0"/>
              <a:t>覺心</a:t>
            </a:r>
            <a:r>
              <a:rPr lang="zh-TW" altLang="en-US" dirty="0"/>
              <a:t>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0533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smtClean="0"/>
              <a:t>明「離相發心」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離相發心，即發勝義菩提心，也就是明心菩提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085850" lvl="1" indent="-342900"/>
            <a:r>
              <a:rPr lang="zh-TW" altLang="en-US" dirty="0" smtClean="0"/>
              <a:t>一切</a:t>
            </a:r>
            <a:r>
              <a:rPr lang="zh-TW" altLang="en-US" dirty="0"/>
              <a:t>相，雖無量無邊，</a:t>
            </a:r>
            <a:r>
              <a:rPr lang="zh-TW" altLang="en-US" dirty="0" smtClean="0"/>
              <a:t>但不</a:t>
            </a:r>
            <a:r>
              <a:rPr lang="zh-TW" altLang="en-US" dirty="0"/>
              <a:t>出六塵境相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離相發心，即不應該住色塵相而發心，不應住聲、香、</a:t>
            </a:r>
            <a:r>
              <a:rPr lang="zh-TW" altLang="en-US" dirty="0" smtClean="0"/>
              <a:t>味、</a:t>
            </a:r>
            <a:r>
              <a:rPr lang="zh-TW" altLang="en-US" dirty="0"/>
              <a:t>觸、法相而發心，應一切無所住而生大菩提心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假使</a:t>
            </a:r>
            <a:r>
              <a:rPr lang="zh-TW" altLang="en-US" dirty="0"/>
              <a:t>發心的人，心有所住</a:t>
            </a:r>
            <a:r>
              <a:rPr lang="zh-TW" altLang="en-US" dirty="0" smtClean="0"/>
              <a:t>，即</a:t>
            </a:r>
            <a:r>
              <a:rPr lang="zh-TW" altLang="en-US" dirty="0"/>
              <a:t>取相著相，就不能安住於阿耨多羅三藐三菩提心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1602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smtClean="0"/>
              <a:t>因「離相」而能「布施」與「忍辱」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所以佛在前面，曾經說過：發無上遍正覺心的菩薩，不應住色等相而布施。</a:t>
            </a:r>
          </a:p>
          <a:p>
            <a:pPr marL="1257300" lvl="1" indent="-514350"/>
            <a:r>
              <a:rPr lang="zh-TW" altLang="en-US" dirty="0" smtClean="0"/>
              <a:t>要</a:t>
            </a:r>
            <a:r>
              <a:rPr lang="zh-TW" altLang="en-US" dirty="0"/>
              <a:t>利益眾生，應這樣的無</a:t>
            </a:r>
            <a:r>
              <a:rPr lang="zh-TW" altLang="en-US" dirty="0" smtClean="0"/>
              <a:t>住布施。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布施</a:t>
            </a:r>
            <a:r>
              <a:rPr lang="zh-TW" altLang="en-US" dirty="0"/>
              <a:t>是法，眾生是人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若</a:t>
            </a:r>
            <a:r>
              <a:rPr lang="zh-TW" altLang="en-US" dirty="0"/>
              <a:t>執法相、人相，即不過人天施善，不能成為</a:t>
            </a:r>
            <a:r>
              <a:rPr lang="zh-TW" altLang="en-US" dirty="0" smtClean="0"/>
              <a:t>利益</a:t>
            </a:r>
            <a:r>
              <a:rPr lang="zh-TW" altLang="en-US" dirty="0"/>
              <a:t>眾生的大行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所以</a:t>
            </a:r>
            <a:r>
              <a:rPr lang="zh-TW" altLang="en-US" dirty="0"/>
              <a:t>接著說：如來說的一切相，即是非相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說</a:t>
            </a:r>
            <a:r>
              <a:rPr lang="zh-TW" altLang="en-US" dirty="0"/>
              <a:t>的一切眾生，</a:t>
            </a:r>
            <a:r>
              <a:rPr lang="zh-TW" altLang="en-US" dirty="0" smtClean="0"/>
              <a:t>即非</a:t>
            </a:r>
            <a:r>
              <a:rPr lang="zh-TW" altLang="en-US" dirty="0"/>
              <a:t>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通達</a:t>
            </a:r>
            <a:r>
              <a:rPr lang="zh-TW" altLang="en-US" dirty="0"/>
              <a:t>非相非眾生，所以能布施，所以能忍辱。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9519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FFCCFF"/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壬二  佛說無虛勸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須菩提！如來是真語者，實語者，如語者，不誑語者，不異語者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</a:t>
            </a:r>
            <a:r>
              <a:rPr lang="zh-TW" altLang="en-US" dirty="0" smtClean="0"/>
              <a:t>如來所</a:t>
            </a:r>
            <a:r>
              <a:rPr lang="zh-TW" altLang="en-US" dirty="0"/>
              <a:t>得法，此法無實無虛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菩提！若菩薩心住於法而行布施，如人入闇，則無</a:t>
            </a:r>
            <a:r>
              <a:rPr lang="zh-TW" altLang="en-US" dirty="0" smtClean="0"/>
              <a:t>所見</a:t>
            </a:r>
            <a:r>
              <a:rPr lang="zh-TW" altLang="en-US" dirty="0"/>
              <a:t>；若菩薩心不住法而行布施，如人有目，日光明照，見種種色。</a:t>
            </a:r>
          </a:p>
        </p:txBody>
      </p:sp>
    </p:spTree>
    <p:extLst>
      <p:ext uri="{BB962C8B-B14F-4D97-AF65-F5344CB8AC3E}">
        <p14:creationId xmlns:p14="http://schemas.microsoft.com/office/powerpoint/2010/main" val="13398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「世人說話」與「如來說法」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世人說話</a:t>
            </a:r>
            <a:r>
              <a:rPr lang="zh-TW" altLang="en-US" dirty="0"/>
              <a:t>，常不免與事理不符，所以不能過分的信任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如來</a:t>
            </a:r>
            <a:r>
              <a:rPr lang="zh-TW" altLang="en-US" dirty="0">
                <a:solidFill>
                  <a:srgbClr val="FF0000"/>
                </a:solidFill>
              </a:rPr>
              <a:t>說法</a:t>
            </a:r>
            <a:r>
              <a:rPr lang="zh-TW" altLang="en-US" dirty="0"/>
              <a:t>，一切</a:t>
            </a:r>
            <a:r>
              <a:rPr lang="zh-TW" altLang="en-US" dirty="0" smtClean="0"/>
              <a:t>是如實</a:t>
            </a:r>
            <a:r>
              <a:rPr lang="zh-TW" altLang="en-US" dirty="0"/>
              <a:t>的，所以一切可信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法門</a:t>
            </a:r>
            <a:r>
              <a:rPr lang="zh-TW" altLang="en-US" dirty="0"/>
              <a:t>的甚深，本生的修行，無不是可信的。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06962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smtClean="0"/>
              <a:t>釋「真語等五句」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真語等</a:t>
            </a:r>
            <a:r>
              <a:rPr lang="zh-TW" altLang="en-US" dirty="0" smtClean="0"/>
              <a:t>五句</a:t>
            </a:r>
            <a:r>
              <a:rPr lang="zh-TW" altLang="en-US" dirty="0"/>
              <a:t>，別譯少不誑語一句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此五</a:t>
            </a:r>
            <a:r>
              <a:rPr lang="zh-TW" altLang="en-US" dirty="0"/>
              <a:t>句，都是</a:t>
            </a:r>
            <a:r>
              <a:rPr lang="zh-TW" altLang="en-US" dirty="0">
                <a:solidFill>
                  <a:srgbClr val="FF0000"/>
                </a:solidFill>
              </a:rPr>
              <a:t>真實可信</a:t>
            </a:r>
            <a:r>
              <a:rPr lang="zh-TW" altLang="en-US" dirty="0"/>
              <a:t>的意思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/>
              <a:t>從差別的字義說：</a:t>
            </a:r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>
                <a:solidFill>
                  <a:srgbClr val="FF0000"/>
                </a:solidFill>
              </a:rPr>
              <a:t>真</a:t>
            </a:r>
            <a:r>
              <a:rPr lang="zh-TW" altLang="en-US" dirty="0"/>
              <a:t>是不妄的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實</a:t>
            </a:r>
            <a:r>
              <a:rPr lang="zh-TW" altLang="en-US" dirty="0"/>
              <a:t>是不虛的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如</a:t>
            </a:r>
            <a:r>
              <a:rPr lang="zh-TW" altLang="en-US" dirty="0" smtClean="0"/>
              <a:t>是</a:t>
            </a:r>
            <a:r>
              <a:rPr lang="zh-TW" altLang="en-US" dirty="0"/>
              <a:t>一樣的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>
                <a:solidFill>
                  <a:srgbClr val="FF0000"/>
                </a:solidFill>
              </a:rPr>
              <a:t>誑</a:t>
            </a:r>
            <a:r>
              <a:rPr lang="zh-TW" altLang="en-US" dirty="0"/>
              <a:t>即是實的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>
                <a:solidFill>
                  <a:srgbClr val="FF0000"/>
                </a:solidFill>
              </a:rPr>
              <a:t>異</a:t>
            </a:r>
            <a:r>
              <a:rPr lang="zh-TW" altLang="en-US" dirty="0"/>
              <a:t>即是如的，</a:t>
            </a:r>
            <a:r>
              <a:rPr lang="zh-TW" altLang="en-US" dirty="0" smtClean="0"/>
              <a:t>如來的</a:t>
            </a:r>
            <a:r>
              <a:rPr lang="zh-TW" altLang="en-US" dirty="0"/>
              <a:t>梵語，本有如法相而說的意思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佛說是一切可信的。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7352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為度眾生而「說」有虛實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如來以佛說的真實，勸人信受奉行。但接著說：可</a:t>
            </a:r>
            <a:r>
              <a:rPr lang="zh-TW" altLang="en-US" dirty="0">
                <a:solidFill>
                  <a:srgbClr val="FF0000"/>
                </a:solidFill>
              </a:rPr>
              <a:t>不要誤會，以為如來</a:t>
            </a:r>
            <a:r>
              <a:rPr lang="zh-TW" altLang="en-US" dirty="0" smtClean="0">
                <a:solidFill>
                  <a:srgbClr val="FF0000"/>
                </a:solidFill>
              </a:rPr>
              <a:t>說什麼</a:t>
            </a:r>
            <a:r>
              <a:rPr lang="zh-TW" altLang="en-US" dirty="0">
                <a:solidFill>
                  <a:srgbClr val="FF0000"/>
                </a:solidFill>
              </a:rPr>
              <a:t>宇宙的實體了</a:t>
            </a:r>
            <a:r>
              <a:rPr lang="zh-TW" altLang="en-US" dirty="0" smtClean="0">
                <a:solidFill>
                  <a:srgbClr val="FF0000"/>
                </a:solidFill>
              </a:rPr>
              <a:t>！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如來</a:t>
            </a:r>
            <a:r>
              <a:rPr lang="zh-TW" altLang="en-US" dirty="0"/>
              <a:t>所證覺的，是</a:t>
            </a:r>
            <a:r>
              <a:rPr lang="zh-TW" altLang="en-US" dirty="0">
                <a:solidFill>
                  <a:srgbClr val="FF0000"/>
                </a:solidFill>
              </a:rPr>
              <a:t>無所謂實、無所謂虛的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凡夫為</a:t>
            </a:r>
            <a:r>
              <a:rPr lang="zh-TW" altLang="en-US" dirty="0">
                <a:solidFill>
                  <a:srgbClr val="FF0000"/>
                </a:solidFill>
              </a:rPr>
              <a:t>無明</a:t>
            </a:r>
            <a:r>
              <a:rPr lang="zh-TW" altLang="en-US" dirty="0" smtClean="0">
                <a:solidFill>
                  <a:srgbClr val="FF0000"/>
                </a:solidFill>
              </a:rPr>
              <a:t>所覆</a:t>
            </a:r>
            <a:r>
              <a:rPr lang="zh-TW" altLang="en-US" dirty="0"/>
              <a:t>，於</a:t>
            </a:r>
            <a:r>
              <a:rPr lang="zh-TW" altLang="en-US" dirty="0">
                <a:solidFill>
                  <a:srgbClr val="FF0000"/>
                </a:solidFill>
              </a:rPr>
              <a:t>無所有</a:t>
            </a:r>
            <a:r>
              <a:rPr lang="zh-TW" altLang="en-US" dirty="0"/>
              <a:t>中</a:t>
            </a:r>
            <a:r>
              <a:rPr lang="zh-TW" altLang="en-US" dirty="0">
                <a:solidFill>
                  <a:srgbClr val="FF0000"/>
                </a:solidFill>
              </a:rPr>
              <a:t>執為如是實有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不契法性</a:t>
            </a:r>
            <a:r>
              <a:rPr lang="zh-TW" altLang="en-US" dirty="0"/>
              <a:t>，所以稱為</a:t>
            </a:r>
            <a:r>
              <a:rPr lang="zh-TW" altLang="en-US" dirty="0">
                <a:solidFill>
                  <a:srgbClr val="FF0000"/>
                </a:solidFill>
              </a:rPr>
              <a:t>虛誑妄取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0070C0"/>
                </a:solidFill>
              </a:rPr>
              <a:t>為</a:t>
            </a:r>
            <a:r>
              <a:rPr lang="zh-TW" altLang="en-US" dirty="0">
                <a:solidFill>
                  <a:srgbClr val="0070C0"/>
                </a:solidFill>
              </a:rPr>
              <a:t>遣此虛妄</a:t>
            </a:r>
            <a:r>
              <a:rPr lang="zh-TW" altLang="en-US" dirty="0" smtClean="0">
                <a:solidFill>
                  <a:srgbClr val="0070C0"/>
                </a:solidFill>
              </a:rPr>
              <a:t>執相</a:t>
            </a:r>
            <a:r>
              <a:rPr lang="zh-TW" altLang="en-US" dirty="0"/>
              <a:t>，所以又</a:t>
            </a:r>
            <a:r>
              <a:rPr lang="zh-TW" altLang="en-US" dirty="0">
                <a:solidFill>
                  <a:srgbClr val="0070C0"/>
                </a:solidFill>
              </a:rPr>
              <a:t>稱不虛誑相現的空性為</a:t>
            </a:r>
            <a:r>
              <a:rPr lang="zh-TW" altLang="en-US" dirty="0">
                <a:solidFill>
                  <a:srgbClr val="FF0000"/>
                </a:solidFill>
              </a:rPr>
              <a:t>實相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3290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「以真去妄」</a:t>
            </a:r>
            <a:r>
              <a:rPr lang="zh-TW" altLang="en-US" dirty="0"/>
              <a:t>為不得已的方便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眾生執著</a:t>
            </a:r>
            <a:r>
              <a:rPr lang="zh-TW" altLang="en-US" dirty="0">
                <a:solidFill>
                  <a:srgbClr val="FF0000"/>
                </a:solidFill>
              </a:rPr>
              <a:t>實有</a:t>
            </a:r>
            <a:r>
              <a:rPr lang="zh-TW" altLang="en-US" dirty="0"/>
              <a:t>，佛責斥為</a:t>
            </a:r>
            <a:r>
              <a:rPr lang="zh-TW" altLang="en-US" dirty="0">
                <a:solidFill>
                  <a:srgbClr val="FF0000"/>
                </a:solidFill>
              </a:rPr>
              <a:t>虛妄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雖本</a:t>
            </a:r>
            <a:r>
              <a:rPr lang="zh-TW" altLang="en-US" dirty="0"/>
              <a:t>無虛妄相可得，勸眾生離此取著，所以說</a:t>
            </a:r>
            <a:r>
              <a:rPr lang="zh-TW" altLang="en-US" dirty="0">
                <a:solidFill>
                  <a:srgbClr val="FF0000"/>
                </a:solidFill>
              </a:rPr>
              <a:t>離妄相而見實相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/>
              <a:t>真的虛妄淨盡，</a:t>
            </a:r>
            <a:r>
              <a:rPr lang="zh-TW" altLang="en-US" dirty="0">
                <a:solidFill>
                  <a:srgbClr val="FF0000"/>
                </a:solidFill>
              </a:rPr>
              <a:t>真實也不可得</a:t>
            </a:r>
            <a:r>
              <a:rPr lang="zh-TW" altLang="en-US" dirty="0"/>
              <a:t>，如以雹擊草，草死雹消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所以說</a:t>
            </a:r>
            <a:r>
              <a:rPr lang="zh-TW" altLang="en-US" dirty="0"/>
              <a:t>：如來所得法無實無虛。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1114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zh-TW" altLang="en-US" dirty="0" smtClean="0"/>
              <a:t>「如人入闇」與「如人有目」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菩薩修菩薩行，應契會此無實無虛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若</a:t>
            </a:r>
            <a:r>
              <a:rPr lang="zh-TW" altLang="en-US" dirty="0">
                <a:solidFill>
                  <a:srgbClr val="FF0000"/>
                </a:solidFill>
              </a:rPr>
              <a:t>心住於色等法而行布施</a:t>
            </a:r>
            <a:r>
              <a:rPr lang="zh-TW" altLang="en-US" dirty="0"/>
              <a:t>，這如</a:t>
            </a:r>
            <a:r>
              <a:rPr lang="zh-TW" altLang="en-US" dirty="0" smtClean="0"/>
              <a:t>走入無</a:t>
            </a:r>
            <a:r>
              <a:rPr lang="zh-TW" altLang="en-US" dirty="0"/>
              <a:t>光的闇室，一切都不能見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反之</a:t>
            </a:r>
            <a:r>
              <a:rPr lang="zh-TW" altLang="en-US" dirty="0"/>
              <a:t>，菩薩心</a:t>
            </a:r>
            <a:r>
              <a:rPr lang="zh-TW" altLang="en-US" dirty="0">
                <a:solidFill>
                  <a:srgbClr val="FF0000"/>
                </a:solidFill>
              </a:rPr>
              <a:t>不住於色等法而行布施</a:t>
            </a:r>
            <a:r>
              <a:rPr lang="zh-TW" altLang="en-US" dirty="0"/>
              <a:t>，那就如</a:t>
            </a:r>
            <a:r>
              <a:rPr lang="zh-TW" altLang="en-US" dirty="0" smtClean="0"/>
              <a:t>明目</a:t>
            </a:r>
            <a:r>
              <a:rPr lang="zh-TW" altLang="en-US" dirty="0"/>
              <a:t>人，在日光朗照的地方，能見種種的形色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這說明</a:t>
            </a:r>
            <a:r>
              <a:rPr lang="zh-TW" altLang="en-US" dirty="0">
                <a:solidFill>
                  <a:srgbClr val="FF0000"/>
                </a:solidFill>
              </a:rPr>
              <a:t>布施要與般若相應</a:t>
            </a:r>
            <a:r>
              <a:rPr lang="zh-TW" altLang="en-US" dirty="0"/>
              <a:t>，不</a:t>
            </a:r>
            <a:r>
              <a:rPr lang="zh-TW" altLang="en-US" dirty="0" smtClean="0"/>
              <a:t>著一切</a:t>
            </a:r>
            <a:r>
              <a:rPr lang="zh-TW" altLang="en-US" dirty="0"/>
              <a:t>，即能利益眾生，趨入佛道，莊嚴無上的佛果。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89525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「入理」與「成行」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修學般若，略有二行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914400" lvl="1" indent="-457200">
              <a:buFont typeface="+mj-ea"/>
              <a:buAutoNum type="ea1ChtPeriod"/>
            </a:pPr>
            <a:r>
              <a:rPr lang="zh-TW" altLang="en-US" dirty="0" smtClean="0">
                <a:solidFill>
                  <a:srgbClr val="FF0000"/>
                </a:solidFill>
              </a:rPr>
              <a:t>入</a:t>
            </a:r>
            <a:r>
              <a:rPr lang="zh-TW" altLang="en-US" dirty="0">
                <a:solidFill>
                  <a:srgbClr val="FF0000"/>
                </a:solidFill>
              </a:rPr>
              <a:t>理</a:t>
            </a:r>
            <a:r>
              <a:rPr lang="zh-TW" altLang="en-US" dirty="0"/>
              <a:t>，即於定中正觀法相，達自性空而離相生清淨心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14400" lvl="1" indent="-457200">
              <a:buFont typeface="+mj-ea"/>
              <a:buAutoNum type="ea1ChtPeriod"/>
            </a:pPr>
            <a:r>
              <a:rPr lang="zh-TW" altLang="en-US" dirty="0" smtClean="0">
                <a:solidFill>
                  <a:srgbClr val="FF0000"/>
                </a:solidFill>
              </a:rPr>
              <a:t>成行</a:t>
            </a:r>
            <a:r>
              <a:rPr lang="zh-TW" altLang="en-US" dirty="0"/>
              <a:t>，即本著</a:t>
            </a:r>
            <a:r>
              <a:rPr lang="zh-TW" altLang="en-US" dirty="0" smtClean="0"/>
              <a:t>般若</a:t>
            </a:r>
            <a:r>
              <a:rPr lang="zh-TW" altLang="en-US" dirty="0"/>
              <a:t>的妙悟，在種種利他行中，離妄執而隨順實相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大乘</a:t>
            </a:r>
            <a:r>
              <a:rPr lang="zh-TW" altLang="en-US" dirty="0"/>
              <a:t>般若的特色，更重於</a:t>
            </a:r>
            <a:r>
              <a:rPr lang="zh-TW" altLang="en-US" dirty="0" smtClean="0"/>
              <a:t>成行</a:t>
            </a:r>
            <a:r>
              <a:rPr lang="zh-TW" altLang="en-US" dirty="0"/>
              <a:t>。</a:t>
            </a:r>
            <a:r>
              <a:rPr lang="zh-TW" altLang="en-US" dirty="0">
                <a:solidFill>
                  <a:srgbClr val="0070C0"/>
                </a:solidFill>
              </a:rPr>
              <a:t>在</a:t>
            </a:r>
            <a:r>
              <a:rPr lang="zh-TW" altLang="en-US" dirty="0">
                <a:solidFill>
                  <a:srgbClr val="FF0000"/>
                </a:solidFill>
              </a:rPr>
              <a:t>成行</a:t>
            </a:r>
            <a:r>
              <a:rPr lang="zh-TW" altLang="en-US" dirty="0">
                <a:solidFill>
                  <a:srgbClr val="0070C0"/>
                </a:solidFill>
              </a:rPr>
              <a:t>中，本經特重於</a:t>
            </a:r>
            <a:r>
              <a:rPr lang="zh-TW" altLang="en-US" dirty="0">
                <a:solidFill>
                  <a:srgbClr val="FF0000"/>
                </a:solidFill>
              </a:rPr>
              <a:t>利他為先</a:t>
            </a:r>
            <a:r>
              <a:rPr lang="zh-TW" altLang="en-US" dirty="0">
                <a:solidFill>
                  <a:srgbClr val="0070C0"/>
                </a:solidFill>
              </a:rPr>
              <a:t>的布施</a:t>
            </a:r>
            <a:r>
              <a:rPr lang="zh-TW" altLang="en-US" dirty="0" smtClean="0">
                <a:solidFill>
                  <a:srgbClr val="0070C0"/>
                </a:solidFill>
              </a:rPr>
              <a:t>。</a:t>
            </a:r>
            <a:endParaRPr lang="en-US" altLang="zh-TW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這些</a:t>
            </a:r>
            <a:r>
              <a:rPr lang="zh-TW" altLang="en-US" dirty="0"/>
              <a:t>，受持</a:t>
            </a:r>
            <a:r>
              <a:rPr lang="en-US" altLang="zh-TW" dirty="0"/>
              <a:t>《</a:t>
            </a:r>
            <a:r>
              <a:rPr lang="zh-TW" altLang="en-US" dirty="0"/>
              <a:t>金剛般若經</a:t>
            </a:r>
            <a:r>
              <a:rPr lang="en-US" altLang="zh-TW" dirty="0"/>
              <a:t>》</a:t>
            </a:r>
            <a:r>
              <a:rPr lang="zh-TW" altLang="en-US" dirty="0"/>
              <a:t>者</a:t>
            </a:r>
            <a:r>
              <a:rPr lang="zh-TW" altLang="en-US" dirty="0" smtClean="0"/>
              <a:t>，應</a:t>
            </a:r>
            <a:r>
              <a:rPr lang="zh-TW" altLang="en-US" dirty="0"/>
              <a:t>有深刻的認識！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7922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FFCCFF"/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戊二  如來勸行歎勝</a:t>
            </a:r>
            <a:br>
              <a:rPr lang="zh-TW" altLang="en-US" dirty="0"/>
            </a:br>
            <a:r>
              <a:rPr lang="zh-TW" altLang="en-US" dirty="0"/>
              <a:t>己一  略歎勸行</a:t>
            </a:r>
            <a:br>
              <a:rPr lang="zh-TW" altLang="en-US" dirty="0"/>
            </a:br>
            <a:r>
              <a:rPr lang="zh-TW" altLang="en-US" dirty="0"/>
              <a:t>庚一  正說</a:t>
            </a:r>
            <a:br>
              <a:rPr lang="zh-TW" altLang="en-US" dirty="0"/>
            </a:br>
            <a:r>
              <a:rPr lang="zh-TW" altLang="en-US" dirty="0"/>
              <a:t>辛一  略歎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88840"/>
            <a:ext cx="8219256" cy="4464496"/>
          </a:xfrm>
        </p:spPr>
        <p:txBody>
          <a:bodyPr>
            <a:normAutofit/>
          </a:bodyPr>
          <a:lstStyle/>
          <a:p>
            <a:r>
              <a:rPr lang="zh-TW" altLang="en-US" dirty="0"/>
              <a:t>佛告須菩提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如是</a:t>
            </a:r>
            <a:r>
              <a:rPr lang="zh-TW" altLang="en-US" dirty="0"/>
              <a:t>！如是！若復有人</a:t>
            </a:r>
            <a:r>
              <a:rPr lang="zh-TW" altLang="en-US" dirty="0">
                <a:solidFill>
                  <a:srgbClr val="FF0000"/>
                </a:solidFill>
              </a:rPr>
              <a:t>得聞是經</a:t>
            </a:r>
            <a:r>
              <a:rPr lang="zh-TW" altLang="en-US" dirty="0"/>
              <a:t>，不驚、不怖、不畏，當知是</a:t>
            </a:r>
            <a:r>
              <a:rPr lang="zh-TW" altLang="en-US" dirty="0" smtClean="0"/>
              <a:t>人</a:t>
            </a:r>
            <a:r>
              <a:rPr lang="zh-TW" altLang="en-US" dirty="0" smtClean="0">
                <a:solidFill>
                  <a:srgbClr val="FF0000"/>
                </a:solidFill>
              </a:rPr>
              <a:t>甚</a:t>
            </a:r>
            <a:r>
              <a:rPr lang="zh-TW" altLang="en-US" dirty="0">
                <a:solidFill>
                  <a:srgbClr val="FF0000"/>
                </a:solidFill>
              </a:rPr>
              <a:t>為希有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r>
              <a:rPr lang="zh-TW" altLang="en-US" dirty="0" smtClean="0"/>
              <a:t>何以</a:t>
            </a:r>
            <a:r>
              <a:rPr lang="zh-TW" altLang="en-US" dirty="0"/>
              <a:t>故</a:t>
            </a:r>
            <a:r>
              <a:rPr lang="zh-TW" altLang="en-US" dirty="0" smtClean="0"/>
              <a:t>？須</a:t>
            </a:r>
            <a:r>
              <a:rPr lang="zh-TW" altLang="en-US" dirty="0"/>
              <a:t>菩提！如來說</a:t>
            </a:r>
            <a:r>
              <a:rPr lang="zh-TW" altLang="en-US" dirty="0">
                <a:solidFill>
                  <a:srgbClr val="FF0000"/>
                </a:solidFill>
              </a:rPr>
              <a:t>第一波羅蜜</a:t>
            </a:r>
            <a:r>
              <a:rPr lang="zh-TW" altLang="en-US" dirty="0"/>
              <a:t>，非第一波羅蜜，是名第一</a:t>
            </a:r>
            <a:r>
              <a:rPr lang="zh-TW" altLang="en-US" dirty="0" smtClean="0"/>
              <a:t>波羅蜜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32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FFCCFF"/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庚二  校德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須菩提！當來之世，若有善男子善女人，能於此經受持、讀誦，則為如來以佛</a:t>
            </a:r>
            <a:r>
              <a:rPr lang="zh-TW" altLang="en-US" dirty="0" smtClean="0"/>
              <a:t>智慧</a:t>
            </a:r>
            <a:r>
              <a:rPr lang="zh-TW" altLang="en-US" dirty="0"/>
              <a:t>悉知是人，悉見是人，皆得成就無量無邊功德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菩提！若有善男子善女人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初</a:t>
            </a:r>
            <a:r>
              <a:rPr lang="zh-TW" altLang="en-US" dirty="0">
                <a:solidFill>
                  <a:srgbClr val="FF0000"/>
                </a:solidFill>
              </a:rPr>
              <a:t>日分</a:t>
            </a:r>
            <a:r>
              <a:rPr lang="zh-TW" altLang="en-US" dirty="0"/>
              <a:t>以恆河沙等身布施，</a:t>
            </a:r>
            <a:r>
              <a:rPr lang="zh-TW" altLang="en-US" dirty="0">
                <a:solidFill>
                  <a:srgbClr val="FF0000"/>
                </a:solidFill>
              </a:rPr>
              <a:t>中日分</a:t>
            </a:r>
            <a:r>
              <a:rPr lang="zh-TW" altLang="en-US" dirty="0"/>
              <a:t>復以恆河沙等身布施，</a:t>
            </a:r>
            <a:r>
              <a:rPr lang="zh-TW" altLang="en-US" dirty="0">
                <a:solidFill>
                  <a:srgbClr val="FF0000"/>
                </a:solidFill>
              </a:rPr>
              <a:t>後日分</a:t>
            </a:r>
            <a:r>
              <a:rPr lang="zh-TW" altLang="en-US" dirty="0"/>
              <a:t>亦以恆河沙等</a:t>
            </a:r>
            <a:r>
              <a:rPr lang="zh-TW" altLang="en-US" dirty="0" smtClean="0"/>
              <a:t>身布施</a:t>
            </a:r>
            <a:r>
              <a:rPr lang="zh-TW" altLang="en-US" dirty="0"/>
              <a:t>，如是</a:t>
            </a:r>
            <a:r>
              <a:rPr lang="zh-TW" altLang="en-US" dirty="0">
                <a:solidFill>
                  <a:srgbClr val="FF0000"/>
                </a:solidFill>
              </a:rPr>
              <a:t>無量百千萬億劫以身布施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r>
              <a:rPr lang="zh-TW" altLang="en-US" dirty="0" smtClean="0"/>
              <a:t>若</a:t>
            </a:r>
            <a:r>
              <a:rPr lang="zh-TW" altLang="en-US" dirty="0"/>
              <a:t>復有人</a:t>
            </a:r>
            <a:r>
              <a:rPr lang="zh-TW" altLang="en-US" dirty="0">
                <a:solidFill>
                  <a:srgbClr val="FF0000"/>
                </a:solidFill>
              </a:rPr>
              <a:t>聞</a:t>
            </a:r>
            <a:r>
              <a:rPr lang="zh-TW" altLang="en-US" dirty="0"/>
              <a:t>此經典信心不逆，其福勝彼</a:t>
            </a:r>
            <a:r>
              <a:rPr lang="zh-TW" altLang="en-US" dirty="0" smtClean="0"/>
              <a:t>，何況</a:t>
            </a:r>
            <a:r>
              <a:rPr lang="zh-TW" altLang="en-US" dirty="0"/>
              <a:t>書寫、受持、讀誦、為人解說！</a:t>
            </a:r>
          </a:p>
        </p:txBody>
      </p:sp>
    </p:spTree>
    <p:extLst>
      <p:ext uri="{BB962C8B-B14F-4D97-AF65-F5344CB8AC3E}">
        <p14:creationId xmlns:p14="http://schemas.microsoft.com/office/powerpoint/2010/main" val="24509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大意（第四番校德）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將來如有善男子善女人，能受持、讀誦這</a:t>
            </a:r>
            <a:r>
              <a:rPr lang="zh-TW" altLang="en-US" dirty="0" smtClean="0"/>
              <a:t>般若</a:t>
            </a:r>
            <a:r>
              <a:rPr lang="zh-TW" altLang="en-US" dirty="0"/>
              <a:t>妙典，那即為如來的大智慧眼，在一切時、一切處、一切事中，完全明確</a:t>
            </a:r>
            <a:r>
              <a:rPr lang="zh-TW" altLang="en-US" dirty="0" smtClean="0"/>
              <a:t>的知道</a:t>
            </a:r>
            <a:r>
              <a:rPr lang="zh-TW" altLang="en-US" dirty="0"/>
              <a:t>、見到，能常為如來所護持，他的功德是無量無邊的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為了</a:t>
            </a:r>
            <a:r>
              <a:rPr lang="zh-TW" altLang="en-US" dirty="0"/>
              <a:t>顯示功德的</a:t>
            </a:r>
            <a:r>
              <a:rPr lang="zh-TW" altLang="en-US" dirty="0" smtClean="0"/>
              <a:t>無量</a:t>
            </a:r>
            <a:r>
              <a:rPr lang="zh-TW" altLang="en-US" dirty="0"/>
              <a:t>，舉喻校量。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8725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時間計法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中國分一天為十二時，印度分為六時，日三時，夜三時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白天的</a:t>
            </a:r>
            <a:r>
              <a:rPr lang="zh-TW" altLang="en-US" dirty="0"/>
              <a:t>三時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</a:t>
            </a:r>
            <a:r>
              <a:rPr lang="zh-TW" altLang="en-US" dirty="0"/>
              <a:t>十點鐘以前為</a:t>
            </a:r>
            <a:r>
              <a:rPr lang="zh-TW" altLang="en-US" dirty="0">
                <a:solidFill>
                  <a:srgbClr val="FF0000"/>
                </a:solidFill>
              </a:rPr>
              <a:t>初日</a:t>
            </a:r>
            <a:r>
              <a:rPr lang="zh-TW" altLang="en-US" dirty="0" smtClean="0">
                <a:solidFill>
                  <a:srgbClr val="FF0000"/>
                </a:solidFill>
              </a:rPr>
              <a:t>分（</a:t>
            </a:r>
            <a:r>
              <a:rPr lang="en-US" altLang="zh-TW" dirty="0" smtClean="0">
                <a:solidFill>
                  <a:srgbClr val="FF0000"/>
                </a:solidFill>
              </a:rPr>
              <a:t>6am-10am</a:t>
            </a:r>
            <a:r>
              <a:rPr lang="zh-TW" altLang="en-US" dirty="0" smtClean="0">
                <a:solidFill>
                  <a:srgbClr val="FF0000"/>
                </a:solidFill>
              </a:rPr>
              <a:t>）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十點</a:t>
            </a:r>
            <a:r>
              <a:rPr lang="zh-TW" altLang="en-US" dirty="0"/>
              <a:t>到下午二點為</a:t>
            </a:r>
            <a:r>
              <a:rPr lang="zh-TW" altLang="en-US" dirty="0">
                <a:solidFill>
                  <a:srgbClr val="FF0000"/>
                </a:solidFill>
              </a:rPr>
              <a:t>中日</a:t>
            </a:r>
            <a:r>
              <a:rPr lang="zh-TW" altLang="en-US" dirty="0" smtClean="0">
                <a:solidFill>
                  <a:srgbClr val="FF0000"/>
                </a:solidFill>
              </a:rPr>
              <a:t>分（</a:t>
            </a:r>
            <a:r>
              <a:rPr lang="en-US" altLang="zh-TW" dirty="0" smtClean="0">
                <a:solidFill>
                  <a:srgbClr val="FF0000"/>
                </a:solidFill>
              </a:rPr>
              <a:t>10am-2pm</a:t>
            </a:r>
            <a:r>
              <a:rPr lang="zh-TW" altLang="en-US" dirty="0" smtClean="0">
                <a:solidFill>
                  <a:srgbClr val="FF0000"/>
                </a:solidFill>
              </a:rPr>
              <a:t>）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二點</a:t>
            </a:r>
            <a:r>
              <a:rPr lang="zh-TW" altLang="en-US" dirty="0"/>
              <a:t>鐘以後是</a:t>
            </a:r>
            <a:r>
              <a:rPr lang="zh-TW" altLang="en-US" dirty="0" smtClean="0">
                <a:solidFill>
                  <a:srgbClr val="FF0000"/>
                </a:solidFill>
              </a:rPr>
              <a:t>後日</a:t>
            </a:r>
            <a:r>
              <a:rPr lang="zh-TW" altLang="en-US" dirty="0" smtClean="0">
                <a:solidFill>
                  <a:srgbClr val="FF0000"/>
                </a:solidFill>
              </a:rPr>
              <a:t>分（</a:t>
            </a:r>
            <a:r>
              <a:rPr lang="en-US" altLang="zh-TW" dirty="0" smtClean="0">
                <a:solidFill>
                  <a:srgbClr val="FF0000"/>
                </a:solidFill>
              </a:rPr>
              <a:t>2pm-6pm</a:t>
            </a:r>
            <a:r>
              <a:rPr lang="zh-TW" altLang="en-US" dirty="0" smtClean="0">
                <a:solidFill>
                  <a:srgbClr val="FF0000"/>
                </a:solidFill>
              </a:rPr>
              <a:t>）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03850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「布施」加上「時間概念」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假使有人，在每日三時中，三度以恆河沙數這麼多的身命，為有情而</a:t>
            </a:r>
            <a:r>
              <a:rPr lang="zh-TW" altLang="en-US" dirty="0" smtClean="0"/>
              <a:t>犧牲</a:t>
            </a:r>
            <a:r>
              <a:rPr lang="zh-TW" altLang="en-US" dirty="0"/>
              <a:t>──布施；而且不是一天兩天，又經過無量百千萬億劫這麼久；這比上文</a:t>
            </a:r>
            <a:r>
              <a:rPr lang="zh-TW" altLang="en-US" dirty="0" smtClean="0"/>
              <a:t>所說</a:t>
            </a:r>
            <a:r>
              <a:rPr lang="zh-TW" altLang="en-US" dirty="0"/>
              <a:t>的恆河沙等身命布施，功德更殊勝了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喻</a:t>
            </a:r>
            <a:r>
              <a:rPr lang="zh-TW" altLang="en-US" dirty="0"/>
              <a:t>有實喻假喻，這是</a:t>
            </a:r>
            <a:r>
              <a:rPr lang="zh-TW" altLang="en-US" dirty="0">
                <a:solidFill>
                  <a:srgbClr val="FF0000"/>
                </a:solidFill>
              </a:rPr>
              <a:t>假設的比較</a:t>
            </a:r>
            <a:r>
              <a:rPr lang="zh-TW" altLang="en-US" dirty="0"/>
              <a:t>，</a:t>
            </a:r>
            <a:r>
              <a:rPr lang="zh-TW" altLang="en-US" dirty="0" smtClean="0"/>
              <a:t>總之</a:t>
            </a:r>
            <a:r>
              <a:rPr lang="zh-TW" altLang="en-US" dirty="0"/>
              <a:t>形容功德的不可勝算罷了！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01660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功德不及「書寫乃至為他演說」者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然而，如另有人，</a:t>
            </a:r>
            <a:r>
              <a:rPr lang="zh-TW" altLang="en-US" dirty="0">
                <a:solidFill>
                  <a:srgbClr val="FF0000"/>
                </a:solidFill>
              </a:rPr>
              <a:t>聽聞</a:t>
            </a:r>
            <a:r>
              <a:rPr lang="zh-TW" altLang="en-US" dirty="0"/>
              <a:t>這般若經典，能生信心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隨</a:t>
            </a:r>
            <a:r>
              <a:rPr lang="zh-TW" altLang="en-US" dirty="0">
                <a:solidFill>
                  <a:srgbClr val="FF0000"/>
                </a:solidFill>
              </a:rPr>
              <a:t>順般若而不違逆</a:t>
            </a:r>
            <a:r>
              <a:rPr lang="zh-TW" altLang="en-US" dirty="0"/>
              <a:t>，那功德即勝過前人多多了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單</a:t>
            </a:r>
            <a:r>
              <a:rPr lang="zh-TW" altLang="en-US" dirty="0">
                <a:solidFill>
                  <a:srgbClr val="FF0000"/>
                </a:solidFill>
              </a:rPr>
              <a:t>是「信順」的功德即如此</a:t>
            </a:r>
            <a:r>
              <a:rPr lang="zh-TW" altLang="en-US" dirty="0" smtClean="0"/>
              <a:t>，何況</a:t>
            </a:r>
            <a:r>
              <a:rPr lang="zh-TW" altLang="en-US" dirty="0"/>
              <a:t>更進一步的</a:t>
            </a:r>
            <a:r>
              <a:rPr lang="zh-TW" altLang="en-US" dirty="0">
                <a:solidFill>
                  <a:srgbClr val="FF0000"/>
                </a:solidFill>
              </a:rPr>
              <a:t>書寫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0000"/>
                </a:solidFill>
              </a:rPr>
              <a:t>受持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0000"/>
                </a:solidFill>
              </a:rPr>
              <a:t>讀誦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0000"/>
                </a:solidFill>
              </a:rPr>
              <a:t>為他人演說</a:t>
            </a:r>
            <a:r>
              <a:rPr lang="zh-TW" altLang="en-US" dirty="0"/>
              <a:t>呢！功德當然更大了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這樣的稱</a:t>
            </a:r>
            <a:r>
              <a:rPr lang="zh-TW" altLang="en-US" dirty="0"/>
              <a:t>歎受持等功德，實因本經的功德殊勝，如下文所說。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95450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" y="25759"/>
            <a:ext cx="9129126" cy="6846845"/>
          </a:xfrm>
        </p:spPr>
      </p:pic>
      <p:sp>
        <p:nvSpPr>
          <p:cNvPr id="5" name="矩形 4"/>
          <p:cNvSpPr/>
          <p:nvPr/>
        </p:nvSpPr>
        <p:spPr>
          <a:xfrm>
            <a:off x="437535" y="411043"/>
            <a:ext cx="4134465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願消三障諸煩惱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願得智慧真明了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普願罪障悉消除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世世常行菩薩道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以此功德種善根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累世怨親同沾恩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由斯解脫諸苦惱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共證菩提度有情</a:t>
            </a:r>
            <a:endParaRPr lang="zh-TW" alt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787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須菩提讚歎深法及信解者，非常合理，因此佛為之印證，更進一步的廣</a:t>
            </a:r>
            <a:r>
              <a:rPr lang="zh-TW" altLang="en-US" dirty="0" smtClean="0"/>
              <a:t>說。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佛</a:t>
            </a:r>
            <a:r>
              <a:rPr lang="zh-TW" altLang="en-US" dirty="0"/>
              <a:t>說：是的！後五百歲中，假使有人得聞此經，能不驚、不怖、不畏，這</a:t>
            </a:r>
            <a:r>
              <a:rPr lang="zh-TW" altLang="en-US" dirty="0" smtClean="0"/>
              <a:t>的確</a:t>
            </a:r>
            <a:r>
              <a:rPr lang="zh-TW" altLang="en-US" dirty="0"/>
              <a:t>是難得的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不但</a:t>
            </a:r>
            <a:r>
              <a:rPr lang="zh-TW" altLang="en-US" dirty="0"/>
              <a:t>平常人，或是世間學者，或是神教的信徒，就是佛弟子，</a:t>
            </a:r>
            <a:r>
              <a:rPr lang="zh-TW" altLang="en-US" dirty="0" smtClean="0"/>
              <a:t>聽了</a:t>
            </a:r>
            <a:r>
              <a:rPr lang="zh-TW" altLang="en-US" dirty="0"/>
              <a:t>諸法畢竟空的甚深法門，能不驚、不怖、不畏，也是極為希有的！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4411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「希有」是因為「信解般若法空不易」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眾生為</a:t>
            </a:r>
            <a:r>
              <a:rPr lang="zh-TW" altLang="en-US" dirty="0" smtClean="0"/>
              <a:t>普遍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成見</a:t>
            </a:r>
            <a:r>
              <a:rPr lang="zh-TW" altLang="en-US" dirty="0"/>
              <a:t>──</a:t>
            </a:r>
            <a:r>
              <a:rPr lang="zh-TW" altLang="en-US" dirty="0">
                <a:solidFill>
                  <a:srgbClr val="FF0000"/>
                </a:solidFill>
              </a:rPr>
              <a:t>自性妄執所誑惑，聽見畢竟空</a:t>
            </a:r>
            <a:r>
              <a:rPr lang="zh-TW" altLang="en-US" dirty="0"/>
              <a:t>，不能不驚慌而恐怖起來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神教徒怕</a:t>
            </a:r>
            <a:r>
              <a:rPr lang="zh-TW" altLang="en-US" dirty="0"/>
              <a:t>動搖了他們的上帝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哲學家</a:t>
            </a:r>
            <a:r>
              <a:rPr lang="zh-TW" altLang="en-US" dirty="0"/>
              <a:t>怕失去了他們所唯的</a:t>
            </a:r>
            <a:r>
              <a:rPr lang="zh-TW" altLang="en-US" dirty="0">
                <a:solidFill>
                  <a:srgbClr val="FF0000"/>
                </a:solidFill>
              </a:rPr>
              <a:t>物</a:t>
            </a:r>
            <a:r>
              <a:rPr lang="zh-TW" altLang="en-US" dirty="0"/>
              <a:t>或</a:t>
            </a:r>
            <a:r>
              <a:rPr lang="zh-TW" altLang="en-US" dirty="0">
                <a:solidFill>
                  <a:srgbClr val="FF0000"/>
                </a:solidFill>
              </a:rPr>
              <a:t>心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學佛</a:t>
            </a:r>
            <a:r>
              <a:rPr lang="zh-TW" altLang="en-US" dirty="0"/>
              <a:t>者怕</a:t>
            </a:r>
            <a:r>
              <a:rPr lang="zh-TW" altLang="en-US" dirty="0">
                <a:solidFill>
                  <a:srgbClr val="FF0000"/>
                </a:solidFill>
              </a:rPr>
              <a:t>流轉還</a:t>
            </a:r>
            <a:r>
              <a:rPr lang="zh-TW" altLang="en-US" dirty="0" smtClean="0">
                <a:solidFill>
                  <a:srgbClr val="FF0000"/>
                </a:solidFill>
              </a:rPr>
              <a:t>滅無從</a:t>
            </a:r>
            <a:r>
              <a:rPr lang="zh-TW" altLang="en-US" dirty="0">
                <a:solidFill>
                  <a:srgbClr val="FF0000"/>
                </a:solidFill>
              </a:rPr>
              <a:t>安</a:t>
            </a:r>
            <a:r>
              <a:rPr lang="zh-TW" altLang="en-US" dirty="0" smtClean="0">
                <a:solidFill>
                  <a:srgbClr val="FF0000"/>
                </a:solidFill>
              </a:rPr>
              <a:t>立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（以下舉例說明）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/>
          <a:lstStyle/>
          <a:p>
            <a:r>
              <a:rPr lang="zh-TW" altLang="en-US" dirty="0" smtClean="0"/>
              <a:t>舉論說明「畏空」之學派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《</a:t>
            </a:r>
            <a:r>
              <a:rPr lang="zh-TW" altLang="en-US" dirty="0"/>
              <a:t>智論</a:t>
            </a:r>
            <a:r>
              <a:rPr lang="en-US" altLang="zh-TW" dirty="0"/>
              <a:t>》</a:t>
            </a:r>
            <a:r>
              <a:rPr lang="zh-TW" altLang="en-US" dirty="0"/>
              <a:t>說：</a:t>
            </a:r>
            <a:r>
              <a:rPr lang="en-US" altLang="zh-TW" dirty="0"/>
              <a:t>『</a:t>
            </a:r>
            <a:r>
              <a:rPr lang="zh-TW" altLang="en-US" dirty="0"/>
              <a:t>五百部聞畢竟空，如刀傷心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《</a:t>
            </a:r>
            <a:r>
              <a:rPr lang="zh-TW" altLang="en-US" dirty="0"/>
              <a:t>中論</a:t>
            </a:r>
            <a:r>
              <a:rPr lang="en-US" altLang="zh-TW" dirty="0"/>
              <a:t>》</a:t>
            </a:r>
            <a:r>
              <a:rPr lang="zh-TW" altLang="en-US" dirty="0"/>
              <a:t>青</a:t>
            </a:r>
            <a:r>
              <a:rPr lang="zh-TW" altLang="en-US" dirty="0" smtClean="0"/>
              <a:t>目釋</a:t>
            </a:r>
            <a:r>
              <a:rPr lang="zh-TW" altLang="en-US" dirty="0"/>
              <a:t>：</a:t>
            </a:r>
            <a:r>
              <a:rPr lang="en-US" altLang="zh-TW" dirty="0"/>
              <a:t>『</a:t>
            </a:r>
            <a:r>
              <a:rPr lang="zh-TW" altLang="en-US" dirty="0"/>
              <a:t>若都畢竟空，云何分別有罪福報應等</a:t>
            </a:r>
            <a:r>
              <a:rPr lang="en-US" altLang="zh-TW" dirty="0"/>
              <a:t>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《</a:t>
            </a:r>
            <a:r>
              <a:rPr lang="zh-TW" altLang="en-US" dirty="0"/>
              <a:t>成唯識論</a:t>
            </a:r>
            <a:r>
              <a:rPr lang="en-US" altLang="zh-TW" dirty="0"/>
              <a:t>》</a:t>
            </a:r>
            <a:r>
              <a:rPr lang="zh-TW" altLang="en-US" dirty="0"/>
              <a:t>說：</a:t>
            </a:r>
            <a:r>
              <a:rPr lang="en-US" altLang="zh-TW" dirty="0"/>
              <a:t>『</a:t>
            </a:r>
            <a:r>
              <a:rPr lang="zh-TW" altLang="en-US" dirty="0"/>
              <a:t>若一切</a:t>
            </a:r>
            <a:r>
              <a:rPr lang="zh-TW" altLang="en-US" dirty="0" smtClean="0"/>
              <a:t>法皆</a:t>
            </a:r>
            <a:r>
              <a:rPr lang="zh-TW" altLang="en-US" dirty="0"/>
              <a:t>非實有，菩薩不應為捨生死，精勤修集菩提資糧</a:t>
            </a:r>
            <a:r>
              <a:rPr lang="en-US" altLang="zh-TW" dirty="0"/>
              <a:t>』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672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dirty="0" smtClean="0"/>
              <a:t>信解「畢竟空而宛然有」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這唯有能</a:t>
            </a:r>
            <a:r>
              <a:rPr lang="zh-TW" altLang="en-US" dirty="0">
                <a:solidFill>
                  <a:srgbClr val="FF0000"/>
                </a:solidFill>
              </a:rPr>
              <a:t>於畢竟空中</a:t>
            </a:r>
            <a:r>
              <a:rPr lang="zh-TW" altLang="en-US" dirty="0"/>
              <a:t>，成</a:t>
            </a:r>
            <a:r>
              <a:rPr lang="zh-TW" altLang="en-US" dirty="0">
                <a:solidFill>
                  <a:srgbClr val="FF0000"/>
                </a:solidFill>
              </a:rPr>
              <a:t>立無自性的如幻因果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心無所著</a:t>
            </a:r>
            <a:r>
              <a:rPr lang="zh-TW" altLang="en-US" dirty="0"/>
              <a:t>，才能</a:t>
            </a:r>
            <a:r>
              <a:rPr lang="zh-TW" altLang="en-US" dirty="0">
                <a:solidFill>
                  <a:srgbClr val="FF0000"/>
                </a:solidFill>
              </a:rPr>
              <a:t>不落懷疑</a:t>
            </a:r>
            <a:r>
              <a:rPr lang="zh-TW" altLang="en-US" dirty="0"/>
              <a:t>，不生</a:t>
            </a:r>
            <a:r>
              <a:rPr lang="zh-TW" altLang="en-US" dirty="0">
                <a:solidFill>
                  <a:srgbClr val="FF0000"/>
                </a:solidFill>
              </a:rPr>
              <a:t>邪見</a:t>
            </a:r>
            <a:r>
              <a:rPr lang="zh-TW" altLang="en-US" dirty="0"/>
              <a:t>，不驚、不怖、不畏，這真可說是</a:t>
            </a:r>
            <a:r>
              <a:rPr lang="zh-TW" altLang="en-US" dirty="0">
                <a:solidFill>
                  <a:srgbClr val="FF0000"/>
                </a:solidFill>
              </a:rPr>
              <a:t>火裡青蓮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信解</a:t>
            </a:r>
            <a:r>
              <a:rPr lang="zh-TW" altLang="en-US" dirty="0"/>
              <a:t>如此</a:t>
            </a:r>
            <a:r>
              <a:rPr lang="zh-TW" altLang="en-US" dirty="0">
                <a:solidFill>
                  <a:srgbClr val="FF0000"/>
                </a:solidFill>
              </a:rPr>
              <a:t>不易</a:t>
            </a:r>
            <a:r>
              <a:rPr lang="zh-TW" altLang="en-US" dirty="0"/>
              <a:t>，可見</a:t>
            </a:r>
            <a:r>
              <a:rPr lang="zh-TW" altLang="en-US" dirty="0">
                <a:solidFill>
                  <a:srgbClr val="FF0000"/>
                </a:solidFill>
              </a:rPr>
              <a:t>般若的究竟第一</a:t>
            </a:r>
            <a:r>
              <a:rPr lang="zh-TW" altLang="en-US" dirty="0"/>
              <a:t>，所以說</a:t>
            </a:r>
            <a:r>
              <a:rPr lang="zh-TW" altLang="en-US" dirty="0" smtClean="0"/>
              <a:t>：如來</a:t>
            </a:r>
            <a:r>
              <a:rPr lang="zh-TW" altLang="en-US" dirty="0"/>
              <a:t>說第一波羅蜜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然而</a:t>
            </a:r>
            <a:r>
              <a:rPr lang="zh-TW" altLang="en-US" dirty="0"/>
              <a:t>，第一波羅蜜，即是無可取、無可說，也即是第一</a:t>
            </a:r>
            <a:r>
              <a:rPr lang="zh-TW" altLang="en-US" dirty="0" smtClean="0"/>
              <a:t>不可</a:t>
            </a:r>
            <a:r>
              <a:rPr lang="zh-TW" altLang="en-US" dirty="0"/>
              <a:t>得，波羅蜜不可得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唯</a:t>
            </a:r>
            <a:r>
              <a:rPr lang="zh-TW" altLang="en-US" dirty="0" smtClean="0"/>
              <a:t>其</a:t>
            </a:r>
            <a:r>
              <a:rPr lang="zh-TW" altLang="en-US" dirty="0" smtClean="0">
                <a:solidFill>
                  <a:srgbClr val="0070C0"/>
                </a:solidFill>
              </a:rPr>
              <a:t>（般若）</a:t>
            </a:r>
            <a:r>
              <a:rPr lang="zh-TW" altLang="en-US" dirty="0" smtClean="0">
                <a:solidFill>
                  <a:srgbClr val="FF0000"/>
                </a:solidFill>
              </a:rPr>
              <a:t>離</a:t>
            </a:r>
            <a:r>
              <a:rPr lang="zh-TW" altLang="en-US" dirty="0">
                <a:solidFill>
                  <a:srgbClr val="FF0000"/>
                </a:solidFill>
              </a:rPr>
              <a:t>相</a:t>
            </a:r>
            <a:r>
              <a:rPr lang="zh-TW" altLang="en-US" dirty="0"/>
              <a:t>不可得，所以為</a:t>
            </a:r>
            <a:r>
              <a:rPr lang="zh-TW" altLang="en-US" dirty="0">
                <a:solidFill>
                  <a:srgbClr val="FF0000"/>
                </a:solidFill>
              </a:rPr>
              <a:t>諸法的究極本性</a:t>
            </a:r>
            <a:r>
              <a:rPr lang="zh-TW" altLang="en-US" dirty="0"/>
              <a:t>，為</a:t>
            </a:r>
            <a:r>
              <a:rPr lang="zh-TW" altLang="en-US" dirty="0">
                <a:solidFill>
                  <a:srgbClr val="FF0000"/>
                </a:solidFill>
              </a:rPr>
              <a:t>萬行的</a:t>
            </a:r>
            <a:r>
              <a:rPr lang="zh-TW" altLang="en-US" dirty="0" smtClean="0">
                <a:solidFill>
                  <a:srgbClr val="FF0000"/>
                </a:solidFill>
              </a:rPr>
              <a:t>宗導</a:t>
            </a:r>
            <a:r>
              <a:rPr lang="zh-TW" altLang="en-US" dirty="0"/>
              <a:t>，而</a:t>
            </a:r>
            <a:r>
              <a:rPr lang="zh-TW" altLang="en-US" dirty="0">
                <a:solidFill>
                  <a:srgbClr val="FF0000"/>
                </a:solidFill>
              </a:rPr>
              <a:t>被十方諸佛讚歎為第一波羅蜜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6275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FFCCFF"/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辛二  勸行</a:t>
            </a:r>
            <a:br>
              <a:rPr lang="zh-TW" altLang="en-US" dirty="0"/>
            </a:br>
            <a:r>
              <a:rPr lang="zh-TW" altLang="en-US" dirty="0"/>
              <a:t>壬一  忍辱離相勸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須菩提！忍辱波羅蜜，如來說非忍辱波羅蜜。何以故？須菩提！如我昔為</a:t>
            </a:r>
            <a:r>
              <a:rPr lang="zh-TW" altLang="en-US" dirty="0">
                <a:solidFill>
                  <a:srgbClr val="FF0000"/>
                </a:solidFill>
              </a:rPr>
              <a:t>歌利</a:t>
            </a:r>
            <a:r>
              <a:rPr lang="zh-TW" altLang="en-US" dirty="0" smtClean="0">
                <a:solidFill>
                  <a:srgbClr val="FF0000"/>
                </a:solidFill>
              </a:rPr>
              <a:t>王割</a:t>
            </a:r>
            <a:r>
              <a:rPr lang="zh-TW" altLang="en-US" dirty="0">
                <a:solidFill>
                  <a:srgbClr val="FF0000"/>
                </a:solidFill>
              </a:rPr>
              <a:t>截身體</a:t>
            </a:r>
            <a:r>
              <a:rPr lang="zh-TW" altLang="en-US" dirty="0"/>
              <a:t>，我於爾時無我相、無人相、無眾生相、無壽者相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何以</a:t>
            </a:r>
            <a:r>
              <a:rPr lang="zh-TW" altLang="en-US" dirty="0"/>
              <a:t>故？我於</a:t>
            </a:r>
            <a:r>
              <a:rPr lang="zh-TW" altLang="en-US" dirty="0" smtClean="0"/>
              <a:t>往昔節</a:t>
            </a:r>
            <a:r>
              <a:rPr lang="zh-TW" altLang="en-US" dirty="0"/>
              <a:t>節支解時，若有我相、人相、眾生相、壽者相，</a:t>
            </a:r>
            <a:r>
              <a:rPr lang="zh-TW" altLang="en-US" dirty="0">
                <a:solidFill>
                  <a:srgbClr val="FF0000"/>
                </a:solidFill>
              </a:rPr>
              <a:t>應生瞋恨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菩提！又念</a:t>
            </a:r>
            <a:r>
              <a:rPr lang="zh-TW" altLang="en-US" dirty="0" smtClean="0"/>
              <a:t>過去於</a:t>
            </a:r>
            <a:r>
              <a:rPr lang="zh-TW" altLang="en-US" dirty="0">
                <a:solidFill>
                  <a:srgbClr val="FF0000"/>
                </a:solidFill>
              </a:rPr>
              <a:t>五百世作忍辱仙人</a:t>
            </a:r>
            <a:r>
              <a:rPr lang="zh-TW" altLang="en-US" dirty="0"/>
              <a:t>，於爾所世無我相、無人相、無眾生相、無壽者相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006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rgbClr val="FFCCFF"/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r>
              <a:rPr lang="zh-TW" altLang="en-US" dirty="0"/>
              <a:t>是故須菩提！菩薩應</a:t>
            </a:r>
            <a:r>
              <a:rPr lang="zh-TW" altLang="en-US" dirty="0">
                <a:solidFill>
                  <a:srgbClr val="FF0000"/>
                </a:solidFill>
              </a:rPr>
              <a:t>離一切相發阿耨多羅三藐三菩提心</a:t>
            </a:r>
            <a:r>
              <a:rPr lang="zh-TW" altLang="en-US" dirty="0"/>
              <a:t>！不應住色生心，不應住聲、香、味、觸、法生心，應</a:t>
            </a:r>
            <a:r>
              <a:rPr lang="zh-TW" altLang="en-US" dirty="0">
                <a:solidFill>
                  <a:srgbClr val="FF0000"/>
                </a:solidFill>
              </a:rPr>
              <a:t>生無所住心</a:t>
            </a:r>
            <a:r>
              <a:rPr lang="zh-TW" altLang="en-US" dirty="0"/>
              <a:t>！</a:t>
            </a:r>
            <a:endParaRPr lang="en-US" altLang="zh-TW" dirty="0"/>
          </a:p>
          <a:p>
            <a:r>
              <a:rPr lang="zh-TW" altLang="en-US" dirty="0"/>
              <a:t>若心有住，則為非住，是故佛說菩薩心不應住色布施。</a:t>
            </a:r>
            <a:endParaRPr lang="en-US" altLang="zh-TW" dirty="0"/>
          </a:p>
          <a:p>
            <a:r>
              <a:rPr lang="zh-TW" altLang="en-US" dirty="0"/>
              <a:t>須菩提！菩薩為利益一切眾生，應如是布施！如來說一切諸相，即是非相。又說一切眾生，則非眾生。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3891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182</TotalTime>
  <Words>2962</Words>
  <Application>Microsoft Office PowerPoint</Application>
  <PresentationFormat>如螢幕大小 (4:3)</PresentationFormat>
  <Paragraphs>164</Paragraphs>
  <Slides>35</Slides>
  <Notes>0</Notes>
  <HiddenSlides>3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36" baseType="lpstr">
      <vt:lpstr>高階主管</vt:lpstr>
      <vt:lpstr>PowerPoint 簡報</vt:lpstr>
      <vt:lpstr>金剛般若波羅蜜經講記 （十二講之七）</vt:lpstr>
      <vt:lpstr>戊二  如來勸行歎勝 己一  略歎勸行 庚一  正說 辛一  略歎</vt:lpstr>
      <vt:lpstr>釋義</vt:lpstr>
      <vt:lpstr>「希有」是因為「信解般若法空不易」</vt:lpstr>
      <vt:lpstr>舉論說明「畏空」之學派</vt:lpstr>
      <vt:lpstr>信解「畢竟空而宛然有」</vt:lpstr>
      <vt:lpstr>辛二  勸行 壬一  忍辱離相勸</vt:lpstr>
      <vt:lpstr>PowerPoint 簡報</vt:lpstr>
      <vt:lpstr>本段大意</vt:lpstr>
      <vt:lpstr>三種「忍」</vt:lpstr>
      <vt:lpstr>以世間最不易忍之事為例</vt:lpstr>
      <vt:lpstr>「菩薩道」與「忍」</vt:lpstr>
      <vt:lpstr>「忍」的特質</vt:lpstr>
      <vt:lpstr>以「般若」為導的「忍辱」</vt:lpstr>
      <vt:lpstr>以歌利王本生來說明</vt:lpstr>
      <vt:lpstr>歌利王本生（1）</vt:lpstr>
      <vt:lpstr>歌利王本生（2）</vt:lpstr>
      <vt:lpstr>慧可之典故</vt:lpstr>
      <vt:lpstr>累世常修忍辱</vt:lpstr>
      <vt:lpstr>明「離相發心」</vt:lpstr>
      <vt:lpstr>因「離相」而能「布施」與「忍辱」</vt:lpstr>
      <vt:lpstr>壬二  佛說無虛勸</vt:lpstr>
      <vt:lpstr>「世人說話」與「如來說法」</vt:lpstr>
      <vt:lpstr>釋「真語等五句」</vt:lpstr>
      <vt:lpstr>為度眾生而「說」有虛實</vt:lpstr>
      <vt:lpstr>「以真去妄」為不得已的方便</vt:lpstr>
      <vt:lpstr>「如人入闇」與「如人有目」</vt:lpstr>
      <vt:lpstr>「入理」與「成行」</vt:lpstr>
      <vt:lpstr>庚二  校德</vt:lpstr>
      <vt:lpstr>大意（第四番校德）</vt:lpstr>
      <vt:lpstr>時間計法</vt:lpstr>
      <vt:lpstr>「布施」加上「時間概念」</vt:lpstr>
      <vt:lpstr>功德不及「書寫乃至為他演說」者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金剛般若波羅蜜經講記</dc:title>
  <dc:creator>Shidaoyi</dc:creator>
  <cp:lastModifiedBy>Shidaoyi</cp:lastModifiedBy>
  <cp:revision>34</cp:revision>
  <dcterms:created xsi:type="dcterms:W3CDTF">2012-12-03T12:11:00Z</dcterms:created>
  <dcterms:modified xsi:type="dcterms:W3CDTF">2013-01-28T14:00:13Z</dcterms:modified>
</cp:coreProperties>
</file>