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02" r:id="rId2"/>
    <p:sldId id="256" r:id="rId3"/>
    <p:sldId id="257" r:id="rId4"/>
    <p:sldId id="266" r:id="rId5"/>
    <p:sldId id="267" r:id="rId6"/>
    <p:sldId id="268" r:id="rId7"/>
    <p:sldId id="258" r:id="rId8"/>
    <p:sldId id="269" r:id="rId9"/>
    <p:sldId id="273" r:id="rId10"/>
    <p:sldId id="270" r:id="rId11"/>
    <p:sldId id="271" r:id="rId12"/>
    <p:sldId id="272" r:id="rId13"/>
    <p:sldId id="260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61" r:id="rId22"/>
    <p:sldId id="281" r:id="rId23"/>
    <p:sldId id="282" r:id="rId24"/>
    <p:sldId id="262" r:id="rId25"/>
    <p:sldId id="283" r:id="rId26"/>
    <p:sldId id="284" r:id="rId27"/>
    <p:sldId id="285" r:id="rId28"/>
    <p:sldId id="286" r:id="rId29"/>
    <p:sldId id="287" r:id="rId30"/>
    <p:sldId id="264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65" r:id="rId39"/>
    <p:sldId id="295" r:id="rId40"/>
    <p:sldId id="297" r:id="rId41"/>
    <p:sldId id="296" r:id="rId42"/>
    <p:sldId id="298" r:id="rId43"/>
    <p:sldId id="299" r:id="rId44"/>
    <p:sldId id="300" r:id="rId45"/>
    <p:sldId id="301" r:id="rId46"/>
    <p:sldId id="303" r:id="rId4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3200"/>
            </a:lvl1pPr>
            <a:lvl2pPr>
              <a:defRPr sz="2400" b="1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defRPr>
            </a:lvl2pPr>
            <a:lvl3pPr>
              <a:defRPr sz="2000" b="1">
                <a:solidFill>
                  <a:schemeClr val="accent3">
                    <a:lumMod val="75000"/>
                  </a:schemeClr>
                </a:solidFill>
              </a:defRPr>
            </a:lvl3pPr>
            <a:lvl4pPr>
              <a:defRPr sz="2000"/>
            </a:lvl4pPr>
            <a:lvl5pPr>
              <a:defRPr sz="2000"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 smtClean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ts val="5800"/>
        </a:lnSpc>
        <a:spcBef>
          <a:spcPct val="0"/>
        </a:spcBef>
        <a:buNone/>
        <a:defRPr sz="28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blog.yimg.com/2/6_ds6QB7s5.sEtrqzjoRGWUDQZykgoCaPkQ5czyQCF_2AonZufRggw--/7/l/zYD5Y0s7ueqyON4U_ASc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0"/>
            <a:ext cx="4896544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44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凡夫「聽法」上的執取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</a:rPr>
              <a:t>常人聽</a:t>
            </a:r>
            <a:r>
              <a:rPr lang="zh-TW" altLang="en-US" dirty="0"/>
              <a:t>佛說</a:t>
            </a:r>
            <a:r>
              <a:rPr lang="zh-TW" altLang="en-US" dirty="0">
                <a:solidFill>
                  <a:srgbClr val="FF0000"/>
                </a:solidFill>
              </a:rPr>
              <a:t>法</a:t>
            </a:r>
            <a:r>
              <a:rPr lang="zh-TW" altLang="en-US" dirty="0" smtClean="0"/>
              <a:t>，聽到</a:t>
            </a:r>
            <a:r>
              <a:rPr lang="zh-TW" altLang="en-US" dirty="0"/>
              <a:t>什麼</a:t>
            </a:r>
            <a:r>
              <a:rPr lang="zh-TW" altLang="en-US" dirty="0">
                <a:solidFill>
                  <a:srgbClr val="FF0000"/>
                </a:solidFill>
              </a:rPr>
              <a:t>就執著</a:t>
            </a:r>
            <a:r>
              <a:rPr lang="zh-TW" altLang="en-US" dirty="0"/>
              <a:t>什麼，</a:t>
            </a:r>
            <a:r>
              <a:rPr lang="zh-TW" altLang="en-US" dirty="0">
                <a:solidFill>
                  <a:srgbClr val="FF0000"/>
                </a:solidFill>
              </a:rPr>
              <a:t>覺得此言說</a:t>
            </a:r>
            <a:r>
              <a:rPr lang="zh-TW" altLang="en-US" dirty="0"/>
              <a:t>是能</a:t>
            </a:r>
            <a:r>
              <a:rPr lang="zh-TW" altLang="en-US" dirty="0">
                <a:solidFill>
                  <a:srgbClr val="FF0000"/>
                </a:solidFill>
              </a:rPr>
              <a:t>直詮法體</a:t>
            </a:r>
            <a:r>
              <a:rPr lang="zh-TW" altLang="en-US" dirty="0"/>
              <a:t>的，</a:t>
            </a:r>
            <a:r>
              <a:rPr lang="zh-TW" altLang="en-US" dirty="0">
                <a:solidFill>
                  <a:srgbClr val="FF0000"/>
                </a:solidFill>
              </a:rPr>
              <a:t>確有此法</a:t>
            </a:r>
            <a:r>
              <a:rPr lang="zh-TW" altLang="en-US" dirty="0"/>
              <a:t>如名言所表示</a:t>
            </a:r>
            <a:r>
              <a:rPr lang="zh-TW" altLang="en-US" dirty="0" smtClean="0"/>
              <a:t>的。</a:t>
            </a: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佛說金剛般若，</a:t>
            </a:r>
            <a:r>
              <a:rPr lang="zh-TW" altLang="en-US" dirty="0">
                <a:solidFill>
                  <a:srgbClr val="FF0000"/>
                </a:solidFill>
              </a:rPr>
              <a:t>如</a:t>
            </a:r>
            <a:r>
              <a:rPr lang="zh-TW" altLang="en-US" dirty="0"/>
              <a:t>取相為如何如何，</a:t>
            </a:r>
            <a:r>
              <a:rPr lang="zh-TW" altLang="en-US" dirty="0">
                <a:solidFill>
                  <a:srgbClr val="FF0000"/>
                </a:solidFill>
              </a:rPr>
              <a:t>早就</a:t>
            </a:r>
            <a:r>
              <a:rPr lang="zh-TW" altLang="en-US" dirty="0" smtClean="0"/>
              <a:t>不是了！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</a:t>
            </a:r>
            <a:r>
              <a:rPr lang="zh-TW" altLang="en-US" dirty="0"/>
              <a:t>是</a:t>
            </a:r>
            <a:r>
              <a:rPr lang="zh-TW" altLang="en-US" dirty="0">
                <a:solidFill>
                  <a:srgbClr val="FF0000"/>
                </a:solidFill>
              </a:rPr>
              <a:t>隨順世俗</a:t>
            </a:r>
            <a:r>
              <a:rPr lang="zh-TW" altLang="en-US" dirty="0"/>
              <a:t>，以</a:t>
            </a:r>
            <a:r>
              <a:rPr lang="zh-TW" altLang="en-US" dirty="0">
                <a:solidFill>
                  <a:srgbClr val="FF0000"/>
                </a:solidFill>
              </a:rPr>
              <a:t>名句文身</a:t>
            </a:r>
            <a:r>
              <a:rPr lang="zh-TW" altLang="en-US" dirty="0"/>
              <a:t>為表示而已！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1053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zh-TW" altLang="en-US" dirty="0" smtClean="0"/>
              <a:t>「名」與「義」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不知世俗</a:t>
            </a:r>
            <a:r>
              <a:rPr lang="zh-TW" altLang="en-US" dirty="0">
                <a:solidFill>
                  <a:srgbClr val="FF0000"/>
                </a:solidFill>
              </a:rPr>
              <a:t>心行</a:t>
            </a:r>
            <a:r>
              <a:rPr lang="zh-TW" altLang="en-US" dirty="0"/>
              <a:t>與</a:t>
            </a:r>
            <a:r>
              <a:rPr lang="zh-TW" altLang="en-US" dirty="0">
                <a:solidFill>
                  <a:srgbClr val="FF0000"/>
                </a:solidFill>
              </a:rPr>
              <a:t>言說</a:t>
            </a:r>
            <a:r>
              <a:rPr lang="zh-TW" altLang="en-US" dirty="0"/>
              <a:t>的法，必有</a:t>
            </a:r>
            <a:r>
              <a:rPr lang="zh-TW" altLang="en-US" dirty="0">
                <a:solidFill>
                  <a:srgbClr val="FF0000"/>
                </a:solidFill>
              </a:rPr>
              <a:t>名</a:t>
            </a:r>
            <a:r>
              <a:rPr lang="zh-TW" altLang="en-US" dirty="0">
                <a:solidFill>
                  <a:srgbClr val="0070C0"/>
                </a:solidFill>
              </a:rPr>
              <a:t>義</a:t>
            </a:r>
            <a:r>
              <a:rPr lang="zh-TW" altLang="en-US" dirty="0"/>
              <a:t>二者。名是</a:t>
            </a:r>
            <a:r>
              <a:rPr lang="zh-TW" altLang="en-US" dirty="0">
                <a:solidFill>
                  <a:srgbClr val="FF0000"/>
                </a:solidFill>
              </a:rPr>
              <a:t>能詮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0070C0"/>
                </a:solidFill>
              </a:rPr>
              <a:t>義</a:t>
            </a:r>
            <a:r>
              <a:rPr lang="zh-TW" altLang="en-US" dirty="0"/>
              <a:t>是</a:t>
            </a:r>
            <a:r>
              <a:rPr lang="zh-TW" altLang="en-US" dirty="0">
                <a:solidFill>
                  <a:srgbClr val="0070C0"/>
                </a:solidFill>
              </a:rPr>
              <a:t>所詮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但</a:t>
            </a:r>
            <a:r>
              <a:rPr lang="zh-TW" altLang="en-US" dirty="0"/>
              <a:t>名能</a:t>
            </a:r>
            <a:r>
              <a:rPr lang="zh-TW" altLang="en-US" dirty="0" smtClean="0"/>
              <a:t>詮義</a:t>
            </a:r>
            <a:r>
              <a:rPr lang="zh-TW" altLang="en-US" dirty="0"/>
              <a:t>，而名並</a:t>
            </a:r>
            <a:r>
              <a:rPr lang="zh-TW" altLang="en-US" dirty="0">
                <a:solidFill>
                  <a:srgbClr val="FF0000"/>
                </a:solidFill>
              </a:rPr>
              <a:t>不能親得義的自性</a:t>
            </a:r>
            <a:r>
              <a:rPr lang="zh-TW" altLang="en-US" dirty="0"/>
              <a:t>，不過</a:t>
            </a:r>
            <a:r>
              <a:rPr lang="zh-TW" altLang="en-US" dirty="0">
                <a:solidFill>
                  <a:srgbClr val="FF0000"/>
                </a:solidFill>
              </a:rPr>
              <a:t>世俗共許的符號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義</a:t>
            </a:r>
            <a:r>
              <a:rPr lang="zh-TW" altLang="en-US" dirty="0"/>
              <a:t>是</a:t>
            </a:r>
            <a:r>
              <a:rPr lang="zh-TW" altLang="en-US" dirty="0">
                <a:solidFill>
                  <a:srgbClr val="0070C0"/>
                </a:solidFill>
              </a:rPr>
              <a:t>隨名而轉</a:t>
            </a:r>
            <a:r>
              <a:rPr lang="zh-TW" altLang="en-US" dirty="0"/>
              <a:t>的，</a:t>
            </a:r>
            <a:r>
              <a:rPr lang="zh-TW" altLang="en-US" dirty="0" smtClean="0"/>
              <a:t>似乎可</a:t>
            </a:r>
            <a:r>
              <a:rPr lang="zh-TW" altLang="en-US" dirty="0"/>
              <a:t>指可說，而義</a:t>
            </a:r>
            <a:r>
              <a:rPr lang="zh-TW" altLang="en-US" dirty="0">
                <a:solidFill>
                  <a:srgbClr val="0070C0"/>
                </a:solidFill>
              </a:rPr>
              <a:t>實不一定</a:t>
            </a:r>
            <a:r>
              <a:rPr lang="zh-TW" altLang="en-US" dirty="0"/>
              <a:t>由某名詮表的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名</a:t>
            </a:r>
            <a:r>
              <a:rPr lang="zh-TW" altLang="en-US" dirty="0">
                <a:solidFill>
                  <a:srgbClr val="7030A0"/>
                </a:solidFill>
              </a:rPr>
              <a:t>不離義</a:t>
            </a:r>
            <a:r>
              <a:rPr lang="zh-TW" altLang="en-US" dirty="0"/>
              <a:t>而</a:t>
            </a:r>
            <a:r>
              <a:rPr lang="zh-TW" altLang="en-US" dirty="0">
                <a:solidFill>
                  <a:srgbClr val="7030A0"/>
                </a:solidFill>
              </a:rPr>
              <a:t>不即是義</a:t>
            </a:r>
            <a:r>
              <a:rPr lang="zh-TW" altLang="en-US" dirty="0"/>
              <a:t>，義</a:t>
            </a:r>
            <a:r>
              <a:rPr lang="zh-TW" altLang="en-US" dirty="0">
                <a:solidFill>
                  <a:srgbClr val="7030A0"/>
                </a:solidFill>
              </a:rPr>
              <a:t>不離名</a:t>
            </a:r>
            <a:r>
              <a:rPr lang="zh-TW" altLang="en-US" dirty="0"/>
              <a:t>而</a:t>
            </a:r>
            <a:r>
              <a:rPr lang="zh-TW" altLang="en-US" dirty="0" smtClean="0">
                <a:solidFill>
                  <a:srgbClr val="7030A0"/>
                </a:solidFill>
              </a:rPr>
              <a:t>非即</a:t>
            </a:r>
            <a:r>
              <a:rPr lang="zh-TW" altLang="en-US" dirty="0">
                <a:solidFill>
                  <a:srgbClr val="7030A0"/>
                </a:solidFill>
              </a:rPr>
              <a:t>是名</a:t>
            </a:r>
            <a:r>
              <a:rPr lang="zh-TW" altLang="en-US" dirty="0"/>
              <a:t>；有名有義的</a:t>
            </a:r>
            <a:r>
              <a:rPr lang="zh-TW" altLang="en-US" dirty="0">
                <a:solidFill>
                  <a:srgbClr val="FF0000"/>
                </a:solidFill>
              </a:rPr>
              <a:t>法</a:t>
            </a:r>
            <a:r>
              <a:rPr lang="zh-TW" altLang="en-US" dirty="0"/>
              <a:t>，法</a:t>
            </a:r>
            <a:r>
              <a:rPr lang="zh-TW" altLang="en-US" dirty="0">
                <a:solidFill>
                  <a:srgbClr val="FF0000"/>
                </a:solidFill>
              </a:rPr>
              <a:t>實不在名中，不在義中，不在名義之間，也不離</a:t>
            </a:r>
            <a:r>
              <a:rPr lang="zh-TW" altLang="en-US" dirty="0" smtClean="0">
                <a:solidFill>
                  <a:srgbClr val="FF0000"/>
                </a:solidFill>
              </a:rPr>
              <a:t>名義</a:t>
            </a:r>
            <a:r>
              <a:rPr lang="zh-TW" altLang="en-US" dirty="0"/>
              <a:t>，世俗幻有而沒有自性可得。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8548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如法之「受持」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從</a:t>
            </a:r>
            <a:r>
              <a:rPr lang="zh-TW" altLang="en-US" dirty="0">
                <a:solidFill>
                  <a:srgbClr val="FF0000"/>
                </a:solidFill>
              </a:rPr>
              <a:t>法門名義</a:t>
            </a:r>
            <a:r>
              <a:rPr lang="zh-TW" altLang="en-US" dirty="0"/>
              <a:t>和</a:t>
            </a:r>
            <a:r>
              <a:rPr lang="zh-TW" altLang="en-US" dirty="0">
                <a:solidFill>
                  <a:srgbClr val="FF0000"/>
                </a:solidFill>
              </a:rPr>
              <a:t>受持的方法</a:t>
            </a:r>
            <a:r>
              <a:rPr lang="zh-TW" altLang="en-US" dirty="0"/>
              <a:t>，進而論到</a:t>
            </a:r>
            <a:r>
              <a:rPr lang="zh-TW" altLang="en-US" dirty="0">
                <a:solidFill>
                  <a:srgbClr val="FF0000"/>
                </a:solidFill>
              </a:rPr>
              <a:t>說法者</a:t>
            </a:r>
            <a:r>
              <a:rPr lang="zh-TW" altLang="en-US" dirty="0"/>
              <a:t>與</a:t>
            </a:r>
            <a:r>
              <a:rPr lang="zh-TW" altLang="en-US" dirty="0">
                <a:solidFill>
                  <a:srgbClr val="FF0000"/>
                </a:solidFill>
              </a:rPr>
              <a:t>說法處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這些</a:t>
            </a:r>
            <a:r>
              <a:rPr lang="zh-TW" altLang="en-US" dirty="0"/>
              <a:t>，唯有從</a:t>
            </a:r>
            <a:r>
              <a:rPr lang="zh-TW" altLang="en-US" dirty="0">
                <a:solidFill>
                  <a:srgbClr val="FF0000"/>
                </a:solidFill>
              </a:rPr>
              <a:t>如</a:t>
            </a:r>
            <a:r>
              <a:rPr lang="zh-TW" altLang="en-US" dirty="0" smtClean="0">
                <a:solidFill>
                  <a:srgbClr val="FF0000"/>
                </a:solidFill>
              </a:rPr>
              <a:t>幻</a:t>
            </a:r>
            <a:r>
              <a:rPr lang="zh-TW" altLang="en-US" dirty="0" smtClean="0">
                <a:solidFill>
                  <a:srgbClr val="7030A0"/>
                </a:solidFill>
              </a:rPr>
              <a:t>畢竟</a:t>
            </a:r>
            <a:r>
              <a:rPr lang="zh-TW" altLang="en-US" dirty="0">
                <a:solidFill>
                  <a:srgbClr val="7030A0"/>
                </a:solidFill>
              </a:rPr>
              <a:t>空</a:t>
            </a:r>
            <a:r>
              <a:rPr lang="zh-TW" altLang="en-US" dirty="0"/>
              <a:t>中，才能</a:t>
            </a:r>
            <a:r>
              <a:rPr lang="zh-TW" altLang="en-US" dirty="0">
                <a:solidFill>
                  <a:srgbClr val="0070C0"/>
                </a:solidFill>
              </a:rPr>
              <a:t>如實悟解</a:t>
            </a:r>
            <a:r>
              <a:rPr lang="zh-TW" altLang="en-US" dirty="0"/>
              <a:t>，知道應該怎樣的受持。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法門</a:t>
            </a:r>
            <a:r>
              <a:rPr lang="zh-TW" altLang="en-US" dirty="0">
                <a:solidFill>
                  <a:srgbClr val="FF0000"/>
                </a:solidFill>
              </a:rPr>
              <a:t>名稱</a:t>
            </a:r>
            <a:r>
              <a:rPr lang="zh-TW" altLang="en-US" dirty="0"/>
              <a:t>如此，</a:t>
            </a:r>
            <a:r>
              <a:rPr lang="zh-TW" altLang="en-US" dirty="0">
                <a:solidFill>
                  <a:srgbClr val="FF0000"/>
                </a:solidFill>
              </a:rPr>
              <a:t>全經的文句</a:t>
            </a:r>
            <a:r>
              <a:rPr lang="zh-TW" altLang="en-US" dirty="0"/>
              <a:t>也</a:t>
            </a:r>
            <a:r>
              <a:rPr lang="zh-TW" altLang="en-US" dirty="0" smtClean="0"/>
              <a:t>如此</a:t>
            </a:r>
            <a:r>
              <a:rPr lang="zh-TW" altLang="en-US" dirty="0"/>
              <a:t>，應這樣去受持奉行！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255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40000"/>
                <a:lumOff val="6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庚二  化處非實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須</a:t>
            </a:r>
            <a:r>
              <a:rPr lang="zh-TW" altLang="en-US" dirty="0"/>
              <a:t>菩提！於意云何？三千大千世界所有微塵，是為多</a:t>
            </a:r>
            <a:r>
              <a:rPr lang="zh-TW" altLang="en-US" dirty="0" smtClean="0"/>
              <a:t>不？</a:t>
            </a:r>
            <a:endParaRPr lang="en-US" altLang="zh-TW" dirty="0" smtClean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菩提言：</a:t>
            </a:r>
            <a:r>
              <a:rPr lang="en-US" altLang="zh-TW" dirty="0"/>
              <a:t>『</a:t>
            </a:r>
            <a:r>
              <a:rPr lang="zh-TW" altLang="en-US" dirty="0"/>
              <a:t>甚</a:t>
            </a:r>
            <a:r>
              <a:rPr lang="zh-TW" altLang="en-US" dirty="0" smtClean="0"/>
              <a:t>多，</a:t>
            </a:r>
            <a:r>
              <a:rPr lang="zh-TW" altLang="en-US" dirty="0"/>
              <a:t>世尊</a:t>
            </a:r>
            <a:r>
              <a:rPr lang="en-US" altLang="zh-TW" dirty="0"/>
              <a:t>』</a:t>
            </a:r>
            <a:r>
              <a:rPr lang="zh-TW" altLang="en-US" dirty="0" smtClean="0"/>
              <a:t>！</a:t>
            </a:r>
            <a:endParaRPr lang="en-US" altLang="zh-TW" dirty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菩提！諸微塵，如來說非微塵，是名微塵。如來說世界，非</a:t>
            </a:r>
            <a:r>
              <a:rPr lang="zh-TW" altLang="en-US" dirty="0" smtClean="0"/>
              <a:t>世界，</a:t>
            </a:r>
            <a:r>
              <a:rPr lang="zh-TW" altLang="en-US" dirty="0"/>
              <a:t>是名世界。</a:t>
            </a:r>
          </a:p>
        </p:txBody>
      </p:sp>
    </p:spTree>
    <p:extLst>
      <p:ext uri="{BB962C8B-B14F-4D97-AF65-F5344CB8AC3E}">
        <p14:creationId xmlns:p14="http://schemas.microsoft.com/office/powerpoint/2010/main" val="133986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說法地點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說法，必有</a:t>
            </a:r>
            <a:r>
              <a:rPr lang="zh-TW" altLang="en-US" dirty="0">
                <a:solidFill>
                  <a:srgbClr val="FF0000"/>
                </a:solidFill>
              </a:rPr>
              <a:t>說法的地點</a:t>
            </a:r>
            <a:r>
              <a:rPr lang="zh-TW" altLang="en-US" dirty="0"/>
              <a:t>，如祇樹給孤獨園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依</a:t>
            </a:r>
            <a:r>
              <a:rPr lang="zh-TW" altLang="en-US" dirty="0"/>
              <a:t>聲聞佛教說：佛以三千</a:t>
            </a:r>
            <a:r>
              <a:rPr lang="zh-TW" altLang="en-US" dirty="0" smtClean="0"/>
              <a:t>大千世界</a:t>
            </a:r>
            <a:r>
              <a:rPr lang="zh-TW" altLang="en-US" dirty="0"/>
              <a:t>為</a:t>
            </a:r>
            <a:r>
              <a:rPr lang="zh-TW" altLang="en-US" dirty="0">
                <a:solidFill>
                  <a:srgbClr val="FF0000"/>
                </a:solidFill>
              </a:rPr>
              <a:t>化土</a:t>
            </a:r>
            <a:r>
              <a:rPr lang="zh-TW" altLang="en-US" dirty="0"/>
              <a:t>，即</a:t>
            </a:r>
            <a:r>
              <a:rPr lang="zh-TW" altLang="en-US" dirty="0">
                <a:solidFill>
                  <a:srgbClr val="FF0000"/>
                </a:solidFill>
              </a:rPr>
              <a:t>於此大千世界說法度眾生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大乘佛教</a:t>
            </a:r>
            <a:r>
              <a:rPr lang="zh-TW" altLang="en-US" dirty="0"/>
              <a:t>，一佛所化的區域，就</a:t>
            </a:r>
            <a:r>
              <a:rPr lang="zh-TW" altLang="en-US" dirty="0" smtClean="0"/>
              <a:t>擴大</a:t>
            </a:r>
            <a:r>
              <a:rPr lang="zh-TW" altLang="en-US" dirty="0"/>
              <a:t>得多了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本</a:t>
            </a:r>
            <a:r>
              <a:rPr lang="zh-TW" altLang="en-US" dirty="0"/>
              <a:t>經密化聲聞，所以依</a:t>
            </a:r>
            <a:r>
              <a:rPr lang="zh-TW" altLang="en-US" dirty="0">
                <a:solidFill>
                  <a:srgbClr val="FF0000"/>
                </a:solidFill>
              </a:rPr>
              <a:t>大小共許</a:t>
            </a:r>
            <a:r>
              <a:rPr lang="zh-TW" altLang="en-US" dirty="0"/>
              <a:t>的</a:t>
            </a:r>
            <a:r>
              <a:rPr lang="zh-TW" altLang="en-US" dirty="0">
                <a:solidFill>
                  <a:srgbClr val="FF0000"/>
                </a:solidFill>
              </a:rPr>
              <a:t>大千世界說</a:t>
            </a:r>
            <a:r>
              <a:rPr lang="zh-TW" altLang="en-US" dirty="0"/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63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「微塵」與「世界」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開示</a:t>
            </a:r>
            <a:r>
              <a:rPr lang="zh-TW" altLang="en-US" dirty="0">
                <a:solidFill>
                  <a:srgbClr val="FF0000"/>
                </a:solidFill>
              </a:rPr>
              <a:t>化處的性空</a:t>
            </a:r>
            <a:r>
              <a:rPr lang="zh-TW" altLang="en-US" dirty="0" smtClean="0"/>
              <a:t>，從</a:t>
            </a:r>
            <a:r>
              <a:rPr lang="zh-TW" altLang="en-US" dirty="0">
                <a:solidFill>
                  <a:srgbClr val="FF0000"/>
                </a:solidFill>
              </a:rPr>
              <a:t>兩方面</a:t>
            </a:r>
            <a:r>
              <a:rPr lang="zh-TW" altLang="en-US" dirty="0"/>
              <a:t>說：一、世界，二、微塵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我們</a:t>
            </a:r>
            <a:r>
              <a:rPr lang="zh-TW" altLang="en-US" dirty="0"/>
              <a:t>所住的世界，是由無數的微細物質</a:t>
            </a:r>
            <a:r>
              <a:rPr lang="zh-TW" altLang="en-US" dirty="0" smtClean="0"/>
              <a:t>集成</a:t>
            </a:r>
            <a:r>
              <a:rPr lang="zh-TW" altLang="en-US" dirty="0"/>
              <a:t>的，世界為一</a:t>
            </a:r>
            <a:r>
              <a:rPr lang="zh-TW" altLang="en-US" dirty="0">
                <a:solidFill>
                  <a:srgbClr val="FF0000"/>
                </a:solidFill>
              </a:rPr>
              <a:t>組合體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集成</a:t>
            </a:r>
            <a:r>
              <a:rPr lang="zh-TW" altLang="en-US" dirty="0"/>
              <a:t>此世界的微細物質，名為──</a:t>
            </a:r>
            <a:r>
              <a:rPr lang="zh-TW" altLang="en-US" dirty="0">
                <a:solidFill>
                  <a:srgbClr val="FF0000"/>
                </a:solidFill>
              </a:rPr>
              <a:t>極微的微塵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一般取</a:t>
            </a:r>
            <a:r>
              <a:rPr lang="zh-TW" altLang="en-US" dirty="0"/>
              <a:t>相的聲聞學者，以</a:t>
            </a:r>
            <a:r>
              <a:rPr lang="zh-TW" altLang="en-US" dirty="0">
                <a:solidFill>
                  <a:srgbClr val="FF0000"/>
                </a:solidFill>
              </a:rPr>
              <a:t>世界為組合的假有</a:t>
            </a:r>
            <a:r>
              <a:rPr lang="zh-TW" altLang="en-US" dirty="0"/>
              <a:t>──也有說實在的；而能集成世界的</a:t>
            </a:r>
            <a:r>
              <a:rPr lang="zh-TW" altLang="en-US" dirty="0" smtClean="0">
                <a:solidFill>
                  <a:srgbClr val="FF0000"/>
                </a:solidFill>
              </a:rPr>
              <a:t>極微</a:t>
            </a:r>
            <a:r>
              <a:rPr lang="zh-TW" altLang="en-US" dirty="0"/>
              <a:t>，都說是</a:t>
            </a:r>
            <a:r>
              <a:rPr lang="zh-TW" altLang="en-US" dirty="0">
                <a:solidFill>
                  <a:srgbClr val="FF0000"/>
                </a:solidFill>
              </a:rPr>
              <a:t>實有的</a:t>
            </a:r>
            <a:r>
              <a:rPr lang="zh-TW" altLang="en-US" dirty="0"/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3998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佛法與世俗所見不同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現代的</a:t>
            </a:r>
            <a:r>
              <a:rPr lang="zh-TW" altLang="en-US" dirty="0">
                <a:solidFill>
                  <a:srgbClr val="FF0000"/>
                </a:solidFill>
              </a:rPr>
              <a:t>科學界</a:t>
            </a:r>
            <a:r>
              <a:rPr lang="zh-TW" altLang="en-US" dirty="0"/>
              <a:t>，也以為此世界是由</a:t>
            </a:r>
            <a:r>
              <a:rPr lang="zh-TW" altLang="en-US" dirty="0">
                <a:solidFill>
                  <a:srgbClr val="FF0000"/>
                </a:solidFill>
              </a:rPr>
              <a:t>微細的物質</a:t>
            </a:r>
            <a:r>
              <a:rPr lang="zh-TW" altLang="en-US" dirty="0"/>
              <a:t>組成的</a:t>
            </a:r>
            <a:r>
              <a:rPr lang="zh-TW" altLang="en-US" dirty="0" smtClean="0"/>
              <a:t>，一</a:t>
            </a:r>
            <a:r>
              <a:rPr lang="zh-TW" altLang="en-US" dirty="0" smtClean="0">
                <a:solidFill>
                  <a:srgbClr val="FF0000"/>
                </a:solidFill>
              </a:rPr>
              <a:t>層層的分析</a:t>
            </a:r>
            <a:r>
              <a:rPr lang="zh-TW" altLang="en-US" dirty="0" smtClean="0"/>
              <a:t>，不論</a:t>
            </a:r>
            <a:r>
              <a:rPr lang="zh-TW" altLang="en-US" dirty="0"/>
              <a:t>是分子、原子，或者是電子、量子，總之，都認為有某</a:t>
            </a:r>
            <a:r>
              <a:rPr lang="zh-TW" altLang="en-US" dirty="0" smtClean="0"/>
              <a:t>種</a:t>
            </a:r>
            <a:r>
              <a:rPr lang="zh-TW" altLang="en-US" dirty="0" smtClean="0">
                <a:solidFill>
                  <a:srgbClr val="FF0000"/>
                </a:solidFill>
              </a:rPr>
              <a:t>實在</a:t>
            </a:r>
            <a:r>
              <a:rPr lang="zh-TW" altLang="en-US" dirty="0">
                <a:solidFill>
                  <a:srgbClr val="FF0000"/>
                </a:solidFill>
              </a:rPr>
              <a:t>物</a:t>
            </a:r>
            <a:r>
              <a:rPr lang="zh-TW" altLang="en-US" dirty="0"/>
              <a:t>，為此世界組合的原素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世俗</a:t>
            </a:r>
            <a:r>
              <a:rPr lang="zh-TW" altLang="en-US" dirty="0">
                <a:solidFill>
                  <a:srgbClr val="FF0000"/>
                </a:solidFill>
              </a:rPr>
              <a:t>的見解</a:t>
            </a:r>
            <a:r>
              <a:rPr lang="zh-TW" altLang="en-US" dirty="0"/>
              <a:t>，由於自性見的無始迷惑，當然</a:t>
            </a:r>
            <a:r>
              <a:rPr lang="zh-TW" altLang="en-US" dirty="0" smtClean="0"/>
              <a:t>是這樣</a:t>
            </a:r>
            <a:r>
              <a:rPr lang="zh-TW" altLang="en-US" dirty="0"/>
              <a:t>說的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但</a:t>
            </a:r>
            <a:r>
              <a:rPr lang="zh-TW" altLang="en-US" dirty="0">
                <a:solidFill>
                  <a:srgbClr val="FF0000"/>
                </a:solidFill>
              </a:rPr>
              <a:t>佛法</a:t>
            </a:r>
            <a:r>
              <a:rPr lang="zh-TW" altLang="en-US" dirty="0"/>
              <a:t>，要從</a:t>
            </a:r>
            <a:r>
              <a:rPr lang="zh-TW" altLang="en-US" dirty="0">
                <a:solidFill>
                  <a:srgbClr val="FF0000"/>
                </a:solidFill>
              </a:rPr>
              <a:t>自性非有</a:t>
            </a:r>
            <a:r>
              <a:rPr lang="zh-TW" altLang="en-US" dirty="0"/>
              <a:t>的</a:t>
            </a:r>
            <a:r>
              <a:rPr lang="zh-TW" altLang="en-US" dirty="0">
                <a:solidFill>
                  <a:srgbClr val="FF0000"/>
                </a:solidFill>
              </a:rPr>
              <a:t>本性空</a:t>
            </a:r>
            <a:r>
              <a:rPr lang="zh-TW" altLang="en-US" dirty="0"/>
              <a:t>中，觀察這</a:t>
            </a:r>
            <a:r>
              <a:rPr lang="zh-TW" altLang="en-US" dirty="0">
                <a:solidFill>
                  <a:srgbClr val="FF0000"/>
                </a:solidFill>
              </a:rPr>
              <a:t>微塵</a:t>
            </a:r>
            <a:r>
              <a:rPr lang="zh-TW" altLang="en-US" dirty="0"/>
              <a:t>與</a:t>
            </a:r>
            <a:r>
              <a:rPr lang="zh-TW" altLang="en-US" dirty="0">
                <a:solidFill>
                  <a:srgbClr val="FF0000"/>
                </a:solidFill>
              </a:rPr>
              <a:t>世界</a:t>
            </a:r>
            <a:r>
              <a:rPr lang="zh-TW" altLang="en-US" dirty="0"/>
              <a:t>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4087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pitchFamily="34" charset="0"/>
              <a:buChar char="•"/>
            </a:pPr>
            <a:r>
              <a:rPr lang="zh-TW" altLang="en-US" dirty="0"/>
              <a:t>佛問須菩提：一佛所化的三千大千世界內所有的微塵，算起來多不多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zh-TW" altLang="en-US" dirty="0" smtClean="0"/>
              <a:t>這是</a:t>
            </a:r>
            <a:r>
              <a:rPr lang="zh-TW" altLang="en-US" dirty="0"/>
              <a:t>多得幾乎不可計算的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zh-TW" altLang="en-US" dirty="0" smtClean="0"/>
              <a:t>但</a:t>
            </a:r>
            <a:r>
              <a:rPr lang="zh-TW" altLang="en-US" dirty="0"/>
              <a:t>佛說：這一切微塵，我說即非微塵，是名微塵。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561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zh-TW" altLang="en-US" dirty="0" smtClean="0"/>
              <a:t>諸家對「微塵」的見解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古代印度的</a:t>
            </a:r>
            <a:r>
              <a:rPr lang="zh-TW" altLang="en-US" dirty="0">
                <a:solidFill>
                  <a:srgbClr val="FF0000"/>
                </a:solidFill>
              </a:rPr>
              <a:t>勝論師</a:t>
            </a:r>
            <a:r>
              <a:rPr lang="zh-TW" altLang="en-US" dirty="0"/>
              <a:t>等，佛教的</a:t>
            </a:r>
            <a:r>
              <a:rPr lang="zh-TW" altLang="en-US" dirty="0">
                <a:solidFill>
                  <a:srgbClr val="FF0000"/>
                </a:solidFill>
              </a:rPr>
              <a:t>一分聲聞學者</a:t>
            </a:r>
            <a:r>
              <a:rPr lang="zh-TW" altLang="en-US" dirty="0"/>
              <a:t>，都主張</a:t>
            </a:r>
            <a:r>
              <a:rPr lang="zh-TW" altLang="en-US" dirty="0">
                <a:solidFill>
                  <a:srgbClr val="FF0000"/>
                </a:solidFill>
              </a:rPr>
              <a:t>色法</a:t>
            </a:r>
            <a:r>
              <a:rPr lang="zh-TW" altLang="en-US" dirty="0"/>
              <a:t>──物質</a:t>
            </a:r>
            <a:r>
              <a:rPr lang="zh-TW" altLang="en-US" dirty="0">
                <a:solidFill>
                  <a:srgbClr val="FF0000"/>
                </a:solidFill>
              </a:rPr>
              <a:t>有極微細</a:t>
            </a:r>
            <a:r>
              <a:rPr lang="zh-TW" altLang="en-US" dirty="0" smtClean="0">
                <a:solidFill>
                  <a:srgbClr val="FF0000"/>
                </a:solidFill>
              </a:rPr>
              <a:t>的塵</a:t>
            </a:r>
            <a:r>
              <a:rPr lang="zh-TW" altLang="en-US" dirty="0">
                <a:solidFill>
                  <a:srgbClr val="FF0000"/>
                </a:solidFill>
              </a:rPr>
              <a:t>粒</a:t>
            </a:r>
            <a:r>
              <a:rPr lang="zh-TW" altLang="en-US" dirty="0"/>
              <a:t>，即是</a:t>
            </a:r>
            <a:r>
              <a:rPr lang="zh-TW" altLang="en-US" dirty="0">
                <a:solidFill>
                  <a:srgbClr val="FF0000"/>
                </a:solidFill>
              </a:rPr>
              <a:t>不可再分析的個體</a:t>
            </a:r>
            <a:r>
              <a:rPr lang="zh-TW" altLang="en-US" dirty="0"/>
              <a:t>；無論如何分析，終究有這最後的質素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大乘佛教</a:t>
            </a:r>
            <a:r>
              <a:rPr lang="zh-TW" altLang="en-US" dirty="0"/>
              <a:t>，不但</a:t>
            </a:r>
            <a:r>
              <a:rPr lang="zh-TW" altLang="en-US" dirty="0">
                <a:solidFill>
                  <a:srgbClr val="FF0000"/>
                </a:solidFill>
              </a:rPr>
              <a:t>中觀師</a:t>
            </a:r>
            <a:r>
              <a:rPr lang="zh-TW" altLang="en-US" dirty="0"/>
              <a:t>說</a:t>
            </a:r>
            <a:r>
              <a:rPr lang="zh-TW" altLang="en-US" dirty="0">
                <a:solidFill>
                  <a:srgbClr val="7030A0"/>
                </a:solidFill>
              </a:rPr>
              <a:t>微塵即非微塵</a:t>
            </a:r>
            <a:r>
              <a:rPr lang="zh-TW" altLang="en-US" dirty="0"/>
              <a:t>，就是</a:t>
            </a:r>
            <a:r>
              <a:rPr lang="zh-TW" altLang="en-US" dirty="0">
                <a:solidFill>
                  <a:srgbClr val="FF0000"/>
                </a:solidFill>
              </a:rPr>
              <a:t>唯識學者</a:t>
            </a:r>
            <a:r>
              <a:rPr lang="zh-TW" altLang="en-US" dirty="0"/>
              <a:t>也說</a:t>
            </a:r>
            <a:r>
              <a:rPr lang="zh-TW" altLang="en-US" dirty="0">
                <a:solidFill>
                  <a:srgbClr val="7030A0"/>
                </a:solidFill>
              </a:rPr>
              <a:t>沒有實在微塵可得</a:t>
            </a:r>
            <a:r>
              <a:rPr lang="zh-TW" altLang="en-US" dirty="0"/>
              <a:t>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世間</a:t>
            </a:r>
            <a:r>
              <a:rPr lang="zh-TW" altLang="en-US" dirty="0"/>
              <a:t>的微塵，依</a:t>
            </a:r>
            <a:r>
              <a:rPr lang="zh-TW" altLang="en-US" dirty="0">
                <a:solidFill>
                  <a:srgbClr val="FF0000"/>
                </a:solidFill>
              </a:rPr>
              <a:t>唯識者</a:t>
            </a:r>
            <a:r>
              <a:rPr lang="zh-TW" altLang="en-US" dirty="0"/>
              <a:t>說：是</a:t>
            </a:r>
            <a:r>
              <a:rPr lang="zh-TW" altLang="en-US" dirty="0">
                <a:solidFill>
                  <a:srgbClr val="7030A0"/>
                </a:solidFill>
              </a:rPr>
              <a:t>心識變現</a:t>
            </a:r>
            <a:r>
              <a:rPr lang="zh-TW" altLang="en-US" dirty="0"/>
              <a:t>的，是由</a:t>
            </a:r>
            <a:r>
              <a:rPr lang="zh-TW" altLang="en-US" dirty="0">
                <a:solidFill>
                  <a:srgbClr val="7030A0"/>
                </a:solidFill>
              </a:rPr>
              <a:t>內心的色種子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7030A0"/>
                </a:solidFill>
              </a:rPr>
              <a:t>變現這似乎</a:t>
            </a:r>
            <a:r>
              <a:rPr lang="zh-TW" altLang="en-US" dirty="0" smtClean="0">
                <a:solidFill>
                  <a:srgbClr val="7030A0"/>
                </a:solidFill>
              </a:rPr>
              <a:t>外在的</a:t>
            </a:r>
            <a:r>
              <a:rPr lang="zh-TW" altLang="en-US" dirty="0">
                <a:solidFill>
                  <a:srgbClr val="7030A0"/>
                </a:solidFill>
              </a:rPr>
              <a:t>色法</a:t>
            </a:r>
            <a:r>
              <a:rPr lang="zh-TW" altLang="en-US" dirty="0"/>
              <a:t>，而</a:t>
            </a:r>
            <a:r>
              <a:rPr lang="zh-TW" altLang="en-US" dirty="0">
                <a:solidFill>
                  <a:srgbClr val="7030A0"/>
                </a:solidFill>
              </a:rPr>
              <a:t>實不是離心有自相</a:t>
            </a:r>
            <a:r>
              <a:rPr lang="zh-TW" altLang="en-US" dirty="0"/>
              <a:t>的。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2488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zh-TW" altLang="en-US" dirty="0" smtClean="0"/>
              <a:t>中觀家對「微塵」之看法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</a:rPr>
              <a:t>一切法</a:t>
            </a:r>
            <a:r>
              <a:rPr lang="zh-TW" altLang="en-US" dirty="0"/>
              <a:t>是</a:t>
            </a:r>
            <a:r>
              <a:rPr lang="zh-TW" altLang="en-US" dirty="0">
                <a:solidFill>
                  <a:srgbClr val="FF0000"/>
                </a:solidFill>
              </a:rPr>
              <a:t>因緣和合</a:t>
            </a:r>
            <a:r>
              <a:rPr lang="zh-TW" altLang="en-US" dirty="0"/>
              <a:t>生的，緣生</a:t>
            </a:r>
            <a:r>
              <a:rPr lang="zh-TW" altLang="en-US" dirty="0" smtClean="0"/>
              <a:t>的諸</a:t>
            </a:r>
            <a:r>
              <a:rPr lang="zh-TW" altLang="en-US" dirty="0"/>
              <a:t>法中，雖有</a:t>
            </a:r>
            <a:r>
              <a:rPr lang="zh-TW" altLang="en-US" dirty="0">
                <a:solidFill>
                  <a:srgbClr val="FF0000"/>
                </a:solidFill>
              </a:rPr>
              <a:t>顯現為色法的形態</a:t>
            </a:r>
            <a:r>
              <a:rPr lang="zh-TW" altLang="en-US" dirty="0"/>
              <a:t>，而且是</a:t>
            </a:r>
            <a:r>
              <a:rPr lang="zh-TW" altLang="en-US" dirty="0">
                <a:solidFill>
                  <a:srgbClr val="FF0000"/>
                </a:solidFill>
              </a:rPr>
              <a:t>有麤有細</a:t>
            </a:r>
            <a:r>
              <a:rPr lang="zh-TW" altLang="en-US" dirty="0"/>
              <a:t>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不論</a:t>
            </a:r>
            <a:r>
              <a:rPr lang="zh-TW" altLang="en-US" dirty="0"/>
              <a:t>為麤的細的，</a:t>
            </a:r>
            <a:r>
              <a:rPr lang="zh-TW" altLang="en-US" dirty="0">
                <a:solidFill>
                  <a:srgbClr val="FF0000"/>
                </a:solidFill>
              </a:rPr>
              <a:t>都</a:t>
            </a:r>
            <a:r>
              <a:rPr lang="zh-TW" altLang="en-US" dirty="0" smtClean="0">
                <a:solidFill>
                  <a:srgbClr val="FF0000"/>
                </a:solidFill>
              </a:rPr>
              <a:t>是無常</a:t>
            </a:r>
            <a:r>
              <a:rPr lang="zh-TW" altLang="en-US" dirty="0">
                <a:solidFill>
                  <a:srgbClr val="FF0000"/>
                </a:solidFill>
              </a:rPr>
              <a:t>、無我而自性空寂的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如</a:t>
            </a:r>
            <a:r>
              <a:rPr lang="zh-TW" altLang="en-US" dirty="0">
                <a:solidFill>
                  <a:srgbClr val="FF0000"/>
                </a:solidFill>
              </a:rPr>
              <a:t>執有究極實體的極微</a:t>
            </a:r>
            <a:r>
              <a:rPr lang="zh-TW" altLang="en-US" dirty="0"/>
              <a:t>，或不可分析、不可變異</a:t>
            </a:r>
            <a:r>
              <a:rPr lang="zh-TW" altLang="en-US" dirty="0" smtClean="0"/>
              <a:t>、不待</a:t>
            </a:r>
            <a:r>
              <a:rPr lang="zh-TW" altLang="en-US" dirty="0"/>
              <a:t>他緣的極微，</a:t>
            </a:r>
            <a:r>
              <a:rPr lang="zh-TW" altLang="en-US" dirty="0">
                <a:solidFill>
                  <a:srgbClr val="FF0000"/>
                </a:solidFill>
              </a:rPr>
              <a:t>那是根本不可得的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7030A0"/>
                </a:solidFill>
              </a:rPr>
              <a:t>自</a:t>
            </a:r>
            <a:r>
              <a:rPr lang="zh-TW" altLang="en-US" dirty="0">
                <a:solidFill>
                  <a:srgbClr val="7030A0"/>
                </a:solidFill>
              </a:rPr>
              <a:t>性雖不可得</a:t>
            </a:r>
            <a:r>
              <a:rPr lang="zh-TW" altLang="en-US" dirty="0"/>
              <a:t>，而</a:t>
            </a:r>
            <a:r>
              <a:rPr lang="zh-TW" altLang="en-US" dirty="0">
                <a:solidFill>
                  <a:srgbClr val="FF0000"/>
                </a:solidFill>
              </a:rPr>
              <a:t>緣起假名的色法</a:t>
            </a:r>
            <a:r>
              <a:rPr lang="zh-TW" altLang="en-US" dirty="0"/>
              <a:t>，</a:t>
            </a:r>
            <a:r>
              <a:rPr lang="zh-TW" altLang="en-US" dirty="0" smtClean="0">
                <a:solidFill>
                  <a:srgbClr val="7030A0"/>
                </a:solidFill>
              </a:rPr>
              <a:t>不但是</a:t>
            </a:r>
            <a:r>
              <a:rPr lang="zh-TW" altLang="en-US" dirty="0">
                <a:solidFill>
                  <a:srgbClr val="7030A0"/>
                </a:solidFill>
              </a:rPr>
              <a:t>有的，有麤的細的</a:t>
            </a:r>
            <a:r>
              <a:rPr lang="zh-TW" altLang="en-US" dirty="0"/>
              <a:t>，而且</a:t>
            </a:r>
            <a:r>
              <a:rPr lang="zh-TW" altLang="en-US" dirty="0">
                <a:solidFill>
                  <a:srgbClr val="FF0000"/>
                </a:solidFill>
              </a:rPr>
              <a:t>還有相對的緣起外在性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</a:t>
            </a:r>
            <a:r>
              <a:rPr lang="zh-TW" altLang="en-US" dirty="0"/>
              <a:t>，不但</a:t>
            </a:r>
            <a:r>
              <a:rPr lang="zh-TW" altLang="en-US" dirty="0">
                <a:solidFill>
                  <a:srgbClr val="7030A0"/>
                </a:solidFill>
              </a:rPr>
              <a:t>不是心的</a:t>
            </a:r>
            <a:r>
              <a:rPr lang="zh-TW" altLang="en-US" dirty="0" smtClean="0">
                <a:solidFill>
                  <a:srgbClr val="7030A0"/>
                </a:solidFill>
              </a:rPr>
              <a:t>產物</a:t>
            </a:r>
            <a:r>
              <a:rPr lang="zh-TW" altLang="en-US" dirty="0"/>
              <a:t>，而且</a:t>
            </a:r>
            <a:r>
              <a:rPr lang="zh-TW" altLang="en-US" dirty="0">
                <a:solidFill>
                  <a:srgbClr val="7030A0"/>
                </a:solidFill>
              </a:rPr>
              <a:t>心識的現起，還不能離色法而存在</a:t>
            </a:r>
            <a:r>
              <a:rPr lang="zh-TW" altLang="en-US" dirty="0"/>
              <a:t>！當然，也不會說心是色法產生</a:t>
            </a:r>
            <a:r>
              <a:rPr lang="zh-TW" altLang="en-US" dirty="0" smtClean="0"/>
              <a:t>的。</a:t>
            </a: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0609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金剛般若波羅蜜經講記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600" dirty="0" smtClean="0"/>
              <a:t>（十二講之六）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原</a:t>
            </a:r>
            <a:r>
              <a:rPr lang="zh-TW" altLang="en-US" dirty="0" smtClean="0"/>
              <a:t>文</a:t>
            </a:r>
            <a:r>
              <a:rPr lang="zh-TW" altLang="zh-TW" dirty="0" smtClean="0"/>
              <a:t>出自《</a:t>
            </a:r>
            <a:r>
              <a:rPr lang="zh-TW" altLang="en-US" dirty="0" smtClean="0"/>
              <a:t>般若經講記</a:t>
            </a:r>
            <a:r>
              <a:rPr lang="zh-TW" altLang="zh-TW" dirty="0" smtClean="0"/>
              <a:t>》</a:t>
            </a:r>
            <a:endParaRPr lang="en-US" altLang="zh-TW" sz="2400" dirty="0" smtClean="0"/>
          </a:p>
          <a:p>
            <a:r>
              <a:rPr lang="zh-TW" altLang="en-US" sz="2400" dirty="0" smtClean="0"/>
              <a:t>道一編講於同淨蘭若</a:t>
            </a:r>
            <a:r>
              <a:rPr lang="en-US" altLang="zh-TW" sz="2400" dirty="0" smtClean="0"/>
              <a:t>‧2013</a:t>
            </a:r>
            <a:r>
              <a:rPr lang="zh-TW" altLang="en-US" sz="2400" dirty="0" smtClean="0"/>
              <a:t>年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690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zh-TW" altLang="en-US" dirty="0" smtClean="0"/>
              <a:t>由「微塵」的「世界」也依此類推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所以，如聽說微塵非微塵，即以為是緣起色法的否定，這才誤會了！微塵</a:t>
            </a:r>
            <a:r>
              <a:rPr lang="zh-TW" altLang="en-US" dirty="0" smtClean="0"/>
              <a:t>也是</a:t>
            </a:r>
            <a:r>
              <a:rPr lang="zh-TW" altLang="en-US" dirty="0"/>
              <a:t>緣起的「是名微塵」呢！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同樣的理由，由於極微的緣起色等，為緣而和合為世界的形態，組成</a:t>
            </a:r>
            <a:r>
              <a:rPr lang="zh-TW" altLang="en-US" dirty="0" smtClean="0"/>
              <a:t>世界的</a:t>
            </a:r>
            <a:r>
              <a:rPr lang="zh-TW" altLang="en-US" dirty="0"/>
              <a:t>微塵，還沒有自性可得，</a:t>
            </a:r>
            <a:r>
              <a:rPr lang="zh-TW" altLang="en-US" dirty="0">
                <a:solidFill>
                  <a:srgbClr val="FF0000"/>
                </a:solidFill>
              </a:rPr>
              <a:t>依之而集成的世界，當然也不會實有自性了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所以又</a:t>
            </a:r>
            <a:r>
              <a:rPr lang="zh-TW" altLang="en-US" dirty="0"/>
              <a:t>說：如來說世界，即非世界。而幻化的世界宛然，所以又是名世界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如</a:t>
            </a:r>
            <a:r>
              <a:rPr lang="zh-TW" altLang="en-US" dirty="0"/>
              <a:t>執</a:t>
            </a:r>
            <a:r>
              <a:rPr lang="zh-TW" altLang="en-US" dirty="0" smtClean="0">
                <a:solidFill>
                  <a:srgbClr val="FF0000"/>
                </a:solidFill>
              </a:rPr>
              <a:t>極微</a:t>
            </a:r>
            <a:r>
              <a:rPr lang="zh-TW" altLang="en-US" dirty="0">
                <a:solidFill>
                  <a:srgbClr val="FF0000"/>
                </a:solidFill>
              </a:rPr>
              <a:t>為實</a:t>
            </a:r>
            <a:r>
              <a:rPr lang="zh-TW" altLang="en-US" dirty="0"/>
              <a:t>而</a:t>
            </a:r>
            <a:r>
              <a:rPr lang="zh-TW" altLang="en-US" dirty="0">
                <a:solidFill>
                  <a:srgbClr val="FF0000"/>
                </a:solidFill>
              </a:rPr>
              <a:t>世界為假</a:t>
            </a:r>
            <a:r>
              <a:rPr lang="zh-TW" altLang="en-US" dirty="0"/>
              <a:t>，這</a:t>
            </a:r>
            <a:r>
              <a:rPr lang="zh-TW" altLang="en-US" dirty="0">
                <a:solidFill>
                  <a:srgbClr val="FF0000"/>
                </a:solidFill>
              </a:rPr>
              <a:t>不但不知極微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也不會明白世界的性空與假名</a:t>
            </a:r>
            <a:r>
              <a:rPr lang="zh-TW" altLang="en-US" dirty="0"/>
              <a:t>！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3467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40000"/>
                <a:lumOff val="6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庚三  化主無相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須菩提！於意云何？可以三十二相見如來</a:t>
            </a:r>
            <a:r>
              <a:rPr lang="zh-TW" altLang="en-US" dirty="0" smtClean="0"/>
              <a:t>不？</a:t>
            </a:r>
            <a:endParaRPr lang="en-US" altLang="zh-TW" dirty="0" smtClean="0"/>
          </a:p>
          <a:p>
            <a:r>
              <a:rPr lang="en-US" altLang="zh-TW" dirty="0" smtClean="0"/>
              <a:t>『</a:t>
            </a:r>
            <a:r>
              <a:rPr lang="zh-TW" altLang="en-US" dirty="0"/>
              <a:t>不也，世尊！不可以三十二</a:t>
            </a:r>
            <a:r>
              <a:rPr lang="zh-TW" altLang="en-US" dirty="0" smtClean="0"/>
              <a:t>相得</a:t>
            </a:r>
            <a:r>
              <a:rPr lang="zh-TW" altLang="en-US" dirty="0"/>
              <a:t>見如來，何以故？如來說三十二相，即是非相，是名三十二相</a:t>
            </a:r>
            <a:r>
              <a:rPr lang="en-US" altLang="zh-TW" dirty="0"/>
              <a:t>』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45096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</a:t>
            </a:r>
            <a:r>
              <a:rPr lang="zh-TW" altLang="en-US" dirty="0"/>
              <a:t>義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zh-TW" altLang="en-US" dirty="0"/>
              <a:t>佛又問：可以三十二相而見說法的如來麼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1200150" lvl="1" indent="-457200">
              <a:buFont typeface="Arial" pitchFamily="34" charset="0"/>
              <a:buChar char="•"/>
            </a:pPr>
            <a:r>
              <a:rPr lang="zh-TW" altLang="en-US" dirty="0" smtClean="0"/>
              <a:t>在</a:t>
            </a:r>
            <a:r>
              <a:rPr lang="zh-TW" altLang="en-US" dirty="0"/>
              <a:t>明心菩提文中，曾論過可否以</a:t>
            </a:r>
            <a:r>
              <a:rPr lang="zh-TW" altLang="en-US" dirty="0" smtClean="0"/>
              <a:t>身相見</a:t>
            </a:r>
            <a:r>
              <a:rPr lang="zh-TW" altLang="en-US" dirty="0"/>
              <a:t>如來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00150" lvl="1" indent="-457200">
              <a:buFont typeface="Arial" pitchFamily="34" charset="0"/>
              <a:buChar char="•"/>
            </a:pPr>
            <a:r>
              <a:rPr lang="zh-TW" altLang="en-US" dirty="0" smtClean="0"/>
              <a:t>但</a:t>
            </a:r>
            <a:r>
              <a:rPr lang="zh-TW" altLang="en-US" dirty="0"/>
              <a:t>那是</a:t>
            </a:r>
            <a:r>
              <a:rPr lang="zh-TW" altLang="en-US" dirty="0">
                <a:solidFill>
                  <a:srgbClr val="C00000"/>
                </a:solidFill>
              </a:rPr>
              <a:t>約見法即見如來說</a:t>
            </a:r>
            <a:r>
              <a:rPr lang="zh-TW" altLang="en-US" dirty="0"/>
              <a:t>，現在</a:t>
            </a:r>
            <a:r>
              <a:rPr lang="zh-TW" altLang="en-US" dirty="0">
                <a:solidFill>
                  <a:srgbClr val="C00000"/>
                </a:solidFill>
              </a:rPr>
              <a:t>約為眾說法者說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zh-TW" altLang="en-US" dirty="0" smtClean="0"/>
              <a:t>須</a:t>
            </a:r>
            <a:r>
              <a:rPr lang="zh-TW" altLang="en-US" dirty="0"/>
              <a:t>菩提答：</a:t>
            </a:r>
            <a:r>
              <a:rPr lang="zh-TW" altLang="en-US" dirty="0" smtClean="0"/>
              <a:t>不能。</a:t>
            </a:r>
            <a:endParaRPr lang="en-US" altLang="zh-TW" dirty="0" smtClean="0"/>
          </a:p>
          <a:p>
            <a:pPr marL="1200150" lvl="1" indent="-457200">
              <a:buFont typeface="Arial" pitchFamily="34" charset="0"/>
              <a:buChar char="•"/>
            </a:pPr>
            <a:r>
              <a:rPr lang="zh-TW" altLang="en-US" dirty="0" smtClean="0"/>
              <a:t>因為</a:t>
            </a:r>
            <a:r>
              <a:rPr lang="zh-TW" altLang="en-US" dirty="0"/>
              <a:t>如來說的三十二相，沒有自相可得，不過如幻如化的莊嚴身相，名為</a:t>
            </a:r>
            <a:r>
              <a:rPr lang="zh-TW" altLang="en-US" dirty="0" smtClean="0"/>
              <a:t>三十二</a:t>
            </a:r>
            <a:r>
              <a:rPr lang="zh-TW" altLang="en-US" dirty="0"/>
              <a:t>相罷了。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552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小結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有</a:t>
            </a:r>
            <a:r>
              <a:rPr lang="zh-TW" altLang="en-US" dirty="0">
                <a:solidFill>
                  <a:srgbClr val="FF0000"/>
                </a:solidFill>
              </a:rPr>
              <a:t>所說的法</a:t>
            </a:r>
            <a:r>
              <a:rPr lang="zh-TW" altLang="en-US" dirty="0"/>
              <a:t>，說法的</a:t>
            </a:r>
            <a:r>
              <a:rPr lang="zh-TW" altLang="en-US" dirty="0">
                <a:solidFill>
                  <a:srgbClr val="FF0000"/>
                </a:solidFill>
              </a:rPr>
              <a:t>處所</a:t>
            </a:r>
            <a:r>
              <a:rPr lang="zh-TW" altLang="en-US" dirty="0"/>
              <a:t>，即有</a:t>
            </a:r>
            <a:r>
              <a:rPr lang="zh-TW" altLang="en-US" dirty="0">
                <a:solidFill>
                  <a:srgbClr val="FF0000"/>
                </a:solidFill>
              </a:rPr>
              <a:t>能說法者</a:t>
            </a:r>
            <a:r>
              <a:rPr lang="zh-TW" altLang="en-US" dirty="0"/>
              <a:t>，這即是具諸相好的如來。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所說法，所化處，能化主，</a:t>
            </a:r>
            <a:r>
              <a:rPr lang="zh-TW" altLang="en-US" dirty="0">
                <a:solidFill>
                  <a:srgbClr val="FF0000"/>
                </a:solidFill>
              </a:rPr>
              <a:t>一切是無性離相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如幻如化</a:t>
            </a:r>
            <a:r>
              <a:rPr lang="zh-TW" altLang="en-US" dirty="0"/>
              <a:t>；那麼金剛般若</a:t>
            </a:r>
            <a:r>
              <a:rPr lang="zh-TW" altLang="en-US" dirty="0" smtClean="0"/>
              <a:t>波羅蜜</a:t>
            </a:r>
            <a:r>
              <a:rPr lang="zh-TW" altLang="en-US" dirty="0"/>
              <a:t>法門，即應當如法的受持奉行了！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8972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40000"/>
                <a:lumOff val="6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己二  校德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須</a:t>
            </a:r>
            <a:r>
              <a:rPr lang="zh-TW" altLang="en-US" dirty="0"/>
              <a:t>菩提！若有善男子善女人，以恆河沙等身命布施；若復有人，於此經中</a:t>
            </a:r>
            <a:r>
              <a:rPr lang="zh-TW" altLang="en-US" dirty="0" smtClean="0"/>
              <a:t>乃至受</a:t>
            </a:r>
            <a:r>
              <a:rPr lang="zh-TW" altLang="en-US" dirty="0"/>
              <a:t>持四句偈等，為他人說，其福甚</a:t>
            </a:r>
            <a:r>
              <a:rPr lang="zh-TW" altLang="en-US" dirty="0" smtClean="0"/>
              <a:t>多！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852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第三次校德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上面校德，第一以</a:t>
            </a:r>
            <a:r>
              <a:rPr lang="zh-TW" altLang="en-US" dirty="0">
                <a:solidFill>
                  <a:srgbClr val="FF0000"/>
                </a:solidFill>
              </a:rPr>
              <a:t>充滿三千大千世界的七寶</a:t>
            </a:r>
            <a:r>
              <a:rPr lang="zh-TW" altLang="en-US" dirty="0"/>
              <a:t>布施，第二以</a:t>
            </a:r>
            <a:r>
              <a:rPr lang="zh-TW" altLang="en-US" dirty="0">
                <a:solidFill>
                  <a:srgbClr val="FF0000"/>
                </a:solidFill>
              </a:rPr>
              <a:t>充滿恆河沙數</a:t>
            </a:r>
            <a:r>
              <a:rPr lang="zh-TW" altLang="en-US" dirty="0" smtClean="0">
                <a:solidFill>
                  <a:srgbClr val="FF0000"/>
                </a:solidFill>
              </a:rPr>
              <a:t>的世界</a:t>
            </a:r>
            <a:r>
              <a:rPr lang="zh-TW" altLang="en-US" dirty="0">
                <a:solidFill>
                  <a:srgbClr val="FF0000"/>
                </a:solidFill>
              </a:rPr>
              <a:t>七寶</a:t>
            </a:r>
            <a:r>
              <a:rPr lang="zh-TW" altLang="en-US" dirty="0"/>
              <a:t>布施，現在以</a:t>
            </a:r>
            <a:r>
              <a:rPr lang="zh-TW" altLang="en-US" dirty="0">
                <a:solidFill>
                  <a:srgbClr val="FF0000"/>
                </a:solidFill>
              </a:rPr>
              <a:t>恆河沙數的身命布施</a:t>
            </a:r>
            <a:r>
              <a:rPr lang="zh-TW" altLang="en-US" dirty="0"/>
              <a:t>，比校受持本經及為人說法的</a:t>
            </a:r>
            <a:r>
              <a:rPr lang="zh-TW" altLang="en-US" dirty="0" smtClean="0"/>
              <a:t>功德。</a:t>
            </a:r>
            <a:endParaRPr lang="zh-TW" altLang="en-US" dirty="0"/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1314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zh-TW" altLang="en-US" dirty="0" smtClean="0"/>
              <a:t>「外財施」與「內財施」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布施的精義，在</a:t>
            </a:r>
            <a:r>
              <a:rPr lang="zh-TW" altLang="en-US" dirty="0">
                <a:solidFill>
                  <a:srgbClr val="FF0000"/>
                </a:solidFill>
              </a:rPr>
              <a:t>犧牲自己所有的去利益他人</a:t>
            </a:r>
            <a:r>
              <a:rPr lang="zh-TW" altLang="en-US" dirty="0"/>
              <a:t>。</a:t>
            </a:r>
            <a:r>
              <a:rPr lang="zh-TW" altLang="en-US" dirty="0">
                <a:solidFill>
                  <a:srgbClr val="FF0000"/>
                </a:solidFill>
              </a:rPr>
              <a:t>自己所有的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最貴重的莫</a:t>
            </a:r>
            <a:r>
              <a:rPr lang="zh-TW" altLang="en-US" dirty="0" smtClean="0">
                <a:solidFill>
                  <a:srgbClr val="FF0000"/>
                </a:solidFill>
              </a:rPr>
              <a:t>過生命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/>
            <a:r>
              <a:rPr lang="zh-TW" altLang="en-US" dirty="0" smtClean="0"/>
              <a:t>捨</a:t>
            </a:r>
            <a:r>
              <a:rPr lang="zh-TW" altLang="en-US" dirty="0"/>
              <a:t>財還容易，捨身可難了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財物</a:t>
            </a:r>
            <a:r>
              <a:rPr lang="zh-TW" altLang="en-US" dirty="0"/>
              <a:t>，是</a:t>
            </a:r>
            <a:r>
              <a:rPr lang="zh-TW" altLang="en-US" dirty="0">
                <a:solidFill>
                  <a:srgbClr val="FF0000"/>
                </a:solidFill>
              </a:rPr>
              <a:t>生存所必須的</a:t>
            </a:r>
            <a:r>
              <a:rPr lang="zh-TW" altLang="en-US" dirty="0"/>
              <a:t>；世人貪戀財物，</a:t>
            </a:r>
            <a:r>
              <a:rPr lang="zh-TW" altLang="en-US" dirty="0" smtClean="0"/>
              <a:t>本出於</a:t>
            </a:r>
            <a:r>
              <a:rPr lang="zh-TW" altLang="en-US" dirty="0"/>
              <a:t>生存的要求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/>
            <a:r>
              <a:rPr lang="zh-TW" altLang="en-US" dirty="0" smtClean="0"/>
              <a:t>但</a:t>
            </a:r>
            <a:r>
              <a:rPr lang="zh-TW" altLang="en-US" dirty="0"/>
              <a:t>這</a:t>
            </a:r>
            <a:r>
              <a:rPr lang="zh-TW" altLang="en-US" dirty="0">
                <a:solidFill>
                  <a:srgbClr val="FF0000"/>
                </a:solidFill>
              </a:rPr>
              <a:t>畢竟是身外物</a:t>
            </a:r>
            <a:r>
              <a:rPr lang="zh-TW" altLang="en-US" dirty="0"/>
              <a:t>，施捨了，</a:t>
            </a:r>
            <a:r>
              <a:rPr lang="zh-TW" altLang="en-US" dirty="0">
                <a:solidFill>
                  <a:srgbClr val="FF0000"/>
                </a:solidFill>
              </a:rPr>
              <a:t>不一定影響自己的生存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身命即</a:t>
            </a:r>
            <a:r>
              <a:rPr lang="zh-TW" altLang="en-US" dirty="0">
                <a:solidFill>
                  <a:srgbClr val="FF0000"/>
                </a:solidFill>
              </a:rPr>
              <a:t>生命的當體</a:t>
            </a:r>
            <a:r>
              <a:rPr lang="zh-TW" altLang="en-US" dirty="0"/>
              <a:t>，以此布施，生存立刻有問題，這大非容易。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644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雖不容易但並非不可能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從前有孝敬父母的，二老病了，割股療養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又</a:t>
            </a:r>
            <a:r>
              <a:rPr lang="zh-TW" altLang="en-US" dirty="0"/>
              <a:t>有兄弟間互爭，願意犧牲</a:t>
            </a:r>
            <a:r>
              <a:rPr lang="zh-TW" altLang="en-US" dirty="0" smtClean="0"/>
              <a:t>自己，</a:t>
            </a:r>
            <a:r>
              <a:rPr lang="zh-TW" altLang="en-US" dirty="0"/>
              <a:t>以救全兄弟的性命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/>
            <a:r>
              <a:rPr lang="zh-TW" altLang="en-US" dirty="0" smtClean="0"/>
              <a:t>這</a:t>
            </a:r>
            <a:r>
              <a:rPr lang="zh-TW" altLang="en-US" dirty="0"/>
              <a:t>都是以家族為對象的，或進而以國家民族為先，願</a:t>
            </a:r>
            <a:r>
              <a:rPr lang="zh-TW" altLang="en-US" dirty="0" smtClean="0"/>
              <a:t>為國家</a:t>
            </a:r>
            <a:r>
              <a:rPr lang="zh-TW" altLang="en-US" dirty="0"/>
              <a:t>而死的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如</a:t>
            </a:r>
            <a:r>
              <a:rPr lang="zh-TW" altLang="en-US" dirty="0"/>
              <a:t>儒者所說「殺身成仁」，「捨生取義」，也即是</a:t>
            </a:r>
            <a:r>
              <a:rPr lang="zh-TW" altLang="en-US" dirty="0">
                <a:solidFill>
                  <a:srgbClr val="FF0000"/>
                </a:solidFill>
              </a:rPr>
              <a:t>身命布施</a:t>
            </a:r>
            <a:r>
              <a:rPr lang="zh-TW" altLang="en-US" dirty="0"/>
              <a:t>的</a:t>
            </a:r>
            <a:r>
              <a:rPr lang="zh-TW" altLang="en-US" dirty="0" smtClean="0"/>
              <a:t>一端</a:t>
            </a:r>
            <a:r>
              <a:rPr lang="zh-TW" altLang="en-US" dirty="0"/>
              <a:t>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685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常見於菩薩的「慈悲利他行」及「求法行」中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佛法以</a:t>
            </a:r>
            <a:r>
              <a:rPr lang="zh-TW" altLang="en-US" dirty="0">
                <a:solidFill>
                  <a:srgbClr val="FF0000"/>
                </a:solidFill>
              </a:rPr>
              <a:t>一切眾生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全體人類</a:t>
            </a:r>
            <a:r>
              <a:rPr lang="zh-TW" altLang="en-US" dirty="0"/>
              <a:t>為</a:t>
            </a:r>
            <a:r>
              <a:rPr lang="zh-TW" altLang="en-US" dirty="0">
                <a:solidFill>
                  <a:srgbClr val="FF0000"/>
                </a:solidFill>
              </a:rPr>
              <a:t>悲濟的對象</a:t>
            </a:r>
            <a:r>
              <a:rPr lang="zh-TW" altLang="en-US" dirty="0"/>
              <a:t>，所以</a:t>
            </a:r>
            <a:r>
              <a:rPr lang="zh-TW" altLang="en-US" dirty="0">
                <a:solidFill>
                  <a:srgbClr val="FF0000"/>
                </a:solidFill>
              </a:rPr>
              <a:t>本於慈悲的利他行</a:t>
            </a:r>
            <a:r>
              <a:rPr lang="zh-TW" altLang="en-US" dirty="0"/>
              <a:t>──</a:t>
            </a:r>
            <a:r>
              <a:rPr lang="zh-TW" altLang="en-US" dirty="0" smtClean="0"/>
              <a:t>布施</a:t>
            </a:r>
            <a:r>
              <a:rPr lang="zh-TW" altLang="en-US" dirty="0"/>
              <a:t>，不分人我，救濟一切，擴大到一切眾生界，</a:t>
            </a:r>
            <a:r>
              <a:rPr lang="zh-TW" altLang="en-US" dirty="0">
                <a:solidFill>
                  <a:srgbClr val="FF0000"/>
                </a:solidFill>
              </a:rPr>
              <a:t>不惜自己的身命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</a:t>
            </a:r>
            <a:r>
              <a:rPr lang="zh-TW" altLang="en-US" dirty="0"/>
              <a:t>在菩薩</a:t>
            </a:r>
            <a:r>
              <a:rPr lang="zh-TW" altLang="en-US" dirty="0" smtClean="0"/>
              <a:t>的修道</a:t>
            </a:r>
            <a:r>
              <a:rPr lang="zh-TW" altLang="en-US" dirty="0"/>
              <a:t>過程中，</a:t>
            </a:r>
            <a:r>
              <a:rPr lang="zh-TW" altLang="en-US" dirty="0">
                <a:solidFill>
                  <a:srgbClr val="FF0000"/>
                </a:solidFill>
              </a:rPr>
              <a:t>捨身利他</a:t>
            </a:r>
            <a:r>
              <a:rPr lang="zh-TW" altLang="en-US" dirty="0"/>
              <a:t>的事實，經律中</a:t>
            </a:r>
            <a:r>
              <a:rPr lang="zh-TW" altLang="en-US" dirty="0">
                <a:solidFill>
                  <a:srgbClr val="FF0000"/>
                </a:solidFill>
              </a:rPr>
              <a:t>記載得很多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身命布施，除了出於</a:t>
            </a:r>
            <a:r>
              <a:rPr lang="zh-TW" altLang="en-US" dirty="0" smtClean="0">
                <a:solidFill>
                  <a:srgbClr val="FF0000"/>
                </a:solidFill>
              </a:rPr>
              <a:t>同情的</a:t>
            </a:r>
            <a:r>
              <a:rPr lang="zh-TW" altLang="en-US" dirty="0">
                <a:solidFill>
                  <a:srgbClr val="FF0000"/>
                </a:solidFill>
              </a:rPr>
              <a:t>悲心</a:t>
            </a:r>
            <a:r>
              <a:rPr lang="zh-TW" altLang="en-US" dirty="0"/>
              <a:t>而外，也有為了</a:t>
            </a:r>
            <a:r>
              <a:rPr lang="zh-TW" altLang="en-US" dirty="0">
                <a:solidFill>
                  <a:srgbClr val="FF0000"/>
                </a:solidFill>
              </a:rPr>
              <a:t>真理的追求</a:t>
            </a:r>
            <a:r>
              <a:rPr lang="zh-TW" altLang="en-US" dirty="0"/>
              <a:t>──</a:t>
            </a:r>
            <a:r>
              <a:rPr lang="zh-TW" altLang="en-US" dirty="0">
                <a:solidFill>
                  <a:srgbClr val="FF0000"/>
                </a:solidFill>
              </a:rPr>
              <a:t>求法而不惜捨身的</a:t>
            </a:r>
            <a:r>
              <a:rPr lang="zh-TW" altLang="en-US" dirty="0"/>
              <a:t>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794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然「受持、講說」般若仍然勝於內財施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</a:rPr>
              <a:t>身命布施</a:t>
            </a:r>
            <a:r>
              <a:rPr lang="zh-TW" altLang="en-US" dirty="0"/>
              <a:t>的功德</a:t>
            </a:r>
            <a:r>
              <a:rPr lang="zh-TW" altLang="en-US" dirty="0" smtClean="0"/>
              <a:t>，雖</a:t>
            </a:r>
            <a:r>
              <a:rPr lang="zh-TW" altLang="en-US" dirty="0"/>
              <a:t>比</a:t>
            </a:r>
            <a:r>
              <a:rPr lang="zh-TW" altLang="en-US" dirty="0">
                <a:solidFill>
                  <a:srgbClr val="FF0000"/>
                </a:solidFill>
              </a:rPr>
              <a:t>外財施</a:t>
            </a:r>
            <a:r>
              <a:rPr lang="zh-TW" altLang="en-US" dirty="0"/>
              <a:t>大得多，但還是</a:t>
            </a:r>
            <a:r>
              <a:rPr lang="zh-TW" altLang="en-US" dirty="0">
                <a:solidFill>
                  <a:srgbClr val="0070C0"/>
                </a:solidFill>
              </a:rPr>
              <a:t>暫時的</a:t>
            </a:r>
            <a:r>
              <a:rPr lang="zh-TW" altLang="en-US" dirty="0">
                <a:solidFill>
                  <a:srgbClr val="7030A0"/>
                </a:solidFill>
              </a:rPr>
              <a:t>不究竟的</a:t>
            </a:r>
            <a:r>
              <a:rPr lang="zh-TW" altLang="en-US" dirty="0"/>
              <a:t>救濟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受</a:t>
            </a:r>
            <a:r>
              <a:rPr lang="zh-TW" altLang="en-US" dirty="0">
                <a:solidFill>
                  <a:srgbClr val="FF0000"/>
                </a:solidFill>
              </a:rPr>
              <a:t>持</a:t>
            </a:r>
            <a:r>
              <a:rPr lang="zh-TW" altLang="en-US" dirty="0"/>
              <a:t>與</a:t>
            </a:r>
            <a:r>
              <a:rPr lang="zh-TW" altLang="en-US" dirty="0">
                <a:solidFill>
                  <a:srgbClr val="FF0000"/>
                </a:solidFill>
              </a:rPr>
              <a:t>講說</a:t>
            </a:r>
            <a:r>
              <a:rPr lang="zh-TW" altLang="en-US" dirty="0"/>
              <a:t>般若，是</a:t>
            </a:r>
            <a:r>
              <a:rPr lang="zh-TW" altLang="en-US" dirty="0">
                <a:solidFill>
                  <a:srgbClr val="0070C0"/>
                </a:solidFill>
              </a:rPr>
              <a:t>思想</a:t>
            </a:r>
            <a:r>
              <a:rPr lang="zh-TW" altLang="en-US" dirty="0" smtClean="0">
                <a:solidFill>
                  <a:srgbClr val="0070C0"/>
                </a:solidFill>
              </a:rPr>
              <a:t>的</a:t>
            </a:r>
            <a:r>
              <a:rPr lang="zh-TW" altLang="en-US" dirty="0" smtClean="0">
                <a:solidFill>
                  <a:srgbClr val="7030A0"/>
                </a:solidFill>
              </a:rPr>
              <a:t>文化</a:t>
            </a:r>
            <a:r>
              <a:rPr lang="zh-TW" altLang="en-US" dirty="0">
                <a:solidFill>
                  <a:srgbClr val="7030A0"/>
                </a:solidFill>
              </a:rPr>
              <a:t>的</a:t>
            </a:r>
            <a:r>
              <a:rPr lang="zh-TW" altLang="en-US" dirty="0"/>
              <a:t>救濟，</a:t>
            </a:r>
            <a:r>
              <a:rPr lang="zh-TW" altLang="en-US" dirty="0">
                <a:solidFill>
                  <a:srgbClr val="FF0000"/>
                </a:solidFill>
              </a:rPr>
              <a:t>能拯拔墮落的人格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開發錮蔽者的智慧</a:t>
            </a:r>
            <a:r>
              <a:rPr lang="zh-TW" altLang="en-US" dirty="0"/>
              <a:t>，使他趨向光明，一</a:t>
            </a:r>
            <a:r>
              <a:rPr lang="zh-TW" altLang="en-US" dirty="0" smtClean="0"/>
              <a:t>直到究竟</a:t>
            </a:r>
            <a:r>
              <a:rPr lang="zh-TW" altLang="en-US" dirty="0"/>
              <a:t>的解脫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</a:t>
            </a:r>
            <a:r>
              <a:rPr lang="zh-TW" altLang="en-US" dirty="0"/>
              <a:t>，比身命布施的功德，要多到無可計算了！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6612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40000"/>
                <a:lumOff val="6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8478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丙二  勸發奉持</a:t>
            </a:r>
            <a:br>
              <a:rPr lang="zh-TW" altLang="en-US" dirty="0"/>
            </a:br>
            <a:r>
              <a:rPr lang="zh-TW" altLang="en-US" dirty="0"/>
              <a:t>丁一  示奉持行相</a:t>
            </a:r>
            <a:br>
              <a:rPr lang="zh-TW" altLang="en-US" dirty="0"/>
            </a:br>
            <a:r>
              <a:rPr lang="zh-TW" altLang="en-US" dirty="0"/>
              <a:t>戊一  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84784"/>
            <a:ext cx="8219256" cy="4968552"/>
          </a:xfrm>
        </p:spPr>
        <p:txBody>
          <a:bodyPr>
            <a:normAutofit/>
          </a:bodyPr>
          <a:lstStyle/>
          <a:p>
            <a:r>
              <a:rPr lang="zh-TW" altLang="en-US" dirty="0"/>
              <a:t>爾時，須菩提白佛言：</a:t>
            </a:r>
            <a:r>
              <a:rPr lang="en-US" altLang="zh-TW" dirty="0"/>
              <a:t>『</a:t>
            </a:r>
            <a:r>
              <a:rPr lang="zh-TW" altLang="en-US" dirty="0"/>
              <a:t>世尊！當何名此經，我等云何奉持</a:t>
            </a:r>
            <a:r>
              <a:rPr lang="en-US" altLang="zh-TW" dirty="0"/>
              <a:t>』</a:t>
            </a:r>
            <a:r>
              <a:rPr lang="zh-TW" altLang="en-US" dirty="0"/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1932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40000"/>
                <a:lumOff val="6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丁二  歎奉持功德</a:t>
            </a:r>
            <a:br>
              <a:rPr lang="zh-TW" altLang="en-US" dirty="0"/>
            </a:br>
            <a:r>
              <a:rPr lang="zh-TW" altLang="en-US" dirty="0"/>
              <a:t>戊一  空生歎法美人</a:t>
            </a:r>
            <a:br>
              <a:rPr lang="zh-TW" altLang="en-US" dirty="0"/>
            </a:br>
            <a:r>
              <a:rPr lang="zh-TW" altLang="en-US" dirty="0"/>
              <a:t>己一  深法難遇歎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rmAutofit/>
          </a:bodyPr>
          <a:lstStyle/>
          <a:p>
            <a:r>
              <a:rPr lang="zh-TW" altLang="en-US" dirty="0"/>
              <a:t>爾時，須菩提聞說是經，深解義趣，涕淚悲泣而白佛言：</a:t>
            </a:r>
            <a:r>
              <a:rPr lang="en-US" altLang="zh-TW" dirty="0"/>
              <a:t>『</a:t>
            </a:r>
            <a:r>
              <a:rPr lang="zh-TW" altLang="en-US" dirty="0"/>
              <a:t>希有世尊！佛說</a:t>
            </a:r>
            <a:r>
              <a:rPr lang="zh-TW" altLang="en-US" dirty="0" smtClean="0"/>
              <a:t>如是甚</a:t>
            </a:r>
            <a:r>
              <a:rPr lang="zh-TW" altLang="en-US" dirty="0"/>
              <a:t>深經典，我從昔來所得慧眼，未曾得聞如是之經！</a:t>
            </a:r>
          </a:p>
        </p:txBody>
      </p:sp>
    </p:spTree>
    <p:extLst>
      <p:ext uri="{BB962C8B-B14F-4D97-AF65-F5344CB8AC3E}">
        <p14:creationId xmlns:p14="http://schemas.microsoft.com/office/powerpoint/2010/main" val="84447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釋「受持」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</a:rPr>
              <a:t>受持經典的功德</a:t>
            </a:r>
            <a:r>
              <a:rPr lang="zh-TW" altLang="en-US" dirty="0"/>
              <a:t>，一切大乘經</a:t>
            </a:r>
            <a:r>
              <a:rPr lang="zh-TW" altLang="en-US" dirty="0">
                <a:solidFill>
                  <a:srgbClr val="FF0000"/>
                </a:solidFill>
              </a:rPr>
              <a:t>無不極力稱歎</a:t>
            </a:r>
            <a:r>
              <a:rPr lang="zh-TW" altLang="en-US" dirty="0"/>
              <a:t>。</a:t>
            </a:r>
            <a:r>
              <a:rPr lang="zh-TW" altLang="en-US" dirty="0">
                <a:solidFill>
                  <a:srgbClr val="7030A0"/>
                </a:solidFill>
              </a:rPr>
              <a:t>受持</a:t>
            </a:r>
            <a:r>
              <a:rPr lang="zh-TW" altLang="en-US" dirty="0"/>
              <a:t>，含有讀誦、書寫、</a:t>
            </a:r>
            <a:r>
              <a:rPr lang="zh-TW" altLang="en-US" dirty="0" smtClean="0"/>
              <a:t>思惟</a:t>
            </a:r>
            <a:r>
              <a:rPr lang="zh-TW" altLang="en-US" dirty="0"/>
              <a:t>、實行等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經</a:t>
            </a:r>
            <a:r>
              <a:rPr lang="zh-TW" altLang="en-US" dirty="0"/>
              <a:t>中常說受持一四句偈，得不思議功德，因此</a:t>
            </a:r>
            <a:r>
              <a:rPr lang="zh-TW" altLang="en-US" dirty="0">
                <a:solidFill>
                  <a:srgbClr val="FF0000"/>
                </a:solidFill>
              </a:rPr>
              <a:t>有人專以拜經，</a:t>
            </a:r>
            <a:r>
              <a:rPr lang="zh-TW" altLang="en-US" dirty="0" smtClean="0">
                <a:solidFill>
                  <a:srgbClr val="FF0000"/>
                </a:solidFill>
              </a:rPr>
              <a:t>誦經</a:t>
            </a:r>
            <a:r>
              <a:rPr lang="zh-TW" altLang="en-US" dirty="0">
                <a:solidFill>
                  <a:srgbClr val="FF0000"/>
                </a:solidFill>
              </a:rPr>
              <a:t>為事</a:t>
            </a:r>
            <a:r>
              <a:rPr lang="zh-TW" altLang="en-US" dirty="0"/>
              <a:t>，以為這功德夠大了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佛</a:t>
            </a:r>
            <a:r>
              <a:rPr lang="zh-TW" altLang="en-US" dirty="0">
                <a:solidFill>
                  <a:srgbClr val="FF0000"/>
                </a:solidFill>
              </a:rPr>
              <a:t>說</a:t>
            </a:r>
            <a:r>
              <a:rPr lang="zh-TW" altLang="en-US" dirty="0"/>
              <a:t>是不錯的，</a:t>
            </a:r>
            <a:r>
              <a:rPr lang="zh-TW" altLang="en-US" dirty="0">
                <a:solidFill>
                  <a:srgbClr val="FF0000"/>
                </a:solidFill>
              </a:rPr>
              <a:t>學者</a:t>
            </a:r>
            <a:r>
              <a:rPr lang="zh-TW" altLang="en-US" dirty="0"/>
              <a:t>是多少誤會的。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9617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對於「學佛」的思考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</a:rPr>
              <a:t>學佛的</a:t>
            </a:r>
            <a:r>
              <a:rPr lang="zh-TW" altLang="en-US" dirty="0" smtClean="0">
                <a:solidFill>
                  <a:srgbClr val="FF0000"/>
                </a:solidFill>
              </a:rPr>
              <a:t>目的</a:t>
            </a:r>
            <a:r>
              <a:rPr lang="zh-TW" altLang="en-US" dirty="0" smtClean="0"/>
              <a:t>，</a:t>
            </a:r>
            <a:r>
              <a:rPr lang="zh-TW" altLang="en-US" dirty="0"/>
              <a:t>在乎</a:t>
            </a:r>
            <a:r>
              <a:rPr lang="zh-TW" altLang="en-US" dirty="0">
                <a:solidFill>
                  <a:srgbClr val="FF0000"/>
                </a:solidFill>
              </a:rPr>
              <a:t>悟佛所悟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行佛所行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然而</a:t>
            </a:r>
            <a:r>
              <a:rPr lang="zh-TW" altLang="en-US" dirty="0"/>
              <a:t>，如</a:t>
            </a:r>
            <a:r>
              <a:rPr lang="zh-TW" altLang="en-US" dirty="0">
                <a:solidFill>
                  <a:srgbClr val="FF0000"/>
                </a:solidFill>
              </a:rPr>
              <a:t>沒有理解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怎能實行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沒有</a:t>
            </a:r>
            <a:r>
              <a:rPr lang="zh-TW" altLang="en-US" dirty="0">
                <a:solidFill>
                  <a:srgbClr val="FF0000"/>
                </a:solidFill>
              </a:rPr>
              <a:t>讀誦</a:t>
            </a:r>
            <a:r>
              <a:rPr lang="zh-TW" altLang="en-US" dirty="0"/>
              <a:t>，又</a:t>
            </a:r>
            <a:r>
              <a:rPr lang="zh-TW" altLang="en-US" dirty="0" smtClean="0"/>
              <a:t>從何</a:t>
            </a:r>
            <a:r>
              <a:rPr lang="zh-TW" altLang="en-US" dirty="0"/>
              <a:t>去理解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不</a:t>
            </a:r>
            <a:r>
              <a:rPr lang="zh-TW" altLang="en-US" dirty="0">
                <a:solidFill>
                  <a:srgbClr val="FF0000"/>
                </a:solidFill>
              </a:rPr>
              <a:t>聽不見</a:t>
            </a:r>
            <a:r>
              <a:rPr lang="zh-TW" altLang="en-US" dirty="0"/>
              <a:t>，又怎麼知道去讀誦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由</a:t>
            </a:r>
            <a:r>
              <a:rPr lang="zh-TW" altLang="en-US" dirty="0">
                <a:solidFill>
                  <a:srgbClr val="FF0000"/>
                </a:solidFill>
              </a:rPr>
              <a:t>見聞</a:t>
            </a:r>
            <a:r>
              <a:rPr lang="zh-TW" altLang="en-US" dirty="0"/>
              <a:t>而</a:t>
            </a:r>
            <a:r>
              <a:rPr lang="zh-TW" altLang="en-US" dirty="0">
                <a:solidFill>
                  <a:srgbClr val="FF0000"/>
                </a:solidFill>
              </a:rPr>
              <a:t>讀誦</a:t>
            </a:r>
            <a:r>
              <a:rPr lang="zh-TW" altLang="en-US" dirty="0"/>
              <a:t>、而</a:t>
            </a:r>
            <a:r>
              <a:rPr lang="zh-TW" altLang="en-US" dirty="0">
                <a:solidFill>
                  <a:srgbClr val="FF0000"/>
                </a:solidFill>
              </a:rPr>
              <a:t>理解</a:t>
            </a:r>
            <a:r>
              <a:rPr lang="zh-TW" altLang="en-US" dirty="0"/>
              <a:t>、而</a:t>
            </a:r>
            <a:r>
              <a:rPr lang="zh-TW" altLang="en-US" dirty="0">
                <a:solidFill>
                  <a:srgbClr val="FF0000"/>
                </a:solidFill>
              </a:rPr>
              <a:t>實行</a:t>
            </a:r>
            <a:r>
              <a:rPr lang="zh-TW" altLang="en-US" dirty="0" smtClean="0"/>
              <a:t>、而</a:t>
            </a:r>
            <a:r>
              <a:rPr lang="zh-TW" altLang="en-US" dirty="0">
                <a:solidFill>
                  <a:srgbClr val="FF0000"/>
                </a:solidFill>
              </a:rPr>
              <a:t>證入</a:t>
            </a:r>
            <a:r>
              <a:rPr lang="zh-TW" altLang="en-US" dirty="0"/>
              <a:t>，聽聞、讀誦，豈非為行證的根本嗎？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5823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切莫誤解「受持」之義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所以</a:t>
            </a:r>
            <a:r>
              <a:rPr lang="zh-TW" altLang="en-US" dirty="0">
                <a:solidFill>
                  <a:srgbClr val="FF0000"/>
                </a:solidFill>
              </a:rPr>
              <a:t>大乘經</a:t>
            </a:r>
            <a:r>
              <a:rPr lang="zh-TW" altLang="en-US" dirty="0"/>
              <a:t>中，都</a:t>
            </a:r>
            <a:r>
              <a:rPr lang="zh-TW" altLang="en-US" dirty="0">
                <a:solidFill>
                  <a:srgbClr val="FF0000"/>
                </a:solidFill>
              </a:rPr>
              <a:t>極力稱歎讀</a:t>
            </a:r>
            <a:r>
              <a:rPr lang="zh-TW" altLang="en-US" dirty="0" smtClean="0">
                <a:solidFill>
                  <a:srgbClr val="FF0000"/>
                </a:solidFill>
              </a:rPr>
              <a:t>誦</a:t>
            </a:r>
            <a:r>
              <a:rPr lang="zh-TW" altLang="en-US" dirty="0" smtClean="0"/>
              <a:t>等</a:t>
            </a:r>
            <a:r>
              <a:rPr lang="zh-TW" altLang="en-US" dirty="0"/>
              <a:t>功德，以</a:t>
            </a:r>
            <a:r>
              <a:rPr lang="zh-TW" altLang="en-US" dirty="0">
                <a:solidFill>
                  <a:srgbClr val="FF0000"/>
                </a:solidFill>
              </a:rPr>
              <a:t>引人深入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如</a:t>
            </a:r>
            <a:r>
              <a:rPr lang="zh-TW" altLang="en-US" dirty="0">
                <a:solidFill>
                  <a:srgbClr val="FF0000"/>
                </a:solidFill>
              </a:rPr>
              <a:t>神秘的讀誦禮拜</a:t>
            </a:r>
            <a:r>
              <a:rPr lang="zh-TW" altLang="en-US" dirty="0"/>
              <a:t>，不求解，不起行，以為功德已大</a:t>
            </a:r>
            <a:r>
              <a:rPr lang="zh-TW" altLang="en-US" dirty="0" smtClean="0"/>
              <a:t>極了。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甚至</a:t>
            </a:r>
            <a:r>
              <a:rPr lang="zh-TW" altLang="en-US" dirty="0"/>
              <a:t>稱讚誦持功德，</a:t>
            </a:r>
            <a:r>
              <a:rPr lang="zh-TW" altLang="en-US" dirty="0">
                <a:solidFill>
                  <a:srgbClr val="FF0000"/>
                </a:solidFill>
              </a:rPr>
              <a:t>成為變相的符咒</a:t>
            </a:r>
            <a:r>
              <a:rPr lang="zh-TW" altLang="en-US" dirty="0"/>
              <a:t>，這怕不是功德，而反是無量罪惡</a:t>
            </a:r>
            <a:r>
              <a:rPr lang="zh-TW" altLang="en-US" dirty="0" smtClean="0"/>
              <a:t>呢！</a:t>
            </a: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8217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zh-TW" altLang="en-US" dirty="0" smtClean="0"/>
              <a:t>須菩提的「涕淚悲泣」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</a:rPr>
              <a:t>空生</a:t>
            </a:r>
            <a:r>
              <a:rPr lang="zh-TW" altLang="en-US" dirty="0"/>
              <a:t>，就是須菩提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他</a:t>
            </a:r>
            <a:r>
              <a:rPr lang="zh-TW" altLang="en-US" dirty="0"/>
              <a:t>深刻的理解到般若法門的義趣──</a:t>
            </a:r>
            <a:r>
              <a:rPr lang="zh-TW" altLang="en-US" dirty="0">
                <a:solidFill>
                  <a:srgbClr val="FF0000"/>
                </a:solidFill>
              </a:rPr>
              <a:t>義</a:t>
            </a:r>
            <a:r>
              <a:rPr lang="zh-TW" altLang="en-US" dirty="0"/>
              <a:t>是義理，</a:t>
            </a:r>
            <a:r>
              <a:rPr lang="zh-TW" altLang="en-US" dirty="0">
                <a:solidFill>
                  <a:srgbClr val="FF0000"/>
                </a:solidFill>
              </a:rPr>
              <a:t>趣</a:t>
            </a:r>
            <a:r>
              <a:rPr lang="zh-TW" altLang="en-US" dirty="0" smtClean="0"/>
              <a:t>是意趣</a:t>
            </a:r>
            <a:r>
              <a:rPr lang="zh-TW" altLang="en-US" dirty="0"/>
              <a:t>，感到法門的希有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想到</a:t>
            </a:r>
            <a:r>
              <a:rPr lang="zh-TW" altLang="en-US" dirty="0">
                <a:solidFill>
                  <a:srgbClr val="FF0000"/>
                </a:solidFill>
              </a:rPr>
              <a:t>過去流轉生死的情景</a:t>
            </a:r>
            <a:r>
              <a:rPr lang="zh-TW" altLang="en-US" dirty="0"/>
              <a:t>，非常慚愧；想到</a:t>
            </a:r>
            <a:r>
              <a:rPr lang="zh-TW" altLang="en-US" dirty="0">
                <a:solidFill>
                  <a:srgbClr val="FF0000"/>
                </a:solidFill>
              </a:rPr>
              <a:t>如來的</a:t>
            </a:r>
            <a:r>
              <a:rPr lang="zh-TW" altLang="en-US" dirty="0" smtClean="0">
                <a:solidFill>
                  <a:srgbClr val="FF0000"/>
                </a:solidFill>
              </a:rPr>
              <a:t>慈悲</a:t>
            </a:r>
            <a:r>
              <a:rPr lang="zh-TW" altLang="en-US" dirty="0">
                <a:solidFill>
                  <a:srgbClr val="FF0000"/>
                </a:solidFill>
              </a:rPr>
              <a:t>救拔</a:t>
            </a:r>
            <a:r>
              <a:rPr lang="zh-TW" altLang="en-US" dirty="0"/>
              <a:t>，得以超脫而</a:t>
            </a:r>
            <a:r>
              <a:rPr lang="zh-TW" altLang="en-US" dirty="0">
                <a:solidFill>
                  <a:srgbClr val="FF0000"/>
                </a:solidFill>
              </a:rPr>
              <a:t>聽聞菩薩行</a:t>
            </a:r>
            <a:r>
              <a:rPr lang="zh-TW" altLang="en-US" dirty="0"/>
              <a:t>，又是無限的感激，所以就不自覺的涕淚</a:t>
            </a:r>
            <a:r>
              <a:rPr lang="zh-TW" altLang="en-US" dirty="0" smtClean="0"/>
              <a:t>悲泣起來。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他向佛說：希有！希有！如來所說的甚深微妙法門，我從過去所得</a:t>
            </a:r>
            <a:r>
              <a:rPr lang="zh-TW" altLang="en-US" dirty="0" smtClean="0"/>
              <a:t>慧眼以來</a:t>
            </a:r>
            <a:r>
              <a:rPr lang="zh-TW" altLang="en-US" dirty="0"/>
              <a:t>，未曾聽說過這樣甚深的法門；這次竟然聽到了，是多麼的欣幸！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8207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釋「慧眼」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即「知實相慧」，此慧能</a:t>
            </a:r>
            <a:r>
              <a:rPr lang="zh-TW" altLang="en-US" dirty="0">
                <a:solidFill>
                  <a:srgbClr val="FF0000"/>
                </a:solidFill>
              </a:rPr>
              <a:t>徹見諸法的如實相</a:t>
            </a:r>
            <a:r>
              <a:rPr lang="zh-TW" altLang="en-US" dirty="0"/>
              <a:t>，所以名</a:t>
            </a:r>
            <a:r>
              <a:rPr lang="zh-TW" altLang="en-US" dirty="0">
                <a:solidFill>
                  <a:srgbClr val="FF0000"/>
                </a:solidFill>
              </a:rPr>
              <a:t>慧眼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阿</a:t>
            </a:r>
            <a:r>
              <a:rPr lang="zh-TW" altLang="en-US" dirty="0"/>
              <a:t>含經中，稱為</a:t>
            </a:r>
            <a:r>
              <a:rPr lang="zh-TW" altLang="en-US" dirty="0" smtClean="0">
                <a:solidFill>
                  <a:srgbClr val="FF0000"/>
                </a:solidFill>
              </a:rPr>
              <a:t>法眼</a:t>
            </a:r>
            <a:r>
              <a:rPr lang="zh-TW" altLang="en-US" dirty="0"/>
              <a:t>，法即</a:t>
            </a:r>
            <a:r>
              <a:rPr lang="zh-TW" altLang="en-US" dirty="0">
                <a:solidFill>
                  <a:srgbClr val="FF0000"/>
                </a:solidFill>
              </a:rPr>
              <a:t>實相</a:t>
            </a:r>
            <a:r>
              <a:rPr lang="zh-TW" altLang="en-US" dirty="0"/>
              <a:t>的異名，與此所說的慧眼同一；與大乘經中的法眼不同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須菩提所</a:t>
            </a:r>
            <a:r>
              <a:rPr lang="zh-TW" altLang="en-US" dirty="0"/>
              <a:t>說慧眼，即指</a:t>
            </a:r>
            <a:r>
              <a:rPr lang="zh-TW" altLang="en-US" dirty="0">
                <a:solidFill>
                  <a:srgbClr val="FF0000"/>
                </a:solidFill>
              </a:rPr>
              <a:t>聲聞的證智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sz="2800" dirty="0" smtClean="0">
                <a:solidFill>
                  <a:srgbClr val="0070C0"/>
                </a:solidFill>
              </a:rPr>
              <a:t>※</a:t>
            </a:r>
            <a:r>
              <a:rPr lang="zh-TW" altLang="en-US" sz="2800" dirty="0">
                <a:solidFill>
                  <a:srgbClr val="0070C0"/>
                </a:solidFill>
              </a:rPr>
              <a:t>大乘經的法眼：即菩薩為救度一切</a:t>
            </a:r>
            <a:r>
              <a:rPr lang="zh-TW" altLang="en-US" sz="2800" dirty="0" smtClean="0">
                <a:solidFill>
                  <a:srgbClr val="0070C0"/>
                </a:solidFill>
              </a:rPr>
              <a:t>眾生</a:t>
            </a:r>
            <a:r>
              <a:rPr lang="zh-TW" altLang="en-US" sz="2800" dirty="0">
                <a:solidFill>
                  <a:srgbClr val="0070C0"/>
                </a:solidFill>
              </a:rPr>
              <a:t>，能照見一切法門之眼</a:t>
            </a:r>
            <a:r>
              <a:rPr lang="zh-TW" altLang="en-US" sz="2800" dirty="0" smtClean="0">
                <a:solidFill>
                  <a:srgbClr val="0070C0"/>
                </a:solidFill>
              </a:rPr>
              <a:t>。</a:t>
            </a:r>
            <a:endParaRPr lang="zh-TW" alt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7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「</a:t>
            </a:r>
            <a:r>
              <a:rPr lang="zh-TW" altLang="en-US" dirty="0"/>
              <a:t>未曾得聞如是之經</a:t>
            </a:r>
            <a:r>
              <a:rPr lang="zh-TW" altLang="en-US" dirty="0" smtClean="0"/>
              <a:t>」之二義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ea"/>
              <a:buAutoNum type="ea1ChtPeriod"/>
            </a:pPr>
            <a:r>
              <a:rPr lang="zh-TW" altLang="en-US" dirty="0" smtClean="0"/>
              <a:t>從</a:t>
            </a:r>
            <a:r>
              <a:rPr lang="zh-TW" altLang="en-US" dirty="0" smtClean="0">
                <a:solidFill>
                  <a:srgbClr val="FF0000"/>
                </a:solidFill>
              </a:rPr>
              <a:t>大悲</a:t>
            </a:r>
            <a:r>
              <a:rPr lang="zh-TW" altLang="en-US" dirty="0">
                <a:solidFill>
                  <a:srgbClr val="FF0000"/>
                </a:solidFill>
              </a:rPr>
              <a:t>為本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無所得為方便</a:t>
            </a:r>
            <a:r>
              <a:rPr lang="zh-TW" altLang="en-US" dirty="0"/>
              <a:t>的</a:t>
            </a:r>
            <a:r>
              <a:rPr lang="zh-TW" altLang="en-US" dirty="0">
                <a:solidFill>
                  <a:srgbClr val="FF0000"/>
                </a:solidFill>
              </a:rPr>
              <a:t>菩提心行</a:t>
            </a:r>
            <a:r>
              <a:rPr lang="zh-TW" altLang="en-US" dirty="0"/>
              <a:t>說，聲聞行者確乎不知的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ea"/>
              <a:buAutoNum type="ea1ChtPeriod"/>
            </a:pPr>
            <a:r>
              <a:rPr lang="zh-TW" altLang="en-US" dirty="0" smtClean="0"/>
              <a:t>從</a:t>
            </a:r>
            <a:r>
              <a:rPr lang="zh-TW" altLang="en-US" dirty="0">
                <a:solidFill>
                  <a:srgbClr val="FF0000"/>
                </a:solidFill>
              </a:rPr>
              <a:t>離相</a:t>
            </a:r>
            <a:r>
              <a:rPr lang="zh-TW" altLang="en-US" dirty="0" smtClean="0">
                <a:solidFill>
                  <a:srgbClr val="FF0000"/>
                </a:solidFill>
              </a:rPr>
              <a:t>徹悟</a:t>
            </a:r>
            <a:r>
              <a:rPr lang="zh-TW" altLang="en-US" dirty="0">
                <a:solidFill>
                  <a:srgbClr val="FF0000"/>
                </a:solidFill>
              </a:rPr>
              <a:t>的實相</a:t>
            </a:r>
            <a:r>
              <a:rPr lang="zh-TW" altLang="en-US" dirty="0"/>
              <a:t>說，須菩提</a:t>
            </a:r>
            <a:r>
              <a:rPr lang="zh-TW" altLang="en-US" dirty="0">
                <a:solidFill>
                  <a:srgbClr val="FF0000"/>
                </a:solidFill>
              </a:rPr>
              <a:t>久已正覺</a:t>
            </a:r>
            <a:r>
              <a:rPr lang="zh-TW" altLang="en-US" dirty="0"/>
              <a:t>，而且</a:t>
            </a:r>
            <a:r>
              <a:rPr lang="zh-TW" altLang="en-US" dirty="0">
                <a:solidFill>
                  <a:srgbClr val="FF0000"/>
                </a:solidFill>
              </a:rPr>
              <a:t>能與佛共論</a:t>
            </a:r>
            <a:r>
              <a:rPr lang="zh-TW" altLang="en-US" dirty="0"/>
              <a:t>，於此般若法門，何致驚奇</a:t>
            </a:r>
            <a:r>
              <a:rPr lang="zh-TW" altLang="en-US" dirty="0" smtClean="0"/>
              <a:t>如此！？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4323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何致</a:t>
            </a:r>
            <a:r>
              <a:rPr lang="zh-TW" altLang="en-US" dirty="0" smtClean="0"/>
              <a:t>驚奇：代表一般取相者而說「未聞」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須知這是</a:t>
            </a:r>
            <a:r>
              <a:rPr lang="zh-TW" altLang="en-US" dirty="0">
                <a:solidFill>
                  <a:srgbClr val="FF0000"/>
                </a:solidFill>
              </a:rPr>
              <a:t>代表一般取相的聲聞行者</a:t>
            </a:r>
            <a:r>
              <a:rPr lang="zh-TW" altLang="en-US" dirty="0"/>
              <a:t>的。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大</a:t>
            </a:r>
            <a:r>
              <a:rPr lang="zh-TW" altLang="en-US" dirty="0"/>
              <a:t>弟子在法會中，不論是問是答</a:t>
            </a:r>
            <a:r>
              <a:rPr lang="zh-TW" altLang="en-US" dirty="0" smtClean="0"/>
              <a:t>，都</a:t>
            </a:r>
            <a:r>
              <a:rPr lang="zh-TW" altLang="en-US" dirty="0"/>
              <a:t>有</a:t>
            </a:r>
            <a:r>
              <a:rPr lang="zh-TW" altLang="en-US" dirty="0">
                <a:solidFill>
                  <a:srgbClr val="FF0000"/>
                </a:solidFill>
              </a:rPr>
              <a:t>當機的領導作用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現在</a:t>
            </a:r>
            <a:r>
              <a:rPr lang="zh-TW" altLang="en-US" dirty="0"/>
              <a:t>代表那些取相的眾生，特別是</a:t>
            </a:r>
            <a:r>
              <a:rPr lang="zh-TW" altLang="en-US" dirty="0">
                <a:solidFill>
                  <a:srgbClr val="FF0000"/>
                </a:solidFill>
              </a:rPr>
              <a:t>執有諸法實性的增</a:t>
            </a:r>
            <a:r>
              <a:rPr lang="zh-TW" altLang="en-US" dirty="0" smtClean="0">
                <a:solidFill>
                  <a:srgbClr val="FF0000"/>
                </a:solidFill>
              </a:rPr>
              <a:t>上慢</a:t>
            </a:r>
            <a:r>
              <a:rPr lang="zh-TW" altLang="en-US" dirty="0">
                <a:solidFill>
                  <a:srgbClr val="FF0000"/>
                </a:solidFill>
              </a:rPr>
              <a:t>聲聞</a:t>
            </a:r>
            <a:r>
              <a:rPr lang="zh-TW" altLang="en-US" dirty="0"/>
              <a:t>，所以說</a:t>
            </a:r>
            <a:r>
              <a:rPr lang="zh-TW" altLang="en-US" dirty="0">
                <a:solidFill>
                  <a:srgbClr val="FF0000"/>
                </a:solidFill>
              </a:rPr>
              <a:t>從未得聞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極力</a:t>
            </a:r>
            <a:r>
              <a:rPr lang="zh-TW" altLang="en-US" dirty="0">
                <a:solidFill>
                  <a:srgbClr val="FF0000"/>
                </a:solidFill>
              </a:rPr>
              <a:t>稱歎</a:t>
            </a:r>
            <a:r>
              <a:rPr lang="zh-TW" altLang="en-US" dirty="0"/>
              <a:t>深法的難聞，</a:t>
            </a:r>
            <a:r>
              <a:rPr lang="zh-TW" altLang="en-US" dirty="0" smtClean="0"/>
              <a:t>使他們</a:t>
            </a:r>
            <a:r>
              <a:rPr lang="zh-TW" altLang="en-US" dirty="0">
                <a:solidFill>
                  <a:srgbClr val="FF0000"/>
                </a:solidFill>
              </a:rPr>
              <a:t>注意而受持</a:t>
            </a:r>
            <a:r>
              <a:rPr lang="zh-TW" altLang="en-US" dirty="0"/>
              <a:t>這離相</a:t>
            </a:r>
            <a:r>
              <a:rPr lang="zh-TW" altLang="en-US" dirty="0" smtClean="0"/>
              <a:t>妙悟</a:t>
            </a:r>
            <a:r>
              <a:rPr lang="zh-TW" altLang="en-US" dirty="0"/>
              <a:t>的般若。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7319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40000"/>
                <a:lumOff val="6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已二  信者難能歎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fontScale="92500"/>
          </a:bodyPr>
          <a:lstStyle/>
          <a:p>
            <a:r>
              <a:rPr lang="zh-TW" altLang="en-US" dirty="0"/>
              <a:t>世尊！若復有人得聞是經，信心清淨，則生實相，當知是人成就第一希有功德。</a:t>
            </a:r>
          </a:p>
          <a:p>
            <a:r>
              <a:rPr lang="zh-TW" altLang="en-US" dirty="0"/>
              <a:t>世尊！是實相者，則是非相，是故如來說名實相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世</a:t>
            </a:r>
            <a:r>
              <a:rPr lang="zh-TW" altLang="en-US" dirty="0"/>
              <a:t>尊！我今得聞如是經典，</a:t>
            </a:r>
            <a:r>
              <a:rPr lang="zh-TW" altLang="en-US" dirty="0" smtClean="0"/>
              <a:t>信解</a:t>
            </a:r>
            <a:r>
              <a:rPr lang="zh-TW" altLang="en-US" dirty="0"/>
              <a:t>受持，不足為難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若</a:t>
            </a:r>
            <a:r>
              <a:rPr lang="zh-TW" altLang="en-US" dirty="0"/>
              <a:t>當來世後五百歲，其有眾生得聞是經，信解受持，是人</a:t>
            </a:r>
            <a:r>
              <a:rPr lang="zh-TW" altLang="en-US" dirty="0" smtClean="0"/>
              <a:t>則為</a:t>
            </a:r>
            <a:r>
              <a:rPr lang="zh-TW" altLang="en-US" dirty="0"/>
              <a:t>第一希有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r>
              <a:rPr lang="zh-TW" altLang="en-US" dirty="0" smtClean="0"/>
              <a:t>何以</a:t>
            </a:r>
            <a:r>
              <a:rPr lang="zh-TW" altLang="en-US" dirty="0"/>
              <a:t>故？此人無我相、人相、眾生相、壽者相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所以</a:t>
            </a:r>
            <a:r>
              <a:rPr lang="zh-TW" altLang="en-US" dirty="0"/>
              <a:t>者何？我相</a:t>
            </a:r>
            <a:r>
              <a:rPr lang="zh-TW" altLang="en-US" dirty="0" smtClean="0"/>
              <a:t>即是非</a:t>
            </a:r>
            <a:r>
              <a:rPr lang="zh-TW" altLang="en-US" dirty="0"/>
              <a:t>相，人相、眾生相、壽者相即是非相。何以故？離一切諸相，則名諸佛</a:t>
            </a:r>
            <a:r>
              <a:rPr lang="en-US" altLang="zh-TW" dirty="0"/>
              <a:t>』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06718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歎信者難得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空生稱歎深法難逢後，接著說：如有人聽了這深妙法門，能離一切妄相</a:t>
            </a:r>
            <a:r>
              <a:rPr lang="zh-TW" altLang="en-US" dirty="0" smtClean="0"/>
              <a:t>而清淨</a:t>
            </a:r>
            <a:r>
              <a:rPr lang="zh-TW" altLang="en-US" dirty="0"/>
              <a:t>信心──生實相，這是極為難得的！是成就第一希有功德的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rgbClr val="7030A0"/>
                </a:solidFill>
              </a:rPr>
              <a:t>前文</a:t>
            </a:r>
            <a:r>
              <a:rPr lang="zh-TW" altLang="en-US" dirty="0"/>
              <a:t>，空</a:t>
            </a:r>
            <a:r>
              <a:rPr lang="zh-TW" altLang="en-US" dirty="0" smtClean="0"/>
              <a:t>生</a:t>
            </a:r>
            <a:r>
              <a:rPr lang="zh-TW" altLang="en-US" dirty="0" smtClean="0">
                <a:solidFill>
                  <a:srgbClr val="FF0000"/>
                </a:solidFill>
              </a:rPr>
              <a:t>疑</a:t>
            </a:r>
            <a:r>
              <a:rPr lang="zh-TW" altLang="en-US" dirty="0">
                <a:solidFill>
                  <a:srgbClr val="FF0000"/>
                </a:solidFill>
              </a:rPr>
              <a:t>未來眾生不能聽此經而生實信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7030A0"/>
                </a:solidFill>
              </a:rPr>
              <a:t>現在</a:t>
            </a:r>
            <a:r>
              <a:rPr lang="zh-TW" altLang="en-US" dirty="0"/>
              <a:t>是</a:t>
            </a:r>
            <a:r>
              <a:rPr lang="zh-TW" altLang="en-US" dirty="0">
                <a:solidFill>
                  <a:srgbClr val="FF0000"/>
                </a:solidFill>
              </a:rPr>
              <a:t>肯定的說有人能生實信</a:t>
            </a:r>
            <a:r>
              <a:rPr lang="zh-TW" altLang="en-US" dirty="0"/>
              <a:t>。</a:t>
            </a:r>
          </a:p>
          <a:p>
            <a:pPr marL="514350" indent="-514350">
              <a:buFont typeface="+mj-lt"/>
              <a:buAutoNum type="arabicPeriod"/>
            </a:pP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5721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大意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菩薩的</a:t>
            </a:r>
            <a:r>
              <a:rPr lang="zh-TW" altLang="en-US" dirty="0">
                <a:solidFill>
                  <a:srgbClr val="FF0000"/>
                </a:solidFill>
              </a:rPr>
              <a:t>般若道體</a:t>
            </a:r>
            <a:r>
              <a:rPr lang="zh-TW" altLang="en-US" dirty="0"/>
              <a:t>，已說畢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此</a:t>
            </a:r>
            <a:r>
              <a:rPr lang="zh-TW" altLang="en-US" dirty="0"/>
              <a:t>下，約般若功德的尊勝，讚歎以</a:t>
            </a:r>
            <a:r>
              <a:rPr lang="zh-TW" altLang="en-US" dirty="0">
                <a:solidFill>
                  <a:srgbClr val="FF0000"/>
                </a:solidFill>
              </a:rPr>
              <a:t>勸人受持</a:t>
            </a:r>
            <a:r>
              <a:rPr lang="zh-TW" altLang="en-US" dirty="0"/>
              <a:t>。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如來</a:t>
            </a:r>
            <a:r>
              <a:rPr lang="zh-TW" altLang="en-US" dirty="0"/>
              <a:t>校德完畢，須菩提起來問道：這部經應當叫什麼名稱？我們應怎樣去受</a:t>
            </a:r>
            <a:r>
              <a:rPr lang="zh-TW" altLang="en-US" dirty="0" smtClean="0"/>
              <a:t>持奉行</a:t>
            </a:r>
            <a:r>
              <a:rPr lang="zh-TW" altLang="en-US" dirty="0"/>
              <a:t>？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260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zh-TW" altLang="en-US" smtClean="0"/>
              <a:t>「信」與「實相」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信，以「</a:t>
            </a:r>
            <a:r>
              <a:rPr lang="zh-TW" altLang="en-US" dirty="0" smtClean="0"/>
              <a:t>心淨</a:t>
            </a:r>
            <a:r>
              <a:rPr lang="zh-TW" altLang="en-US" dirty="0"/>
              <a:t>為性」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但</a:t>
            </a:r>
            <a:r>
              <a:rPr lang="zh-TW" altLang="en-US" dirty="0"/>
              <a:t>此中的</a:t>
            </a:r>
            <a:r>
              <a:rPr lang="zh-TW" altLang="en-US" dirty="0">
                <a:solidFill>
                  <a:srgbClr val="FF0000"/>
                </a:solidFill>
              </a:rPr>
              <a:t>淨信</a:t>
            </a:r>
            <a:r>
              <a:rPr lang="zh-TW" altLang="en-US" dirty="0"/>
              <a:t>，是</a:t>
            </a:r>
            <a:r>
              <a:rPr lang="zh-TW" altLang="en-US" dirty="0">
                <a:solidFill>
                  <a:srgbClr val="FF0000"/>
                </a:solidFill>
              </a:rPr>
              <a:t>離戲論而顯的心自清淨</a:t>
            </a:r>
            <a:r>
              <a:rPr lang="zh-TW" altLang="en-US" dirty="0"/>
              <a:t>，是如實相而知的</a:t>
            </a:r>
            <a:r>
              <a:rPr lang="zh-TW" altLang="en-US" dirty="0">
                <a:solidFill>
                  <a:srgbClr val="FF0000"/>
                </a:solidFill>
              </a:rPr>
              <a:t>證信</a:t>
            </a:r>
            <a:r>
              <a:rPr lang="zh-TW" altLang="en-US" dirty="0" smtClean="0"/>
              <a:t>，即</a:t>
            </a:r>
            <a:r>
              <a:rPr lang="zh-TW" altLang="en-US" dirty="0">
                <a:solidFill>
                  <a:srgbClr val="FF0000"/>
                </a:solidFill>
              </a:rPr>
              <a:t>清淨增上意樂</a:t>
            </a:r>
            <a:r>
              <a:rPr lang="zh-TW" altLang="en-US" dirty="0"/>
              <a:t>或</a:t>
            </a:r>
            <a:r>
              <a:rPr lang="zh-TW" altLang="en-US" dirty="0">
                <a:solidFill>
                  <a:srgbClr val="FF0000"/>
                </a:solidFill>
              </a:rPr>
              <a:t>不壞信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聞</a:t>
            </a:r>
            <a:r>
              <a:rPr lang="zh-TW" altLang="en-US" dirty="0"/>
              <a:t>此經而</a:t>
            </a:r>
            <a:r>
              <a:rPr lang="zh-TW" altLang="en-US" dirty="0">
                <a:solidFill>
                  <a:srgbClr val="FF0000"/>
                </a:solidFill>
              </a:rPr>
              <a:t>能生淨信</a:t>
            </a:r>
            <a:r>
              <a:rPr lang="zh-TW" altLang="en-US" dirty="0"/>
              <a:t>，即</a:t>
            </a:r>
            <a:r>
              <a:rPr lang="zh-TW" altLang="en-US" dirty="0">
                <a:solidFill>
                  <a:srgbClr val="FF0000"/>
                </a:solidFill>
              </a:rPr>
              <a:t>能生實相</a:t>
            </a:r>
            <a:r>
              <a:rPr lang="zh-TW" altLang="en-US" dirty="0"/>
              <a:t>。實相，異譯作</a:t>
            </a:r>
            <a:r>
              <a:rPr lang="zh-TW" altLang="en-US" dirty="0" smtClean="0">
                <a:solidFill>
                  <a:srgbClr val="FF0000"/>
                </a:solidFill>
              </a:rPr>
              <a:t>實想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想</a:t>
            </a:r>
            <a:r>
              <a:rPr lang="zh-TW" altLang="en-US" dirty="0"/>
              <a:t>即智慧的別名，如經說無常想、無我想等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</a:t>
            </a:r>
            <a:r>
              <a:rPr lang="zh-TW" altLang="en-US" dirty="0"/>
              <a:t>，實相即</a:t>
            </a:r>
            <a:r>
              <a:rPr lang="zh-TW" altLang="en-US" dirty="0">
                <a:solidFill>
                  <a:srgbClr val="FF0000"/>
                </a:solidFill>
              </a:rPr>
              <a:t>如實相而知</a:t>
            </a:r>
            <a:r>
              <a:rPr lang="zh-TW" altLang="en-US" dirty="0" smtClean="0">
                <a:solidFill>
                  <a:srgbClr val="FF0000"/>
                </a:solidFill>
              </a:rPr>
              <a:t>的般若</a:t>
            </a:r>
            <a:r>
              <a:rPr lang="zh-TW" altLang="en-US" dirty="0"/>
              <a:t>；生實相，即</a:t>
            </a:r>
            <a:r>
              <a:rPr lang="en-US" altLang="zh-TW" dirty="0"/>
              <a:t>『</a:t>
            </a:r>
            <a:r>
              <a:rPr lang="zh-TW" altLang="en-US" dirty="0"/>
              <a:t>一切法不生則般若生</a:t>
            </a:r>
            <a:r>
              <a:rPr lang="en-US" altLang="zh-TW" dirty="0"/>
              <a:t>』</a:t>
            </a:r>
            <a:r>
              <a:rPr lang="zh-TW" altLang="en-US" dirty="0"/>
              <a:t>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2867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「實相」如何可說？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須菩提</a:t>
            </a:r>
            <a:r>
              <a:rPr lang="zh-TW" altLang="en-US" dirty="0" smtClean="0"/>
              <a:t>隨即</a:t>
            </a:r>
            <a:r>
              <a:rPr lang="zh-TW" altLang="en-US" dirty="0"/>
              <a:t>說：實相，實即是非相，是</a:t>
            </a:r>
            <a:r>
              <a:rPr lang="zh-TW" altLang="en-US" dirty="0">
                <a:solidFill>
                  <a:srgbClr val="FF0000"/>
                </a:solidFill>
              </a:rPr>
              <a:t>離一切名言測度的畢竟空寂</a:t>
            </a:r>
            <a:r>
              <a:rPr lang="zh-TW" altLang="en-US" dirty="0"/>
              <a:t>；從</a:t>
            </a:r>
            <a:r>
              <a:rPr lang="zh-TW" altLang="en-US" dirty="0">
                <a:solidFill>
                  <a:srgbClr val="FF0000"/>
                </a:solidFill>
              </a:rPr>
              <a:t>不為虛誑妄取</a:t>
            </a:r>
            <a:r>
              <a:rPr lang="zh-TW" altLang="en-US" dirty="0" smtClean="0">
                <a:solidFill>
                  <a:srgbClr val="FF0000"/>
                </a:solidFill>
              </a:rPr>
              <a:t>相所</a:t>
            </a:r>
            <a:r>
              <a:rPr lang="zh-TW" altLang="en-US" dirty="0">
                <a:solidFill>
                  <a:srgbClr val="FF0000"/>
                </a:solidFill>
              </a:rPr>
              <a:t>惑亂，名之為實相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諸</a:t>
            </a:r>
            <a:r>
              <a:rPr lang="zh-TW" altLang="en-US" dirty="0"/>
              <a:t>法實相，即諸法的實相不可得；因為</a:t>
            </a:r>
            <a:r>
              <a:rPr lang="zh-TW" altLang="en-US" dirty="0">
                <a:solidFill>
                  <a:srgbClr val="FF0000"/>
                </a:solidFill>
              </a:rPr>
              <a:t>一切法的實相</a:t>
            </a:r>
            <a:r>
              <a:rPr lang="zh-TW" altLang="en-US" dirty="0" smtClean="0">
                <a:solidFill>
                  <a:srgbClr val="FF0000"/>
                </a:solidFill>
              </a:rPr>
              <a:t>不可</a:t>
            </a:r>
            <a:r>
              <a:rPr lang="zh-TW" altLang="en-US" dirty="0">
                <a:solidFill>
                  <a:srgbClr val="FF0000"/>
                </a:solidFill>
              </a:rPr>
              <a:t>得，所以名為實相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</a:t>
            </a:r>
            <a:r>
              <a:rPr lang="zh-TW" altLang="en-US" dirty="0"/>
              <a:t>是般若法門的實相說，顯示般若的特色！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6722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zh-TW" altLang="en-US" dirty="0" smtClean="0"/>
              <a:t>須菩提與「當來眾生」相較生信解者之難得？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須菩提又說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 indent="0">
              <a:buNone/>
            </a:pPr>
            <a:r>
              <a:rPr lang="zh-TW" altLang="en-US" dirty="0" smtClean="0"/>
              <a:t>我</a:t>
            </a:r>
            <a:r>
              <a:rPr lang="zh-TW" altLang="en-US" dirty="0"/>
              <a:t>能聽深妙的經典而信解受持，還不算難。當來世後五百</a:t>
            </a:r>
            <a:r>
              <a:rPr lang="zh-TW" altLang="en-US" dirty="0" smtClean="0"/>
              <a:t>歲中</a:t>
            </a:r>
            <a:r>
              <a:rPr lang="zh-TW" altLang="en-US" dirty="0"/>
              <a:t>，如有眾生能聽此經而信解受持的，這才是第一希有哩</a:t>
            </a:r>
            <a:r>
              <a:rPr lang="zh-TW" altLang="en-US" dirty="0" smtClean="0"/>
              <a:t>！因為</a:t>
            </a:r>
            <a:r>
              <a:rPr lang="zh-TW" altLang="en-US" dirty="0"/>
              <a:t>，我生逢佛</a:t>
            </a:r>
            <a:r>
              <a:rPr lang="zh-TW" altLang="en-US" dirty="0" smtClean="0"/>
              <a:t>世，</a:t>
            </a:r>
            <a:r>
              <a:rPr lang="zh-TW" altLang="en-US" dirty="0"/>
              <a:t>佛說是那樣的善巧，一言一語都從實悟中來，格外親切有味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</a:t>
            </a:r>
            <a:r>
              <a:rPr lang="zh-TW" altLang="en-US" dirty="0"/>
              <a:t>信解</a:t>
            </a:r>
            <a:r>
              <a:rPr lang="zh-TW" altLang="en-US" dirty="0" smtClean="0"/>
              <a:t>領受，</a:t>
            </a:r>
            <a:r>
              <a:rPr lang="zh-TW" altLang="en-US" dirty="0"/>
              <a:t>不足為難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佛</a:t>
            </a:r>
            <a:r>
              <a:rPr lang="zh-TW" altLang="en-US" dirty="0"/>
              <a:t>後五百年，</a:t>
            </a:r>
            <a:r>
              <a:rPr lang="zh-TW" altLang="en-US" dirty="0">
                <a:solidFill>
                  <a:srgbClr val="FF0000"/>
                </a:solidFill>
              </a:rPr>
              <a:t>人根轉鈍</a:t>
            </a:r>
            <a:r>
              <a:rPr lang="zh-TW" altLang="en-US" dirty="0"/>
              <a:t>，時間又經久了，佛法又是</a:t>
            </a:r>
            <a:r>
              <a:rPr lang="zh-TW" altLang="en-US" dirty="0">
                <a:solidFill>
                  <a:srgbClr val="FF0000"/>
                </a:solidFill>
              </a:rPr>
              <a:t>彼此展轉</a:t>
            </a:r>
            <a:r>
              <a:rPr lang="zh-TW" altLang="en-US" dirty="0" smtClean="0">
                <a:solidFill>
                  <a:srgbClr val="FF0000"/>
                </a:solidFill>
              </a:rPr>
              <a:t>傳來</a:t>
            </a:r>
            <a:r>
              <a:rPr lang="zh-TW" altLang="en-US" dirty="0" smtClean="0"/>
              <a:t>。</a:t>
            </a:r>
            <a:r>
              <a:rPr lang="zh-TW" altLang="en-US" dirty="0"/>
              <a:t>所以，</a:t>
            </a:r>
            <a:r>
              <a:rPr lang="zh-TW" altLang="en-US" dirty="0">
                <a:solidFill>
                  <a:srgbClr val="FF0000"/>
                </a:solidFill>
              </a:rPr>
              <a:t>那時的眾生，如能信解受持般若深法，真是難中之難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經</a:t>
            </a:r>
            <a:r>
              <a:rPr lang="zh-TW" altLang="en-US" dirty="0"/>
              <a:t>中每勸人</a:t>
            </a:r>
            <a:r>
              <a:rPr lang="zh-TW" altLang="en-US" dirty="0" smtClean="0"/>
              <a:t>發願</a:t>
            </a:r>
            <a:r>
              <a:rPr lang="zh-TW" altLang="en-US" dirty="0"/>
              <a:t>，見佛聞法，理由也在此。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7014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zh-TW" altLang="en-US" dirty="0" smtClean="0"/>
              <a:t>為何「當</a:t>
            </a:r>
            <a:r>
              <a:rPr lang="zh-TW" altLang="en-US" dirty="0"/>
              <a:t>來眾生</a:t>
            </a:r>
            <a:r>
              <a:rPr lang="zh-TW" altLang="en-US" dirty="0" smtClean="0"/>
              <a:t>」能生信</a:t>
            </a:r>
            <a:r>
              <a:rPr lang="zh-TW" altLang="en-US" dirty="0"/>
              <a:t>解</a:t>
            </a:r>
            <a:r>
              <a:rPr lang="zh-TW" altLang="en-US" dirty="0" smtClean="0"/>
              <a:t>者希有難得</a:t>
            </a:r>
            <a:r>
              <a:rPr lang="zh-TW" altLang="en-US" dirty="0"/>
              <a:t>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/>
          <a:lstStyle/>
          <a:p>
            <a:r>
              <a:rPr lang="zh-TW" altLang="en-US" dirty="0"/>
              <a:t>後五百歲的眾生，信解受持這</a:t>
            </a:r>
            <a:r>
              <a:rPr lang="en-US" altLang="zh-TW" dirty="0"/>
              <a:t>《</a:t>
            </a:r>
            <a:r>
              <a:rPr lang="zh-TW" altLang="en-US" dirty="0"/>
              <a:t>金剛般若經</a:t>
            </a:r>
            <a:r>
              <a:rPr lang="en-US" altLang="zh-TW" dirty="0"/>
              <a:t>》</a:t>
            </a:r>
            <a:r>
              <a:rPr lang="zh-TW" altLang="en-US" dirty="0"/>
              <a:t>，為什麼第一希有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因為，這</a:t>
            </a:r>
            <a:r>
              <a:rPr lang="zh-TW" altLang="en-US" dirty="0"/>
              <a:t>人已</a:t>
            </a:r>
            <a:r>
              <a:rPr lang="zh-TW" altLang="en-US" dirty="0">
                <a:solidFill>
                  <a:srgbClr val="FF0000"/>
                </a:solidFill>
              </a:rPr>
              <a:t>沒有我等四相的取執</a:t>
            </a:r>
            <a:r>
              <a:rPr lang="zh-TW" altLang="en-US" dirty="0"/>
              <a:t>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</a:t>
            </a:r>
            <a:r>
              <a:rPr lang="zh-TW" altLang="en-US" dirty="0"/>
              <a:t>可見不問時代的正法、像法，不問地點的</a:t>
            </a:r>
            <a:r>
              <a:rPr lang="zh-TW" altLang="en-US" dirty="0" smtClean="0"/>
              <a:t>中國</a:t>
            </a:r>
            <a:r>
              <a:rPr lang="zh-TW" altLang="en-US" dirty="0"/>
              <a:t>、邊地，</a:t>
            </a:r>
            <a:r>
              <a:rPr lang="zh-TW" altLang="en-US" dirty="0">
                <a:solidFill>
                  <a:srgbClr val="FF0000"/>
                </a:solidFill>
              </a:rPr>
              <a:t>能否信解般若，全在眾生自己，是否已多見佛，多聞法，多種善</a:t>
            </a:r>
            <a:r>
              <a:rPr lang="zh-TW" altLang="en-US" dirty="0" smtClean="0">
                <a:solidFill>
                  <a:srgbClr val="FF0000"/>
                </a:solidFill>
              </a:rPr>
              <a:t>根，</a:t>
            </a:r>
            <a:r>
              <a:rPr lang="zh-TW" altLang="en-US" dirty="0">
                <a:solidFill>
                  <a:srgbClr val="FF0000"/>
                </a:solidFill>
              </a:rPr>
              <a:t>是否能離四相而定</a:t>
            </a:r>
            <a:r>
              <a:rPr lang="zh-TW" altLang="en-US" dirty="0"/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6443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釋「離我等四相」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無我等四相，</a:t>
            </a:r>
            <a:r>
              <a:rPr lang="zh-TW" altLang="en-US" dirty="0">
                <a:solidFill>
                  <a:srgbClr val="FF0000"/>
                </a:solidFill>
              </a:rPr>
              <a:t>並非實有我等四相，而加以取消或摧毀</a:t>
            </a:r>
            <a:r>
              <a:rPr lang="zh-TW" altLang="en-US" dirty="0"/>
              <a:t>。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要知道：我等</a:t>
            </a:r>
            <a:r>
              <a:rPr lang="zh-TW" altLang="en-US" dirty="0">
                <a:solidFill>
                  <a:srgbClr val="FF0000"/>
                </a:solidFill>
              </a:rPr>
              <a:t>本不可得</a:t>
            </a:r>
            <a:r>
              <a:rPr lang="zh-TW" altLang="en-US" dirty="0"/>
              <a:t>，由於眾生的</a:t>
            </a:r>
            <a:r>
              <a:rPr lang="zh-TW" altLang="en-US" dirty="0">
                <a:solidFill>
                  <a:srgbClr val="FF0000"/>
                </a:solidFill>
              </a:rPr>
              <a:t>顛倒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無中執有</a:t>
            </a:r>
            <a:r>
              <a:rPr lang="zh-TW" altLang="en-US" dirty="0"/>
              <a:t>；所以無我等四相，</a:t>
            </a:r>
            <a:r>
              <a:rPr lang="zh-TW" altLang="en-US" dirty="0" smtClean="0"/>
              <a:t>只是顯明</a:t>
            </a:r>
            <a:r>
              <a:rPr lang="zh-TW" altLang="en-US" dirty="0"/>
              <a:t>他的</a:t>
            </a:r>
            <a:r>
              <a:rPr lang="zh-TW" altLang="en-US" dirty="0">
                <a:solidFill>
                  <a:srgbClr val="FF0000"/>
                </a:solidFill>
              </a:rPr>
              <a:t>本相無所有</a:t>
            </a:r>
            <a:r>
              <a:rPr lang="zh-TW" altLang="en-US" dirty="0"/>
              <a:t>而已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7030A0"/>
                </a:solidFill>
              </a:rPr>
              <a:t>能</a:t>
            </a:r>
            <a:r>
              <a:rPr lang="zh-TW" altLang="en-US" dirty="0">
                <a:solidFill>
                  <a:srgbClr val="7030A0"/>
                </a:solidFill>
              </a:rPr>
              <a:t>離</a:t>
            </a:r>
            <a:r>
              <a:rPr lang="zh-TW" altLang="en-US" dirty="0">
                <a:solidFill>
                  <a:srgbClr val="FF0000"/>
                </a:solidFill>
              </a:rPr>
              <a:t>我等四相</a:t>
            </a:r>
            <a:r>
              <a:rPr lang="zh-TW" altLang="en-US" dirty="0"/>
              <a:t>，即</a:t>
            </a:r>
            <a:r>
              <a:rPr lang="zh-TW" altLang="en-US" dirty="0">
                <a:solidFill>
                  <a:srgbClr val="7030A0"/>
                </a:solidFill>
              </a:rPr>
              <a:t>能離</a:t>
            </a:r>
            <a:r>
              <a:rPr lang="zh-TW" altLang="en-US" dirty="0">
                <a:solidFill>
                  <a:srgbClr val="FF0000"/>
                </a:solidFill>
              </a:rPr>
              <a:t>法相</a:t>
            </a:r>
            <a:r>
              <a:rPr lang="zh-TW" altLang="en-US" dirty="0"/>
              <a:t>與</a:t>
            </a:r>
            <a:r>
              <a:rPr lang="zh-TW" altLang="en-US" dirty="0">
                <a:solidFill>
                  <a:srgbClr val="FF0000"/>
                </a:solidFill>
              </a:rPr>
              <a:t>非法相</a:t>
            </a:r>
            <a:r>
              <a:rPr lang="zh-TW" altLang="en-US" dirty="0"/>
              <a:t>，所以說：</a:t>
            </a:r>
            <a:r>
              <a:rPr lang="zh-TW" altLang="en-US" dirty="0" smtClean="0"/>
              <a:t>離虛妄</a:t>
            </a:r>
            <a:r>
              <a:rPr lang="zh-TW" altLang="en-US" dirty="0"/>
              <a:t>顛倒的諸相，即名為佛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</a:t>
            </a:r>
            <a:r>
              <a:rPr lang="zh-TW" altLang="en-US" dirty="0"/>
              <a:t>與上文的</a:t>
            </a:r>
            <a:r>
              <a:rPr lang="en-US" altLang="zh-TW" dirty="0"/>
              <a:t>『</a:t>
            </a:r>
            <a:r>
              <a:rPr lang="zh-TW" altLang="en-US" dirty="0"/>
              <a:t>若見諸相非相，即見如來</a:t>
            </a:r>
            <a:r>
              <a:rPr lang="en-US" altLang="zh-TW" dirty="0"/>
              <a:t>』</a:t>
            </a:r>
            <a:r>
              <a:rPr lang="zh-TW" altLang="en-US" dirty="0"/>
              <a:t>，</a:t>
            </a:r>
            <a:r>
              <a:rPr lang="zh-TW" altLang="en-US" dirty="0" smtClean="0"/>
              <a:t>完全同一</a:t>
            </a:r>
            <a:r>
              <a:rPr lang="zh-TW" altLang="en-US" dirty="0"/>
              <a:t>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734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釋「</a:t>
            </a:r>
            <a:r>
              <a:rPr lang="zh-TW" altLang="en-US"/>
              <a:t>離一切諸相，則名諸佛</a:t>
            </a:r>
            <a:r>
              <a:rPr lang="zh-TW" altLang="en-US" smtClean="0"/>
              <a:t>」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離四相，或者以為與佛相差還遠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不知</a:t>
            </a:r>
            <a:r>
              <a:rPr lang="zh-TW" altLang="en-US" dirty="0">
                <a:solidFill>
                  <a:srgbClr val="FF0000"/>
                </a:solidFill>
              </a:rPr>
              <a:t>約覺悟實相</a:t>
            </a:r>
            <a:r>
              <a:rPr lang="zh-TW" altLang="en-US" dirty="0"/>
              <a:t>──</a:t>
            </a:r>
            <a:r>
              <a:rPr lang="zh-TW" altLang="en-US" dirty="0">
                <a:solidFill>
                  <a:srgbClr val="FF0000"/>
                </a:solidFill>
              </a:rPr>
              <a:t>無分別法性</a:t>
            </a:r>
            <a:r>
              <a:rPr lang="zh-TW" altLang="en-US" dirty="0"/>
              <a:t>說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與</a:t>
            </a:r>
            <a:r>
              <a:rPr lang="zh-TW" altLang="en-US" dirty="0">
                <a:solidFill>
                  <a:srgbClr val="FF0000"/>
                </a:solidFill>
              </a:rPr>
              <a:t>諸佛一覺一解脫，平等平等</a:t>
            </a:r>
            <a:r>
              <a:rPr lang="zh-TW" altLang="en-US" dirty="0"/>
              <a:t>，也得名為</a:t>
            </a:r>
            <a:r>
              <a:rPr lang="zh-TW" altLang="en-US" dirty="0">
                <a:solidFill>
                  <a:srgbClr val="FF0000"/>
                </a:solidFill>
              </a:rPr>
              <a:t>佛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</a:t>
            </a:r>
            <a:r>
              <a:rPr lang="zh-TW" altLang="en-US" dirty="0"/>
              <a:t>古人說：「須陀洹名初</a:t>
            </a:r>
            <a:r>
              <a:rPr lang="zh-TW" altLang="en-US" dirty="0" smtClean="0"/>
              <a:t>得法身</a:t>
            </a:r>
            <a:r>
              <a:rPr lang="zh-TW" altLang="en-US" dirty="0"/>
              <a:t>」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論說</a:t>
            </a:r>
            <a:r>
              <a:rPr lang="zh-TW" altLang="en-US" dirty="0"/>
              <a:t>：</a:t>
            </a:r>
            <a:r>
              <a:rPr lang="en-US" altLang="zh-TW" dirty="0"/>
              <a:t>『</a:t>
            </a:r>
            <a:r>
              <a:rPr lang="zh-TW" altLang="en-US" dirty="0"/>
              <a:t>佛陀，是覺悟真實之義，此名通於聲聞、獨覺及無上菩提三</a:t>
            </a:r>
            <a:r>
              <a:rPr lang="zh-TW" altLang="en-US" dirty="0" smtClean="0"/>
              <a:t>者</a:t>
            </a:r>
            <a:r>
              <a:rPr lang="en-US" altLang="zh-TW" dirty="0" smtClean="0"/>
              <a:t>』</a:t>
            </a:r>
            <a:r>
              <a:rPr lang="zh-TW" altLang="en-US" dirty="0"/>
              <a:t>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658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" y="25759"/>
            <a:ext cx="9129126" cy="6846845"/>
          </a:xfrm>
        </p:spPr>
      </p:pic>
      <p:sp>
        <p:nvSpPr>
          <p:cNvPr id="5" name="矩形 4"/>
          <p:cNvSpPr/>
          <p:nvPr/>
        </p:nvSpPr>
        <p:spPr>
          <a:xfrm>
            <a:off x="437535" y="411043"/>
            <a:ext cx="4134465" cy="618630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願消三障諸煩惱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願得智慧真明了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普願罪障悉消除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世世常行菩薩道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以此功德種善根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累世怨親同沾恩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由斯解脫諸苦惱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共證菩提度有情</a:t>
            </a:r>
            <a:endParaRPr lang="zh-TW" altLang="en-US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097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「經名」之重要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全經的內容，廣大甚深，而</a:t>
            </a:r>
            <a:r>
              <a:rPr lang="zh-TW" altLang="en-US" dirty="0">
                <a:solidFill>
                  <a:srgbClr val="FF0000"/>
                </a:solidFill>
              </a:rPr>
              <a:t>一經的名稱</a:t>
            </a:r>
            <a:r>
              <a:rPr lang="zh-TW" altLang="en-US" dirty="0"/>
              <a:t>，卻</a:t>
            </a:r>
            <a:r>
              <a:rPr lang="zh-TW" altLang="en-US" dirty="0">
                <a:solidFill>
                  <a:srgbClr val="FF0000"/>
                </a:solidFill>
              </a:rPr>
              <a:t>能含攝全經的大意</a:t>
            </a:r>
            <a:r>
              <a:rPr lang="zh-TW" altLang="en-US" dirty="0"/>
              <a:t>，或</a:t>
            </a:r>
            <a:r>
              <a:rPr lang="zh-TW" altLang="en-US" dirty="0">
                <a:solidFill>
                  <a:srgbClr val="FF0000"/>
                </a:solidFill>
              </a:rPr>
              <a:t>直</a:t>
            </a:r>
            <a:r>
              <a:rPr lang="zh-TW" altLang="en-US" dirty="0" smtClean="0">
                <a:solidFill>
                  <a:srgbClr val="FF0000"/>
                </a:solidFill>
              </a:rPr>
              <a:t>示一經</a:t>
            </a:r>
            <a:r>
              <a:rPr lang="zh-TW" altLang="en-US" dirty="0">
                <a:solidFill>
                  <a:srgbClr val="FF0000"/>
                </a:solidFill>
              </a:rPr>
              <a:t>的精要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</a:t>
            </a:r>
            <a:r>
              <a:rPr lang="zh-TW" altLang="en-US" dirty="0"/>
              <a:t>在大乘經，十九是如此的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</a:t>
            </a:r>
            <a:r>
              <a:rPr lang="zh-TW" altLang="en-US" dirty="0"/>
              <a:t>，學者如能於</a:t>
            </a:r>
            <a:r>
              <a:rPr lang="zh-TW" altLang="en-US" dirty="0">
                <a:solidFill>
                  <a:srgbClr val="FF0000"/>
                </a:solidFill>
              </a:rPr>
              <a:t>經名</a:t>
            </a:r>
            <a:r>
              <a:rPr lang="zh-TW" altLang="en-US" dirty="0"/>
              <a:t>有相當的</a:t>
            </a:r>
            <a:r>
              <a:rPr lang="zh-TW" altLang="en-US" dirty="0" smtClean="0">
                <a:solidFill>
                  <a:srgbClr val="FF0000"/>
                </a:solidFill>
              </a:rPr>
              <a:t>理解</a:t>
            </a:r>
            <a:r>
              <a:rPr lang="zh-TW" altLang="en-US" dirty="0"/>
              <a:t>，對於</a:t>
            </a:r>
            <a:r>
              <a:rPr lang="zh-TW" altLang="en-US" dirty="0">
                <a:solidFill>
                  <a:srgbClr val="FF0000"/>
                </a:solidFill>
              </a:rPr>
              <a:t>全經的要義</a:t>
            </a:r>
            <a:r>
              <a:rPr lang="zh-TW" altLang="en-US" dirty="0"/>
              <a:t>，也就</a:t>
            </a:r>
            <a:r>
              <a:rPr lang="zh-TW" altLang="en-US" dirty="0">
                <a:solidFill>
                  <a:srgbClr val="FF0000"/>
                </a:solidFill>
              </a:rPr>
              <a:t>容易憶持不忘</a:t>
            </a:r>
            <a:r>
              <a:rPr lang="zh-TW" altLang="en-US" dirty="0"/>
              <a:t>！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2203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zh-TW" altLang="en-US" smtClean="0"/>
              <a:t>受持「經名」的本意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此一思想，</a:t>
            </a:r>
            <a:r>
              <a:rPr lang="zh-TW" altLang="en-US" dirty="0">
                <a:solidFill>
                  <a:srgbClr val="FF0000"/>
                </a:solidFill>
              </a:rPr>
              <a:t>影響於後代的佛教</a:t>
            </a:r>
            <a:r>
              <a:rPr lang="zh-TW" altLang="en-US" dirty="0"/>
              <a:t>很</a:t>
            </a:r>
            <a:r>
              <a:rPr lang="zh-TW" altLang="en-US" dirty="0" smtClean="0"/>
              <a:t>大，如：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我國</a:t>
            </a:r>
            <a:r>
              <a:rPr lang="zh-TW" altLang="en-US" dirty="0"/>
              <a:t>即有</a:t>
            </a:r>
            <a:r>
              <a:rPr lang="zh-TW" altLang="en-US" dirty="0">
                <a:solidFill>
                  <a:srgbClr val="FF0000"/>
                </a:solidFill>
              </a:rPr>
              <a:t>專門禮誦</a:t>
            </a:r>
            <a:r>
              <a:rPr lang="en-US" altLang="zh-TW" dirty="0"/>
              <a:t>『</a:t>
            </a:r>
            <a:r>
              <a:rPr lang="zh-TW" altLang="en-US" dirty="0"/>
              <a:t>大方廣佛華嚴經</a:t>
            </a:r>
            <a:r>
              <a:rPr lang="en-US" altLang="zh-TW" dirty="0"/>
              <a:t>』</a:t>
            </a:r>
            <a:r>
              <a:rPr lang="zh-TW" altLang="en-US" dirty="0"/>
              <a:t>為修行的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西藏</a:t>
            </a:r>
            <a:r>
              <a:rPr lang="zh-TW" altLang="en-US" dirty="0"/>
              <a:t>把各種經名，書</a:t>
            </a:r>
            <a:r>
              <a:rPr lang="zh-TW" altLang="en-US" dirty="0" smtClean="0"/>
              <a:t>在</a:t>
            </a:r>
            <a:r>
              <a:rPr lang="zh-TW" altLang="en-US" dirty="0" smtClean="0">
                <a:solidFill>
                  <a:srgbClr val="FF0000"/>
                </a:solidFill>
              </a:rPr>
              <a:t>轉動</a:t>
            </a:r>
            <a:r>
              <a:rPr lang="zh-TW" altLang="en-US" dirty="0">
                <a:solidFill>
                  <a:srgbClr val="FF0000"/>
                </a:solidFill>
              </a:rPr>
              <a:t>的輪子</a:t>
            </a:r>
            <a:r>
              <a:rPr lang="zh-TW" altLang="en-US" dirty="0"/>
              <a:t>上。輪子一轉，即一切經名從眼前轉過一次，即</a:t>
            </a:r>
            <a:r>
              <a:rPr lang="zh-TW" altLang="en-US" dirty="0">
                <a:solidFill>
                  <a:srgbClr val="FF0000"/>
                </a:solidFill>
              </a:rPr>
              <a:t>以為轉法輪</a:t>
            </a:r>
            <a:r>
              <a:rPr lang="zh-TW" altLang="en-US" dirty="0"/>
              <a:t>一次</a:t>
            </a:r>
            <a:r>
              <a:rPr lang="zh-TW" altLang="en-US" dirty="0" smtClean="0"/>
              <a:t>了。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日本</a:t>
            </a:r>
            <a:r>
              <a:rPr lang="zh-TW" altLang="en-US" dirty="0"/>
              <a:t>的日蓮宗，</a:t>
            </a:r>
            <a:r>
              <a:rPr lang="zh-TW" altLang="en-US" dirty="0">
                <a:solidFill>
                  <a:srgbClr val="FF0000"/>
                </a:solidFill>
              </a:rPr>
              <a:t>專念</a:t>
            </a:r>
            <a:r>
              <a:rPr lang="zh-TW" altLang="en-US" dirty="0"/>
              <a:t>南無妙法蓮華經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其實</a:t>
            </a:r>
            <a:r>
              <a:rPr lang="zh-TW" altLang="en-US" dirty="0"/>
              <a:t>，大乘本義，</a:t>
            </a:r>
            <a:r>
              <a:rPr lang="zh-TW" altLang="en-US" dirty="0">
                <a:solidFill>
                  <a:srgbClr val="FF0000"/>
                </a:solidFill>
              </a:rPr>
              <a:t>那裡要我們這樣</a:t>
            </a:r>
            <a:r>
              <a:rPr lang="zh-TW" altLang="en-US" dirty="0" smtClean="0">
                <a:solidFill>
                  <a:srgbClr val="FF0000"/>
                </a:solidFill>
              </a:rPr>
              <a:t>的受</a:t>
            </a:r>
            <a:r>
              <a:rPr lang="zh-TW" altLang="en-US" dirty="0">
                <a:solidFill>
                  <a:srgbClr val="FF0000"/>
                </a:solidFill>
              </a:rPr>
              <a:t>持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要</a:t>
            </a:r>
            <a:r>
              <a:rPr lang="zh-TW" altLang="en-US" dirty="0">
                <a:solidFill>
                  <a:srgbClr val="FF0000"/>
                </a:solidFill>
              </a:rPr>
              <a:t>從經義的多多理解</a:t>
            </a:r>
            <a:r>
              <a:rPr lang="zh-TW" altLang="en-US" dirty="0"/>
              <a:t>中，</a:t>
            </a:r>
            <a:r>
              <a:rPr lang="zh-TW" altLang="en-US" dirty="0">
                <a:solidFill>
                  <a:srgbClr val="FF0000"/>
                </a:solidFill>
              </a:rPr>
              <a:t>由博返約</a:t>
            </a:r>
            <a:r>
              <a:rPr lang="zh-TW" altLang="en-US" dirty="0"/>
              <a:t>依</a:t>
            </a:r>
            <a:r>
              <a:rPr lang="zh-TW" altLang="en-US" dirty="0">
                <a:solidFill>
                  <a:srgbClr val="FF0000"/>
                </a:solidFill>
              </a:rPr>
              <a:t>經名</a:t>
            </a:r>
            <a:r>
              <a:rPr lang="zh-TW" altLang="en-US" dirty="0"/>
              <a:t>而</a:t>
            </a:r>
            <a:r>
              <a:rPr lang="zh-TW" altLang="en-US" dirty="0">
                <a:solidFill>
                  <a:srgbClr val="FF0000"/>
                </a:solidFill>
              </a:rPr>
              <a:t>憶持全經的心要</a:t>
            </a:r>
            <a:r>
              <a:rPr lang="zh-TW" altLang="en-US" dirty="0"/>
              <a:t>才是！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1803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40000"/>
                <a:lumOff val="6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戊二  答</a:t>
            </a:r>
            <a:br>
              <a:rPr lang="zh-TW" altLang="en-US" dirty="0"/>
            </a:br>
            <a:r>
              <a:rPr lang="zh-TW" altLang="en-US" dirty="0"/>
              <a:t>己一  正說</a:t>
            </a:r>
            <a:br>
              <a:rPr lang="zh-TW" altLang="en-US" dirty="0"/>
            </a:br>
            <a:r>
              <a:rPr lang="zh-TW" altLang="en-US" dirty="0"/>
              <a:t>庚一  化法離言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rmAutofit/>
          </a:bodyPr>
          <a:lstStyle/>
          <a:p>
            <a:r>
              <a:rPr lang="zh-TW" altLang="en-US" dirty="0"/>
              <a:t>佛告須菩提</a:t>
            </a:r>
            <a:r>
              <a:rPr lang="zh-TW" altLang="en-US" dirty="0" smtClean="0"/>
              <a:t>：是</a:t>
            </a:r>
            <a:r>
              <a:rPr lang="zh-TW" altLang="en-US" dirty="0"/>
              <a:t>經名為金剛般若波羅蜜，以是名字，汝當奉持</a:t>
            </a:r>
            <a:r>
              <a:rPr lang="zh-TW" altLang="en-US" dirty="0" smtClean="0"/>
              <a:t>！所以</a:t>
            </a:r>
            <a:r>
              <a:rPr lang="zh-TW" altLang="en-US" dirty="0"/>
              <a:t>者何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r>
              <a:rPr lang="zh-TW" altLang="en-US" dirty="0" smtClean="0"/>
              <a:t>須菩提</a:t>
            </a:r>
            <a:r>
              <a:rPr lang="zh-TW" altLang="en-US" dirty="0"/>
              <a:t>！佛說般若波羅蜜，則非般若波羅蜜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菩提！於意云何？如來有所說法</a:t>
            </a:r>
            <a:r>
              <a:rPr lang="zh-TW" altLang="en-US" dirty="0" smtClean="0"/>
              <a:t>不？</a:t>
            </a:r>
            <a:endParaRPr lang="en-US" altLang="zh-TW" dirty="0" smtClean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菩提白佛言：</a:t>
            </a:r>
            <a:r>
              <a:rPr lang="en-US" altLang="zh-TW" dirty="0"/>
              <a:t>『</a:t>
            </a:r>
            <a:r>
              <a:rPr lang="zh-TW" altLang="en-US" dirty="0"/>
              <a:t>世尊！如來無所說</a:t>
            </a:r>
            <a:r>
              <a:rPr lang="en-US" altLang="zh-TW" dirty="0"/>
              <a:t>』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80061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zh-TW" altLang="en-US" smtClean="0"/>
              <a:t>大意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zh-TW" altLang="en-US" dirty="0"/>
              <a:t>佛對須菩提說：這部經，能洗破一切如金剛的戲論妄執，而安住於法法</a:t>
            </a:r>
            <a:r>
              <a:rPr lang="zh-TW" altLang="en-US" dirty="0" smtClean="0"/>
              <a:t>本淨</a:t>
            </a:r>
            <a:r>
              <a:rPr lang="zh-TW" altLang="en-US" dirty="0"/>
              <a:t>的金剛妙慧，所以名為金剛般若波羅蜜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zh-TW" altLang="en-US" dirty="0" smtClean="0"/>
              <a:t>應</a:t>
            </a:r>
            <a:r>
              <a:rPr lang="zh-TW" altLang="en-US" dirty="0"/>
              <a:t>以此經名而攝持經義，如法的</a:t>
            </a:r>
            <a:r>
              <a:rPr lang="zh-TW" altLang="en-US" dirty="0" smtClean="0"/>
              <a:t>受持！</a:t>
            </a:r>
            <a:endParaRPr lang="en-US" altLang="zh-TW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zh-TW" altLang="en-US" dirty="0" smtClean="0"/>
              <a:t>然而</a:t>
            </a:r>
            <a:r>
              <a:rPr lang="zh-TW" altLang="en-US" dirty="0"/>
              <a:t>佛說的金剛般若波羅蜜，即非有般若波羅蜜可得的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zh-TW" altLang="en-US" dirty="0"/>
              <a:t>佛問須菩提：我說金剛般若法門，到底</a:t>
            </a:r>
            <a:r>
              <a:rPr lang="zh-TW" altLang="en-US" dirty="0" smtClean="0"/>
              <a:t>有法</a:t>
            </a:r>
            <a:r>
              <a:rPr lang="zh-TW" altLang="en-US" dirty="0"/>
              <a:t>可說嗎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zh-TW" altLang="en-US" dirty="0" smtClean="0">
                <a:solidFill>
                  <a:srgbClr val="FF0000"/>
                </a:solidFill>
              </a:rPr>
              <a:t>須</a:t>
            </a:r>
            <a:r>
              <a:rPr lang="zh-TW" altLang="en-US" dirty="0">
                <a:solidFill>
                  <a:srgbClr val="FF0000"/>
                </a:solidFill>
              </a:rPr>
              <a:t>菩提隨順如來的意思說，依我所理解的，如來是無法可說的；</a:t>
            </a:r>
            <a:r>
              <a:rPr lang="zh-TW" altLang="en-US" dirty="0" smtClean="0">
                <a:solidFill>
                  <a:srgbClr val="FF0000"/>
                </a:solidFill>
              </a:rPr>
              <a:t>什麼</a:t>
            </a:r>
            <a:r>
              <a:rPr lang="zh-TW" altLang="en-US" dirty="0">
                <a:solidFill>
                  <a:srgbClr val="FF0000"/>
                </a:solidFill>
              </a:rPr>
              <a:t>也不是語言可說的，何況離相的金剛般若？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969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關於「無法可說」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</a:rPr>
              <a:t>無法可說</a:t>
            </a:r>
            <a:r>
              <a:rPr lang="zh-TW" altLang="en-US" dirty="0"/>
              <a:t>，前在</a:t>
            </a:r>
            <a:r>
              <a:rPr lang="zh-TW" altLang="en-US" dirty="0">
                <a:solidFill>
                  <a:srgbClr val="0070C0"/>
                </a:solidFill>
              </a:rPr>
              <a:t>舉如來為證</a:t>
            </a:r>
            <a:r>
              <a:rPr lang="zh-TW" altLang="en-US" dirty="0"/>
              <a:t>中說過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zh-TW" altLang="en-US" dirty="0" smtClean="0"/>
              <a:t>但</a:t>
            </a:r>
            <a:r>
              <a:rPr lang="zh-TW" altLang="en-US" dirty="0"/>
              <a:t>那裡講的，是約</a:t>
            </a:r>
            <a:r>
              <a:rPr lang="zh-TW" altLang="en-US" dirty="0">
                <a:solidFill>
                  <a:srgbClr val="FF0000"/>
                </a:solidFill>
              </a:rPr>
              <a:t>佛證離言</a:t>
            </a:r>
            <a:r>
              <a:rPr lang="zh-TW" altLang="en-US" dirty="0"/>
              <a:t>以明無</a:t>
            </a:r>
            <a:r>
              <a:rPr lang="zh-TW" altLang="en-US" dirty="0" smtClean="0"/>
              <a:t>所說，</a:t>
            </a:r>
            <a:endParaRPr lang="en-US" altLang="zh-TW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zh-TW" altLang="en-US" dirty="0" smtClean="0"/>
              <a:t>這裡</a:t>
            </a:r>
            <a:r>
              <a:rPr lang="zh-TW" altLang="en-US" dirty="0"/>
              <a:t>是</a:t>
            </a:r>
            <a:r>
              <a:rPr lang="zh-TW" altLang="en-US" dirty="0">
                <a:solidFill>
                  <a:srgbClr val="FF0000"/>
                </a:solidFill>
              </a:rPr>
              <a:t>約法的離言</a:t>
            </a:r>
            <a:r>
              <a:rPr lang="zh-TW" altLang="en-US" dirty="0"/>
              <a:t>以說明的。</a:t>
            </a:r>
          </a:p>
          <a:p>
            <a:pPr marL="514350" indent="-514350">
              <a:buFont typeface="Arial" pitchFamily="34" charset="0"/>
              <a:buChar char="•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3386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階主管">
  <a:themeElements>
    <a:clrScheme name="高階主管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高階主管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高階主管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874</TotalTime>
  <Words>3949</Words>
  <Application>Microsoft Office PowerPoint</Application>
  <PresentationFormat>如螢幕大小 (4:3)</PresentationFormat>
  <Paragraphs>205</Paragraphs>
  <Slides>46</Slides>
  <Notes>0</Notes>
  <HiddenSlides>1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46</vt:i4>
      </vt:variant>
    </vt:vector>
  </HeadingPairs>
  <TitlesOfParts>
    <vt:vector size="47" baseType="lpstr">
      <vt:lpstr>高階主管</vt:lpstr>
      <vt:lpstr>PowerPoint 簡報</vt:lpstr>
      <vt:lpstr>金剛般若波羅蜜經講記 （十二講之六）</vt:lpstr>
      <vt:lpstr>丙二  勸發奉持 丁一  示奉持行相 戊一  問</vt:lpstr>
      <vt:lpstr>大意</vt:lpstr>
      <vt:lpstr>「經名」之重要</vt:lpstr>
      <vt:lpstr>受持「經名」的本意</vt:lpstr>
      <vt:lpstr>戊二  答 己一  正說 庚一  化法離言</vt:lpstr>
      <vt:lpstr>大意</vt:lpstr>
      <vt:lpstr>關於「無法可說」</vt:lpstr>
      <vt:lpstr>凡夫「聽法」上的執取</vt:lpstr>
      <vt:lpstr>「名」與「義」</vt:lpstr>
      <vt:lpstr>如法之「受持」</vt:lpstr>
      <vt:lpstr>庚二  化處非實</vt:lpstr>
      <vt:lpstr>說法地點</vt:lpstr>
      <vt:lpstr>「微塵」與「世界」</vt:lpstr>
      <vt:lpstr>佛法與世俗所見不同</vt:lpstr>
      <vt:lpstr>釋義</vt:lpstr>
      <vt:lpstr>諸家對「微塵」的見解</vt:lpstr>
      <vt:lpstr>中觀家對「微塵」之看法</vt:lpstr>
      <vt:lpstr>由「微塵」的「世界」也依此類推</vt:lpstr>
      <vt:lpstr>庚三  化主無相</vt:lpstr>
      <vt:lpstr>釋義</vt:lpstr>
      <vt:lpstr>小結</vt:lpstr>
      <vt:lpstr>己二  校德</vt:lpstr>
      <vt:lpstr>第三次校德</vt:lpstr>
      <vt:lpstr>「外財施」與「內財施」</vt:lpstr>
      <vt:lpstr>雖不容易但並非不可能</vt:lpstr>
      <vt:lpstr>常見於菩薩的「慈悲利他行」及「求法行」中</vt:lpstr>
      <vt:lpstr>然「受持、講說」般若仍然勝於內財施</vt:lpstr>
      <vt:lpstr>丁二  歎奉持功德 戊一  空生歎法美人 己一  深法難遇歎</vt:lpstr>
      <vt:lpstr>釋「受持」</vt:lpstr>
      <vt:lpstr>對於「學佛」的思考</vt:lpstr>
      <vt:lpstr>切莫誤解「受持」之義</vt:lpstr>
      <vt:lpstr>須菩提的「涕淚悲泣」</vt:lpstr>
      <vt:lpstr>釋「慧眼」</vt:lpstr>
      <vt:lpstr>「未曾得聞如是之經」之二義</vt:lpstr>
      <vt:lpstr>何致驚奇：代表一般取相者而說「未聞」</vt:lpstr>
      <vt:lpstr>已二  信者難能歎</vt:lpstr>
      <vt:lpstr>歎信者難得</vt:lpstr>
      <vt:lpstr>「信」與「實相」</vt:lpstr>
      <vt:lpstr>「實相」如何可說？</vt:lpstr>
      <vt:lpstr>須菩提與「當來眾生」相較生信解者之難得？</vt:lpstr>
      <vt:lpstr>為何「當來眾生」能生信解者希有難得？</vt:lpstr>
      <vt:lpstr>釋「離我等四相」</vt:lpstr>
      <vt:lpstr>釋「離一切諸相，則名諸佛」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金剛般若波羅蜜經講記</dc:title>
  <dc:creator>Shidaoyi</dc:creator>
  <cp:lastModifiedBy>Shidaoyi</cp:lastModifiedBy>
  <cp:revision>36</cp:revision>
  <dcterms:created xsi:type="dcterms:W3CDTF">2012-12-03T12:11:00Z</dcterms:created>
  <dcterms:modified xsi:type="dcterms:W3CDTF">2013-01-27T13:08:43Z</dcterms:modified>
</cp:coreProperties>
</file>