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99" r:id="rId2"/>
    <p:sldId id="256" r:id="rId3"/>
    <p:sldId id="257" r:id="rId4"/>
    <p:sldId id="259" r:id="rId5"/>
    <p:sldId id="265" r:id="rId6"/>
    <p:sldId id="264" r:id="rId7"/>
    <p:sldId id="266" r:id="rId8"/>
    <p:sldId id="267" r:id="rId9"/>
    <p:sldId id="269" r:id="rId10"/>
    <p:sldId id="268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58" r:id="rId20"/>
    <p:sldId id="278" r:id="rId21"/>
    <p:sldId id="279" r:id="rId22"/>
    <p:sldId id="280" r:id="rId23"/>
    <p:sldId id="26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61" r:id="rId35"/>
    <p:sldId id="291" r:id="rId36"/>
    <p:sldId id="292" r:id="rId37"/>
    <p:sldId id="293" r:id="rId38"/>
    <p:sldId id="262" r:id="rId39"/>
    <p:sldId id="263" r:id="rId40"/>
    <p:sldId id="294" r:id="rId41"/>
    <p:sldId id="296" r:id="rId42"/>
    <p:sldId id="295" r:id="rId43"/>
    <p:sldId id="297" r:id="rId44"/>
    <p:sldId id="298" r:id="rId45"/>
    <p:sldId id="300" r:id="rId4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3200"/>
            </a:lvl1pPr>
            <a:lvl2pPr>
              <a:defRPr sz="2400" b="1">
                <a:solidFill>
                  <a:schemeClr val="accent3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 smtClean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ts val="5800"/>
        </a:lnSpc>
        <a:spcBef>
          <a:spcPct val="0"/>
        </a:spcBef>
        <a:buNone/>
        <a:defRPr sz="28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blog.yimg.com/2/6_ds6QB7s5.sEtrqzjoRGWUDQZykgoCaPkQ5czyQCF_2AonZufRggw--/7/l/zYD5Y0s7ueqyON4U_ASc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0"/>
            <a:ext cx="4896544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442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zh-TW" altLang="en-US" smtClean="0"/>
              <a:t>釋「斯陀含」及其特質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斯陀含的意義是</a:t>
            </a:r>
            <a:r>
              <a:rPr lang="zh-TW" altLang="en-US" dirty="0">
                <a:solidFill>
                  <a:srgbClr val="FF0000"/>
                </a:solidFill>
              </a:rPr>
              <a:t>一往來</a:t>
            </a:r>
            <a:r>
              <a:rPr lang="zh-TW" altLang="en-US" dirty="0"/>
              <a:t>──簡稱一來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證</a:t>
            </a:r>
            <a:r>
              <a:rPr lang="zh-TW" altLang="en-US" dirty="0"/>
              <a:t>得二果的聖者</a:t>
            </a:r>
            <a:r>
              <a:rPr lang="zh-TW" altLang="en-US" dirty="0" smtClean="0"/>
              <a:t>，斷</a:t>
            </a:r>
            <a:r>
              <a:rPr lang="zh-TW" altLang="en-US" dirty="0"/>
              <a:t>欲界修所斷惑六</a:t>
            </a:r>
            <a:r>
              <a:rPr lang="zh-TW" altLang="en-US" dirty="0" smtClean="0"/>
              <a:t>品</a:t>
            </a:r>
            <a:r>
              <a:rPr lang="zh-TW" altLang="zh-TW" dirty="0"/>
              <a:t>（</a:t>
            </a:r>
            <a:r>
              <a:rPr lang="zh-TW" altLang="zh-TW" dirty="0">
                <a:solidFill>
                  <a:srgbClr val="FF0000"/>
                </a:solidFill>
              </a:rPr>
              <a:t>貪瞋痴薄</a:t>
            </a:r>
            <a:r>
              <a:rPr lang="zh-TW" altLang="zh-TW" dirty="0" smtClean="0"/>
              <a:t>）</a:t>
            </a:r>
            <a:r>
              <a:rPr lang="zh-TW" altLang="en-US" dirty="0" smtClean="0"/>
              <a:t>，還有</a:t>
            </a:r>
            <a:r>
              <a:rPr lang="zh-TW" altLang="zh-TW" dirty="0"/>
              <a:t>（欲界修所斷惑）下三品（未斷</a:t>
            </a:r>
            <a:r>
              <a:rPr lang="zh-TW" altLang="zh-TW" dirty="0" smtClean="0"/>
              <a:t>）</a:t>
            </a:r>
            <a:r>
              <a:rPr lang="zh-TW" altLang="en-US" dirty="0" smtClean="0"/>
              <a:t>，</a:t>
            </a:r>
            <a:r>
              <a:rPr lang="zh-TW" altLang="en-US" dirty="0"/>
              <a:t>還須一往天上、一來人間受生，方得</a:t>
            </a:r>
            <a:r>
              <a:rPr lang="zh-TW" altLang="en-US" dirty="0" smtClean="0"/>
              <a:t>究竟。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但</a:t>
            </a:r>
            <a:r>
              <a:rPr lang="zh-TW" altLang="en-US" dirty="0"/>
              <a:t>在聖者的</a:t>
            </a:r>
            <a:r>
              <a:rPr lang="zh-TW" altLang="en-US" dirty="0">
                <a:solidFill>
                  <a:srgbClr val="7030A0"/>
                </a:solidFill>
              </a:rPr>
              <a:t>現覺中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沒有數量</a:t>
            </a:r>
            <a:r>
              <a:rPr lang="zh-TW" altLang="en-US" dirty="0"/>
              <a:t>可說，</a:t>
            </a:r>
            <a:r>
              <a:rPr lang="zh-TW" altLang="en-US" dirty="0">
                <a:solidFill>
                  <a:srgbClr val="FF0000"/>
                </a:solidFill>
              </a:rPr>
              <a:t>沒有動相</a:t>
            </a:r>
            <a:r>
              <a:rPr lang="zh-TW" altLang="en-US" dirty="0"/>
              <a:t>可說，那裡會想到此來彼去？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聖者通達</a:t>
            </a:r>
            <a:r>
              <a:rPr lang="zh-TW" altLang="en-US" dirty="0">
                <a:solidFill>
                  <a:srgbClr val="FF0000"/>
                </a:solidFill>
              </a:rPr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法畢竟</a:t>
            </a:r>
            <a:r>
              <a:rPr lang="zh-TW" altLang="en-US" dirty="0">
                <a:solidFill>
                  <a:srgbClr val="FF0000"/>
                </a:solidFill>
              </a:rPr>
              <a:t>空</a:t>
            </a:r>
            <a:r>
              <a:rPr lang="zh-TW" altLang="en-US" dirty="0"/>
              <a:t>，所以不但不會起實有自我的意念，就是自己的來去</a:t>
            </a:r>
            <a:r>
              <a:rPr lang="zh-TW" altLang="en-US" dirty="0" smtClean="0"/>
              <a:t>活動，</a:t>
            </a:r>
            <a:r>
              <a:rPr lang="zh-TW" altLang="en-US" dirty="0"/>
              <a:t>也是了不可得。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2718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釋「阿那含」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阿那</a:t>
            </a:r>
            <a:r>
              <a:rPr lang="zh-TW" altLang="en-US" dirty="0" smtClean="0"/>
              <a:t>含，</a:t>
            </a:r>
            <a:r>
              <a:rPr lang="zh-TW" altLang="en-US" dirty="0"/>
              <a:t>是</a:t>
            </a:r>
            <a:r>
              <a:rPr lang="zh-TW" altLang="en-US" dirty="0">
                <a:solidFill>
                  <a:srgbClr val="FF0000"/>
                </a:solidFill>
              </a:rPr>
              <a:t>不來</a:t>
            </a:r>
            <a:r>
              <a:rPr lang="zh-TW" altLang="en-US" dirty="0"/>
              <a:t>的意思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斷</a:t>
            </a:r>
            <a:r>
              <a:rPr lang="zh-TW" altLang="en-US" dirty="0">
                <a:solidFill>
                  <a:srgbClr val="FF0000"/>
                </a:solidFill>
              </a:rPr>
              <a:t>五下分</a:t>
            </a:r>
            <a:r>
              <a:rPr lang="zh-TW" altLang="en-US" dirty="0" smtClean="0">
                <a:solidFill>
                  <a:srgbClr val="FF0000"/>
                </a:solidFill>
              </a:rPr>
              <a:t>結</a:t>
            </a:r>
            <a:r>
              <a:rPr lang="zh-TW" altLang="zh-TW" dirty="0"/>
              <a:t>（欲貪、瞋恚、有身見、戒禁取、疑</a:t>
            </a:r>
            <a:r>
              <a:rPr lang="zh-TW" altLang="zh-TW" dirty="0" smtClean="0"/>
              <a:t>）</a:t>
            </a:r>
            <a:r>
              <a:rPr lang="zh-TW" altLang="en-US" dirty="0" smtClean="0"/>
              <a:t>，</a:t>
            </a:r>
            <a:r>
              <a:rPr lang="zh-TW" altLang="en-US" dirty="0"/>
              <a:t>即欲界</a:t>
            </a:r>
            <a:r>
              <a:rPr lang="zh-TW" altLang="en-US" dirty="0" smtClean="0"/>
              <a:t>的</a:t>
            </a:r>
            <a:r>
              <a:rPr lang="zh-TW" altLang="zh-TW" dirty="0"/>
              <a:t>（九品）</a:t>
            </a:r>
            <a:r>
              <a:rPr lang="zh-TW" altLang="en-US" dirty="0" smtClean="0"/>
              <a:t>修</a:t>
            </a:r>
            <a:r>
              <a:rPr lang="zh-TW" altLang="en-US" dirty="0"/>
              <a:t>惑斷淨，不再來欲界受生，所以</a:t>
            </a:r>
            <a:r>
              <a:rPr lang="zh-TW" altLang="en-US" dirty="0" smtClean="0"/>
              <a:t>名為</a:t>
            </a:r>
            <a:r>
              <a:rPr lang="zh-TW" altLang="en-US" dirty="0"/>
              <a:t>阿那含──不來。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沒有真實的不來者，</a:t>
            </a:r>
            <a:r>
              <a:rPr lang="zh-TW" altLang="en-US" dirty="0" smtClean="0"/>
              <a:t>是</a:t>
            </a:r>
            <a:r>
              <a:rPr lang="zh-TW" altLang="en-US" dirty="0" smtClean="0">
                <a:solidFill>
                  <a:srgbClr val="FF0000"/>
                </a:solidFill>
              </a:rPr>
              <a:t>我</a:t>
            </a:r>
            <a:r>
              <a:rPr lang="zh-TW" altLang="en-US" dirty="0">
                <a:solidFill>
                  <a:srgbClr val="FF0000"/>
                </a:solidFill>
              </a:rPr>
              <a:t>空</a:t>
            </a:r>
            <a:r>
              <a:rPr lang="zh-TW" altLang="en-US" dirty="0"/>
              <a:t>；沒有真實的不來法，是</a:t>
            </a:r>
            <a:r>
              <a:rPr lang="zh-TW" altLang="en-US" dirty="0">
                <a:solidFill>
                  <a:srgbClr val="FF0000"/>
                </a:solidFill>
              </a:rPr>
              <a:t>法空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阿</a:t>
            </a:r>
            <a:r>
              <a:rPr lang="zh-TW" altLang="en-US" dirty="0"/>
              <a:t>那含深入法性，不但不著</a:t>
            </a:r>
            <a:r>
              <a:rPr lang="zh-TW" altLang="en-US" dirty="0">
                <a:solidFill>
                  <a:srgbClr val="FF0000"/>
                </a:solidFill>
              </a:rPr>
              <a:t>來相</a:t>
            </a:r>
            <a:r>
              <a:rPr lang="zh-TW" altLang="en-US" dirty="0"/>
              <a:t>，也不</a:t>
            </a:r>
            <a:r>
              <a:rPr lang="zh-TW" altLang="en-US" dirty="0" smtClean="0"/>
              <a:t>著</a:t>
            </a:r>
            <a:r>
              <a:rPr lang="zh-TW" altLang="en-US" dirty="0" smtClean="0">
                <a:solidFill>
                  <a:srgbClr val="FF0000"/>
                </a:solidFill>
              </a:rPr>
              <a:t>不</a:t>
            </a:r>
            <a:r>
              <a:rPr lang="zh-TW" altLang="en-US" dirty="0">
                <a:solidFill>
                  <a:srgbClr val="FF0000"/>
                </a:solidFill>
              </a:rPr>
              <a:t>來相</a:t>
            </a:r>
            <a:r>
              <a:rPr lang="zh-TW" altLang="en-US" dirty="0"/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87023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zh-TW" altLang="en-US" dirty="0" smtClean="0"/>
              <a:t>關於「來去」相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一般以為來去是</a:t>
            </a:r>
            <a:r>
              <a:rPr lang="zh-TW" altLang="en-US" dirty="0">
                <a:solidFill>
                  <a:srgbClr val="FF0000"/>
                </a:solidFill>
              </a:rPr>
              <a:t>動</a:t>
            </a:r>
            <a:r>
              <a:rPr lang="zh-TW" altLang="en-US" dirty="0"/>
              <a:t>的，沒有來去，那即是不來（不去）的</a:t>
            </a:r>
            <a:r>
              <a:rPr lang="zh-TW" altLang="en-US" dirty="0">
                <a:solidFill>
                  <a:srgbClr val="FF0000"/>
                </a:solidFill>
              </a:rPr>
              <a:t>靜止</a:t>
            </a:r>
            <a:r>
              <a:rPr lang="zh-TW" altLang="en-US" dirty="0"/>
              <a:t>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其實</a:t>
            </a:r>
            <a:r>
              <a:rPr lang="zh-TW" altLang="en-US" dirty="0"/>
              <a:t>，不來（不去）即是</a:t>
            </a:r>
            <a:r>
              <a:rPr lang="zh-TW" altLang="en-US" dirty="0">
                <a:solidFill>
                  <a:srgbClr val="FF0000"/>
                </a:solidFill>
              </a:rPr>
              <a:t>住</a:t>
            </a:r>
            <a:r>
              <a:rPr lang="zh-TW" altLang="en-US" dirty="0"/>
              <a:t>；如沒有來去的動相，那裡還有不來不去的靜止相！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緣起法中，靜不能離動，離動的靜止不可得；動也不離於靜，離靜的動相也</a:t>
            </a:r>
            <a:r>
              <a:rPr lang="zh-TW" altLang="en-US" dirty="0" smtClean="0"/>
              <a:t>不可</a:t>
            </a:r>
            <a:r>
              <a:rPr lang="zh-TW" altLang="en-US" dirty="0"/>
              <a:t>得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來</a:t>
            </a:r>
            <a:r>
              <a:rPr lang="zh-TW" altLang="en-US" dirty="0"/>
              <a:t>與不來，無非是</a:t>
            </a:r>
            <a:r>
              <a:rPr lang="zh-TW" altLang="en-US" dirty="0">
                <a:solidFill>
                  <a:srgbClr val="FF0000"/>
                </a:solidFill>
              </a:rPr>
              <a:t>依緣假合</a:t>
            </a:r>
            <a:r>
              <a:rPr lang="zh-TW" altLang="en-US" dirty="0"/>
              <a:t>，在通達性空離相的聖者，是不會</a:t>
            </a:r>
            <a:r>
              <a:rPr lang="zh-TW" altLang="en-US" dirty="0" smtClean="0"/>
              <a:t>自以為是不</a:t>
            </a:r>
            <a:r>
              <a:rPr lang="zh-TW" altLang="en-US" dirty="0"/>
              <a:t>來的。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90180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釋「阿羅漢」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阿羅漢，有</a:t>
            </a:r>
            <a:r>
              <a:rPr lang="zh-TW" altLang="en-US" dirty="0">
                <a:solidFill>
                  <a:srgbClr val="FF0000"/>
                </a:solidFill>
              </a:rPr>
              <a:t>三義</a:t>
            </a:r>
            <a:r>
              <a:rPr lang="zh-TW" altLang="en-US" dirty="0"/>
              <a:t>：一、應供，二、殺賊，三、無生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從</a:t>
            </a:r>
            <a:r>
              <a:rPr lang="zh-TW" altLang="en-US" dirty="0"/>
              <a:t>阿那含而進</a:t>
            </a:r>
            <a:r>
              <a:rPr lang="zh-TW" altLang="en-US" dirty="0" smtClean="0"/>
              <a:t>斷五</a:t>
            </a:r>
            <a:r>
              <a:rPr lang="zh-TW" altLang="en-US" dirty="0"/>
              <a:t>上分結，即</a:t>
            </a:r>
            <a:r>
              <a:rPr lang="zh-TW" altLang="en-US" dirty="0">
                <a:solidFill>
                  <a:srgbClr val="FF0000"/>
                </a:solidFill>
              </a:rPr>
              <a:t>上界</a:t>
            </a:r>
            <a:r>
              <a:rPr lang="zh-TW" altLang="en-US" dirty="0"/>
              <a:t>的修所斷惑，得究竟解脫，名為阿羅漢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約</a:t>
            </a:r>
            <a:r>
              <a:rPr lang="zh-TW" altLang="en-US" dirty="0"/>
              <a:t>他的</a:t>
            </a:r>
            <a:r>
              <a:rPr lang="zh-TW" altLang="en-US" dirty="0">
                <a:solidFill>
                  <a:srgbClr val="FF0000"/>
                </a:solidFill>
              </a:rPr>
              <a:t>恩德</a:t>
            </a:r>
            <a:r>
              <a:rPr lang="zh-TW" altLang="en-US" dirty="0"/>
              <a:t>說：</a:t>
            </a:r>
            <a:r>
              <a:rPr lang="zh-TW" altLang="en-US" dirty="0" smtClean="0"/>
              <a:t>應受</a:t>
            </a:r>
            <a:r>
              <a:rPr lang="zh-TW" altLang="en-US" dirty="0"/>
              <a:t>人天供養，為世間作大福田，名為應供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約</a:t>
            </a:r>
            <a:r>
              <a:rPr lang="zh-TW" altLang="en-US" dirty="0"/>
              <a:t>他的</a:t>
            </a:r>
            <a:r>
              <a:rPr lang="zh-TW" altLang="en-US" dirty="0">
                <a:solidFill>
                  <a:srgbClr val="FF0000"/>
                </a:solidFill>
              </a:rPr>
              <a:t>斷德</a:t>
            </a:r>
            <a:r>
              <a:rPr lang="zh-TW" altLang="en-US" dirty="0"/>
              <a:t>說：殺盡一切煩惱賊</a:t>
            </a:r>
            <a:r>
              <a:rPr lang="zh-TW" altLang="en-US" dirty="0" smtClean="0"/>
              <a:t>，名</a:t>
            </a:r>
            <a:r>
              <a:rPr lang="zh-TW" altLang="en-US" dirty="0"/>
              <a:t>為殺賊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約</a:t>
            </a:r>
            <a:r>
              <a:rPr lang="zh-TW" altLang="en-US" dirty="0"/>
              <a:t>他的</a:t>
            </a:r>
            <a:r>
              <a:rPr lang="zh-TW" altLang="en-US" dirty="0">
                <a:solidFill>
                  <a:srgbClr val="FF0000"/>
                </a:solidFill>
              </a:rPr>
              <a:t>智德</a:t>
            </a:r>
            <a:r>
              <a:rPr lang="zh-TW" altLang="en-US" dirty="0"/>
              <a:t>說：徹證無生寂滅性，名為無生（得無生智）。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9548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約「受生死」論凡聖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凡夫</a:t>
            </a:r>
            <a:r>
              <a:rPr lang="zh-TW" altLang="en-US" dirty="0" smtClean="0"/>
              <a:t>為</a:t>
            </a:r>
            <a:r>
              <a:rPr lang="zh-TW" altLang="en-US" dirty="0" smtClean="0">
                <a:solidFill>
                  <a:srgbClr val="FF0000"/>
                </a:solidFill>
              </a:rPr>
              <a:t>惑</a:t>
            </a:r>
            <a:r>
              <a:rPr lang="zh-TW" altLang="en-US" dirty="0">
                <a:solidFill>
                  <a:srgbClr val="FF0000"/>
                </a:solidFill>
              </a:rPr>
              <a:t>業</a:t>
            </a:r>
            <a:r>
              <a:rPr lang="zh-TW" altLang="en-US" dirty="0"/>
              <a:t>所</a:t>
            </a:r>
            <a:r>
              <a:rPr lang="zh-TW" altLang="en-US" dirty="0">
                <a:solidFill>
                  <a:srgbClr val="FF0000"/>
                </a:solidFill>
              </a:rPr>
              <a:t>拘縛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流轉</a:t>
            </a:r>
            <a:r>
              <a:rPr lang="zh-TW" altLang="en-US" dirty="0"/>
              <a:t>於生死中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初</a:t>
            </a:r>
            <a:r>
              <a:rPr lang="zh-TW" altLang="en-US" dirty="0"/>
              <a:t>二三果的聖者，還不免</a:t>
            </a:r>
            <a:r>
              <a:rPr lang="zh-TW" altLang="en-US" dirty="0">
                <a:solidFill>
                  <a:srgbClr val="FF0000"/>
                </a:solidFill>
              </a:rPr>
              <a:t>隨惑潤業</a:t>
            </a:r>
            <a:r>
              <a:rPr lang="zh-TW" altLang="en-US" dirty="0"/>
              <a:t>，而說他</a:t>
            </a:r>
            <a:r>
              <a:rPr lang="zh-TW" altLang="en-US" dirty="0" smtClean="0"/>
              <a:t>還有</a:t>
            </a:r>
            <a:r>
              <a:rPr lang="zh-TW" altLang="en-US" dirty="0" smtClean="0">
                <a:solidFill>
                  <a:srgbClr val="FF0000"/>
                </a:solidFill>
              </a:rPr>
              <a:t>幾</a:t>
            </a:r>
            <a:r>
              <a:rPr lang="zh-TW" altLang="en-US" dirty="0">
                <a:solidFill>
                  <a:srgbClr val="FF0000"/>
                </a:solidFill>
              </a:rPr>
              <a:t>番生死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到</a:t>
            </a:r>
            <a:r>
              <a:rPr lang="zh-TW" altLang="en-US" dirty="0"/>
              <a:t>阿羅漢，這才</a:t>
            </a:r>
            <a:r>
              <a:rPr lang="zh-TW" altLang="en-US" dirty="0">
                <a:solidFill>
                  <a:srgbClr val="FF0000"/>
                </a:solidFill>
              </a:rPr>
              <a:t>惑業乾枯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入於無生而不再感受生死</a:t>
            </a:r>
            <a:r>
              <a:rPr lang="zh-TW" altLang="en-US" dirty="0"/>
              <a:t>，完成究竟</a:t>
            </a:r>
            <a:r>
              <a:rPr lang="zh-TW" altLang="en-US" dirty="0" smtClean="0"/>
              <a:t>的解脫。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這樣</a:t>
            </a:r>
            <a:r>
              <a:rPr lang="zh-TW" altLang="en-US" dirty="0"/>
              <a:t>的聖者，於</a:t>
            </a:r>
            <a:r>
              <a:rPr lang="zh-TW" altLang="en-US" dirty="0">
                <a:solidFill>
                  <a:srgbClr val="FF0000"/>
                </a:solidFill>
              </a:rPr>
              <a:t>五眾的相續和合</a:t>
            </a:r>
            <a:r>
              <a:rPr lang="zh-TW" altLang="en-US" dirty="0"/>
              <a:t>中，</a:t>
            </a:r>
            <a:r>
              <a:rPr lang="zh-TW" altLang="en-US" dirty="0">
                <a:solidFill>
                  <a:srgbClr val="7030A0"/>
                </a:solidFill>
              </a:rPr>
              <a:t>不見</a:t>
            </a:r>
            <a:r>
              <a:rPr lang="zh-TW" altLang="en-US" dirty="0"/>
              <a:t>一毫的</a:t>
            </a:r>
            <a:r>
              <a:rPr lang="zh-TW" altLang="en-US" dirty="0">
                <a:solidFill>
                  <a:srgbClr val="7030A0"/>
                </a:solidFill>
              </a:rPr>
              <a:t>自性法</a:t>
            </a:r>
            <a:r>
              <a:rPr lang="zh-TW" altLang="en-US" dirty="0"/>
              <a:t>可得，而可以</a:t>
            </a:r>
            <a:r>
              <a:rPr lang="zh-TW" altLang="en-US" dirty="0" smtClean="0"/>
              <a:t>依之</a:t>
            </a:r>
            <a:r>
              <a:rPr lang="zh-TW" altLang="en-US" dirty="0"/>
              <a:t>稱為阿羅漢的。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9770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證「無生」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徹悟一切法的</a:t>
            </a:r>
            <a:r>
              <a:rPr lang="zh-TW" altLang="en-US" dirty="0">
                <a:solidFill>
                  <a:srgbClr val="7030A0"/>
                </a:solidFill>
              </a:rPr>
              <a:t>生滅不可得</a:t>
            </a:r>
            <a:r>
              <a:rPr lang="zh-TW" altLang="en-US" dirty="0"/>
              <a:t>，菩薩名為得</a:t>
            </a:r>
            <a:r>
              <a:rPr lang="zh-TW" altLang="en-US" dirty="0">
                <a:solidFill>
                  <a:srgbClr val="FF0000"/>
                </a:solidFill>
              </a:rPr>
              <a:t>無生法忍</a:t>
            </a:r>
            <a:r>
              <a:rPr lang="zh-TW" altLang="en-US" dirty="0"/>
              <a:t>，聲聞即</a:t>
            </a:r>
            <a:r>
              <a:rPr lang="zh-TW" altLang="en-US" dirty="0" smtClean="0"/>
              <a:t>證</a:t>
            </a:r>
            <a:r>
              <a:rPr lang="zh-TW" altLang="en-US" dirty="0" smtClean="0">
                <a:solidFill>
                  <a:srgbClr val="FF0000"/>
                </a:solidFill>
              </a:rPr>
              <a:t>無</a:t>
            </a:r>
            <a:r>
              <a:rPr lang="zh-TW" altLang="en-US" dirty="0">
                <a:solidFill>
                  <a:srgbClr val="FF0000"/>
                </a:solidFill>
              </a:rPr>
              <a:t>生阿羅漢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生</a:t>
            </a:r>
            <a:r>
              <a:rPr lang="zh-TW" altLang="en-US" dirty="0"/>
              <a:t>滅都不可得，更有什麼無生可取可得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如</a:t>
            </a:r>
            <a:r>
              <a:rPr lang="zh-TW" altLang="en-US" dirty="0"/>
              <a:t>見無生，早就是生</a:t>
            </a:r>
            <a:r>
              <a:rPr lang="zh-TW" altLang="en-US" dirty="0" smtClean="0"/>
              <a:t>了！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，如</a:t>
            </a:r>
            <a:r>
              <a:rPr lang="zh-TW" altLang="en-US" dirty="0">
                <a:solidFill>
                  <a:srgbClr val="0070C0"/>
                </a:solidFill>
              </a:rPr>
              <a:t>自以為我是阿羅漢</a:t>
            </a:r>
            <a:r>
              <a:rPr lang="zh-TW" altLang="en-US" dirty="0"/>
              <a:t>，即有我為</a:t>
            </a:r>
            <a:r>
              <a:rPr lang="zh-TW" altLang="en-US" dirty="0">
                <a:solidFill>
                  <a:srgbClr val="FF0000"/>
                </a:solidFill>
              </a:rPr>
              <a:t>能證</a:t>
            </a:r>
            <a:r>
              <a:rPr lang="zh-TW" altLang="en-US" dirty="0"/>
              <a:t>，無生法為</a:t>
            </a:r>
            <a:r>
              <a:rPr lang="zh-TW" altLang="en-US" dirty="0">
                <a:solidFill>
                  <a:srgbClr val="FF0000"/>
                </a:solidFill>
              </a:rPr>
              <a:t>所證</a:t>
            </a:r>
            <a:r>
              <a:rPr lang="zh-TW" altLang="en-US" dirty="0"/>
              <a:t>，我法、能所</a:t>
            </a:r>
            <a:r>
              <a:rPr lang="zh-TW" altLang="en-US" dirty="0" smtClean="0"/>
              <a:t>的</a:t>
            </a:r>
            <a:r>
              <a:rPr lang="zh-TW" altLang="en-US" dirty="0" smtClean="0">
                <a:solidFill>
                  <a:srgbClr val="FF0000"/>
                </a:solidFill>
              </a:rPr>
              <a:t>二</a:t>
            </a:r>
            <a:r>
              <a:rPr lang="zh-TW" altLang="en-US" dirty="0">
                <a:solidFill>
                  <a:srgbClr val="FF0000"/>
                </a:solidFill>
              </a:rPr>
              <a:t>見不除</a:t>
            </a:r>
            <a:r>
              <a:rPr lang="zh-TW" altLang="en-US" dirty="0"/>
              <a:t>，就是執著我等四相的</a:t>
            </a:r>
            <a:r>
              <a:rPr lang="zh-TW" altLang="en-US" dirty="0">
                <a:solidFill>
                  <a:srgbClr val="FF0000"/>
                </a:solidFill>
              </a:rPr>
              <a:t>生死人</a:t>
            </a:r>
            <a:r>
              <a:rPr lang="zh-TW" altLang="en-US" dirty="0"/>
              <a:t>，那裡還是真阿羅漢！不過</a:t>
            </a:r>
            <a:r>
              <a:rPr lang="zh-TW" altLang="en-US" dirty="0">
                <a:solidFill>
                  <a:srgbClr val="FF0000"/>
                </a:solidFill>
              </a:rPr>
              <a:t>增上慢人</a:t>
            </a:r>
            <a:r>
              <a:rPr lang="zh-TW" altLang="en-US" dirty="0" smtClean="0"/>
              <a:t>而已</a:t>
            </a:r>
            <a:r>
              <a:rPr lang="zh-TW" altLang="en-US" dirty="0"/>
              <a:t>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60487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zh-TW" altLang="en-US" dirty="0" smtClean="0"/>
              <a:t>須菩提依自體驗答之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須菩提是阿羅漢，所以論到這裡，即</a:t>
            </a:r>
            <a:r>
              <a:rPr lang="zh-TW" altLang="en-US" dirty="0">
                <a:solidFill>
                  <a:srgbClr val="FF0000"/>
                </a:solidFill>
              </a:rPr>
              <a:t>依自己的體驗說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1257300" lvl="1" indent="-514350"/>
            <a:r>
              <a:rPr lang="zh-TW" altLang="en-US" dirty="0" smtClean="0"/>
              <a:t>世</a:t>
            </a:r>
            <a:r>
              <a:rPr lang="zh-TW" altLang="en-US" dirty="0"/>
              <a:t>尊不是說我在</a:t>
            </a:r>
            <a:r>
              <a:rPr lang="zh-TW" altLang="en-US" dirty="0" smtClean="0"/>
              <a:t>諸大</a:t>
            </a:r>
            <a:r>
              <a:rPr lang="zh-TW" altLang="en-US" dirty="0"/>
              <a:t>弟子之中，所得的</a:t>
            </a:r>
            <a:r>
              <a:rPr lang="zh-TW" altLang="en-US" dirty="0">
                <a:solidFill>
                  <a:srgbClr val="FF0000"/>
                </a:solidFill>
              </a:rPr>
              <a:t>無諍三昧</a:t>
            </a:r>
            <a:r>
              <a:rPr lang="zh-TW" altLang="en-US" dirty="0"/>
              <a:t>最為第一嗎？不也說我是</a:t>
            </a:r>
            <a:r>
              <a:rPr lang="zh-TW" altLang="en-US" dirty="0">
                <a:solidFill>
                  <a:srgbClr val="FF0000"/>
                </a:solidFill>
              </a:rPr>
              <a:t>第一離欲</a:t>
            </a:r>
            <a:r>
              <a:rPr lang="zh-TW" altLang="en-US" dirty="0"/>
              <a:t>（諸煩惱）</a:t>
            </a:r>
            <a:r>
              <a:rPr lang="zh-TW" altLang="en-US" dirty="0" smtClean="0"/>
              <a:t>的大</a:t>
            </a:r>
            <a:r>
              <a:rPr lang="zh-TW" altLang="en-US" dirty="0"/>
              <a:t>阿羅漢嗎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1257300" lvl="1" indent="-514350"/>
            <a:r>
              <a:rPr lang="zh-TW" altLang="en-US" dirty="0" smtClean="0"/>
              <a:t>世</a:t>
            </a:r>
            <a:r>
              <a:rPr lang="zh-TW" altLang="en-US" dirty="0"/>
              <a:t>尊這樣的稱歎，可是</a:t>
            </a:r>
            <a:r>
              <a:rPr lang="zh-TW" altLang="en-US" dirty="0">
                <a:solidFill>
                  <a:srgbClr val="FF0000"/>
                </a:solidFill>
              </a:rPr>
              <a:t>我從沒有這樣想</a:t>
            </a:r>
            <a:r>
              <a:rPr lang="zh-TW" altLang="en-US" dirty="0"/>
              <a:t>：我是離欲的大阿羅漢</a:t>
            </a:r>
            <a:r>
              <a:rPr lang="zh-TW" altLang="en-US" dirty="0" smtClean="0"/>
              <a:t>，我</a:t>
            </a:r>
            <a:r>
              <a:rPr lang="zh-TW" altLang="en-US" dirty="0"/>
              <a:t>能得無諍三昧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假使我這樣</a:t>
            </a:r>
            <a:r>
              <a:rPr lang="zh-TW" altLang="en-US" dirty="0">
                <a:solidFill>
                  <a:srgbClr val="FF0000"/>
                </a:solidFill>
              </a:rPr>
              <a:t>隨相計著</a:t>
            </a:r>
            <a:r>
              <a:rPr lang="zh-TW" altLang="en-US" dirty="0"/>
              <a:t>，那就在</a:t>
            </a:r>
            <a:r>
              <a:rPr lang="zh-TW" altLang="en-US" dirty="0">
                <a:solidFill>
                  <a:srgbClr val="7030A0"/>
                </a:solidFill>
              </a:rPr>
              <a:t>我見、法見、非法見</a:t>
            </a:r>
            <a:r>
              <a:rPr lang="zh-TW" altLang="en-US" dirty="0"/>
              <a:t>的生死</a:t>
            </a:r>
            <a:r>
              <a:rPr lang="zh-TW" altLang="en-US" dirty="0" smtClean="0"/>
              <a:t>界中</a:t>
            </a:r>
            <a:r>
              <a:rPr lang="zh-TW" altLang="en-US" dirty="0"/>
              <a:t>，佛也就不會說我是一個好樂修習</a:t>
            </a:r>
            <a:r>
              <a:rPr lang="zh-TW" altLang="en-US" dirty="0">
                <a:solidFill>
                  <a:srgbClr val="7030A0"/>
                </a:solidFill>
              </a:rPr>
              <a:t>阿蘭那行</a:t>
            </a:r>
            <a:r>
              <a:rPr lang="zh-TW" altLang="en-US" dirty="0"/>
              <a:t>的人了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反之</a:t>
            </a:r>
            <a:r>
              <a:rPr lang="zh-TW" altLang="en-US" dirty="0"/>
              <a:t>，因為</a:t>
            </a:r>
            <a:r>
              <a:rPr lang="zh-TW" altLang="en-US" dirty="0">
                <a:solidFill>
                  <a:srgbClr val="FF0000"/>
                </a:solidFill>
              </a:rPr>
              <a:t>不執著</a:t>
            </a:r>
            <a:r>
              <a:rPr lang="zh-TW" altLang="en-US" dirty="0"/>
              <a:t>實</a:t>
            </a:r>
            <a:r>
              <a:rPr lang="zh-TW" altLang="en-US" dirty="0" smtClean="0"/>
              <a:t>有</a:t>
            </a:r>
            <a:r>
              <a:rPr lang="zh-TW" altLang="en-US" dirty="0" smtClean="0">
                <a:solidFill>
                  <a:srgbClr val="7030A0"/>
                </a:solidFill>
              </a:rPr>
              <a:t>無</a:t>
            </a:r>
            <a:r>
              <a:rPr lang="zh-TW" altLang="en-US" dirty="0">
                <a:solidFill>
                  <a:srgbClr val="7030A0"/>
                </a:solidFill>
              </a:rPr>
              <a:t>諍三昧</a:t>
            </a:r>
            <a:r>
              <a:rPr lang="zh-TW" altLang="en-US" dirty="0"/>
              <a:t>可得可修，世尊才稱歎我行阿蘭那行呢！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85413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zh-TW" altLang="en-US" smtClean="0"/>
              <a:t>釋「阿蘭那行」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梵語阿蘭那，即</a:t>
            </a:r>
            <a:r>
              <a:rPr lang="zh-TW" altLang="en-US" dirty="0">
                <a:solidFill>
                  <a:srgbClr val="FF0000"/>
                </a:solidFill>
              </a:rPr>
              <a:t>無諍</a:t>
            </a:r>
            <a:r>
              <a:rPr lang="zh-TW" altLang="en-US" dirty="0"/>
              <a:t>。</a:t>
            </a:r>
            <a:r>
              <a:rPr lang="zh-TW" altLang="en-US" dirty="0" smtClean="0">
                <a:solidFill>
                  <a:srgbClr val="FF0000"/>
                </a:solidFill>
              </a:rPr>
              <a:t>三昧</a:t>
            </a:r>
            <a:r>
              <a:rPr lang="zh-TW" altLang="en-US" dirty="0" smtClean="0"/>
              <a:t>，</a:t>
            </a:r>
            <a:r>
              <a:rPr lang="zh-TW" altLang="en-US" dirty="0"/>
              <a:t>即</a:t>
            </a:r>
            <a:r>
              <a:rPr lang="zh-TW" altLang="en-US" dirty="0">
                <a:solidFill>
                  <a:srgbClr val="0070C0"/>
                </a:solidFill>
              </a:rPr>
              <a:t>繫心一境的正定</a:t>
            </a:r>
            <a:r>
              <a:rPr lang="zh-TW" altLang="en-US" dirty="0"/>
              <a:t>。無諍三昧，從</a:t>
            </a:r>
            <a:r>
              <a:rPr lang="zh-TW" altLang="en-US" dirty="0">
                <a:solidFill>
                  <a:srgbClr val="0070C0"/>
                </a:solidFill>
              </a:rPr>
              <a:t>表現於外的行相說</a:t>
            </a:r>
            <a:r>
              <a:rPr lang="zh-TW" altLang="en-US" dirty="0"/>
              <a:t>，即</a:t>
            </a:r>
            <a:r>
              <a:rPr lang="zh-TW" altLang="en-US" dirty="0">
                <a:solidFill>
                  <a:srgbClr val="FF0000"/>
                </a:solidFill>
              </a:rPr>
              <a:t>不與他諍執</a:t>
            </a:r>
            <a:r>
              <a:rPr lang="zh-TW" altLang="en-US" dirty="0"/>
              <a:t>，</a:t>
            </a:r>
            <a:r>
              <a:rPr lang="zh-TW" altLang="en-US" dirty="0" smtClean="0"/>
              <a:t>處處</a:t>
            </a:r>
            <a:r>
              <a:rPr lang="zh-TW" altLang="en-US" dirty="0" smtClean="0">
                <a:solidFill>
                  <a:srgbClr val="FF0000"/>
                </a:solidFill>
              </a:rPr>
              <a:t>隨</a:t>
            </a:r>
            <a:r>
              <a:rPr lang="zh-TW" altLang="en-US" dirty="0">
                <a:solidFill>
                  <a:srgbClr val="FF0000"/>
                </a:solidFill>
              </a:rPr>
              <a:t>順眾生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覺得</a:t>
            </a:r>
            <a:r>
              <a:rPr lang="zh-TW" altLang="en-US" dirty="0"/>
              <a:t>人世間已夠苦了，我怎麼再與他諍論，加深他的苦迫呢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如從無</a:t>
            </a:r>
            <a:r>
              <a:rPr lang="zh-TW" altLang="en-US" dirty="0"/>
              <a:t>諍三昧的</a:t>
            </a:r>
            <a:r>
              <a:rPr lang="zh-TW" altLang="en-US" dirty="0">
                <a:solidFill>
                  <a:srgbClr val="FF0000"/>
                </a:solidFill>
              </a:rPr>
              <a:t>證境</a:t>
            </a:r>
            <a:r>
              <a:rPr lang="zh-TW" altLang="en-US" dirty="0"/>
              <a:t>說，由於</a:t>
            </a:r>
            <a:r>
              <a:rPr lang="zh-TW" altLang="en-US" dirty="0">
                <a:solidFill>
                  <a:srgbClr val="0070C0"/>
                </a:solidFill>
              </a:rPr>
              <a:t>通達法法無自性</a:t>
            </a:r>
            <a:r>
              <a:rPr lang="zh-TW" altLang="en-US" dirty="0"/>
              <a:t>，一切但是</a:t>
            </a:r>
            <a:r>
              <a:rPr lang="zh-TW" altLang="en-US" dirty="0">
                <a:solidFill>
                  <a:srgbClr val="0070C0"/>
                </a:solidFill>
              </a:rPr>
              <a:t>相依相緣的假名</a:t>
            </a:r>
            <a:r>
              <a:rPr lang="zh-TW" altLang="en-US" dirty="0"/>
              <a:t>而來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無我</a:t>
            </a:r>
            <a:r>
              <a:rPr lang="zh-TW" altLang="en-US" dirty="0"/>
              <a:t>，才能大悲；離去空三昧，還有什麼無諍行呢！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028905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「隨順世俗」與「隨順勝義」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這一章，</a:t>
            </a:r>
            <a:r>
              <a:rPr lang="zh-TW" altLang="en-US" dirty="0">
                <a:solidFill>
                  <a:srgbClr val="C00000"/>
                </a:solidFill>
              </a:rPr>
              <a:t>四番問答</a:t>
            </a:r>
            <a:r>
              <a:rPr lang="zh-TW" altLang="en-US" dirty="0"/>
              <a:t>，須菩提多</a:t>
            </a:r>
            <a:r>
              <a:rPr lang="zh-TW" altLang="en-US" dirty="0">
                <a:solidFill>
                  <a:srgbClr val="C00000"/>
                </a:solidFill>
              </a:rPr>
              <a:t>隨順空義</a:t>
            </a:r>
            <a:r>
              <a:rPr lang="zh-TW" altLang="en-US" dirty="0"/>
              <a:t>說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</a:t>
            </a:r>
            <a:r>
              <a:rPr lang="zh-TW" altLang="en-US" dirty="0">
                <a:solidFill>
                  <a:srgbClr val="FF0000"/>
                </a:solidFill>
              </a:rPr>
              <a:t>隨順世俗</a:t>
            </a:r>
            <a:r>
              <a:rPr lang="zh-TW" altLang="en-US" dirty="0"/>
              <a:t>，那麼，我得須</a:t>
            </a:r>
            <a:r>
              <a:rPr lang="zh-TW" altLang="en-US" dirty="0" smtClean="0"/>
              <a:t>陀洹</a:t>
            </a:r>
            <a:r>
              <a:rPr lang="en-US" altLang="zh-TW" dirty="0"/>
              <a:t>……</a:t>
            </a:r>
            <a:r>
              <a:rPr lang="zh-TW" altLang="en-US" dirty="0"/>
              <a:t>我是阿蘭那行，都是</a:t>
            </a:r>
            <a:r>
              <a:rPr lang="zh-TW" altLang="en-US" dirty="0">
                <a:solidFill>
                  <a:srgbClr val="FF0000"/>
                </a:solidFill>
              </a:rPr>
              <a:t>可以分別言說</a:t>
            </a:r>
            <a:r>
              <a:rPr lang="zh-TW" altLang="en-US" dirty="0"/>
              <a:t>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不過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決不會執取</a:t>
            </a:r>
            <a:r>
              <a:rPr lang="zh-TW" altLang="en-US" dirty="0">
                <a:solidFill>
                  <a:srgbClr val="7030A0"/>
                </a:solidFill>
              </a:rPr>
              <a:t>實我</a:t>
            </a:r>
            <a:r>
              <a:rPr lang="zh-TW" altLang="en-US" dirty="0">
                <a:solidFill>
                  <a:srgbClr val="FF0000"/>
                </a:solidFill>
              </a:rPr>
              <a:t>與</a:t>
            </a:r>
            <a:r>
              <a:rPr lang="zh-TW" altLang="en-US" dirty="0">
                <a:solidFill>
                  <a:srgbClr val="7030A0"/>
                </a:solidFill>
              </a:rPr>
              <a:t>實法</a:t>
            </a:r>
            <a:r>
              <a:rPr lang="zh-TW" altLang="en-US" dirty="0" smtClean="0"/>
              <a:t>而作</a:t>
            </a:r>
            <a:r>
              <a:rPr lang="zh-TW" altLang="en-US" dirty="0"/>
              <a:t>此念的。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45118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庚三  舉菩薩為證</a:t>
            </a:r>
            <a:br>
              <a:rPr lang="zh-TW" altLang="en-US" dirty="0"/>
            </a:br>
            <a:r>
              <a:rPr lang="zh-TW" altLang="en-US" dirty="0"/>
              <a:t>辛一  正說</a:t>
            </a:r>
            <a:br>
              <a:rPr lang="zh-TW" altLang="en-US" dirty="0"/>
            </a:br>
            <a:r>
              <a:rPr lang="zh-TW" altLang="en-US" dirty="0"/>
              <a:t>壬一  得無生忍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rmAutofit/>
          </a:bodyPr>
          <a:lstStyle/>
          <a:p>
            <a:r>
              <a:rPr lang="zh-TW" altLang="en-US" dirty="0"/>
              <a:t>佛告須菩提：</a:t>
            </a:r>
            <a:r>
              <a:rPr lang="en-US" altLang="zh-TW" dirty="0"/>
              <a:t>『</a:t>
            </a:r>
            <a:r>
              <a:rPr lang="zh-TW" altLang="en-US" dirty="0"/>
              <a:t>於意云何？如來昔在然燈佛所，於法有所得不</a:t>
            </a:r>
            <a:r>
              <a:rPr lang="en-US" altLang="zh-TW" dirty="0"/>
              <a:t>』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r>
              <a:rPr lang="en-US" altLang="zh-TW" dirty="0" smtClean="0"/>
              <a:t>『</a:t>
            </a:r>
            <a:r>
              <a:rPr lang="zh-TW" altLang="en-US" dirty="0"/>
              <a:t>不也，世</a:t>
            </a:r>
            <a:r>
              <a:rPr lang="zh-TW" altLang="en-US" dirty="0" smtClean="0"/>
              <a:t>尊！</a:t>
            </a:r>
            <a:r>
              <a:rPr lang="zh-TW" altLang="en-US" dirty="0"/>
              <a:t>如來在然燈佛所，於法實無所得</a:t>
            </a:r>
            <a:r>
              <a:rPr lang="en-US" altLang="zh-TW" dirty="0"/>
              <a:t>』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80061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金剛般若波羅蜜經講記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600" dirty="0" smtClean="0"/>
              <a:t>（十二講之五）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原</a:t>
            </a:r>
            <a:r>
              <a:rPr lang="zh-TW" altLang="en-US" dirty="0" smtClean="0"/>
              <a:t>文</a:t>
            </a:r>
            <a:r>
              <a:rPr lang="zh-TW" altLang="zh-TW" dirty="0" smtClean="0"/>
              <a:t>出自《</a:t>
            </a:r>
            <a:r>
              <a:rPr lang="zh-TW" altLang="en-US" dirty="0" smtClean="0"/>
              <a:t>般若經講記</a:t>
            </a:r>
            <a:r>
              <a:rPr lang="zh-TW" altLang="zh-TW" dirty="0" smtClean="0"/>
              <a:t>》</a:t>
            </a:r>
            <a:endParaRPr lang="en-US" altLang="zh-TW" sz="2400" dirty="0" smtClean="0"/>
          </a:p>
          <a:p>
            <a:r>
              <a:rPr lang="zh-TW" altLang="en-US" sz="2400" dirty="0" smtClean="0"/>
              <a:t>道一編講於同淨蘭若</a:t>
            </a:r>
            <a:r>
              <a:rPr lang="en-US" altLang="zh-TW" sz="2400" dirty="0" smtClean="0"/>
              <a:t>‧2013</a:t>
            </a:r>
            <a:r>
              <a:rPr lang="zh-TW" altLang="en-US" sz="2400" dirty="0" smtClean="0"/>
              <a:t>年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690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大意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前依</a:t>
            </a:r>
            <a:r>
              <a:rPr lang="zh-TW" altLang="en-US" dirty="0">
                <a:solidFill>
                  <a:srgbClr val="C00000"/>
                </a:solidFill>
              </a:rPr>
              <a:t>聲聞的證境</a:t>
            </a:r>
            <a:r>
              <a:rPr lang="zh-TW" altLang="en-US" dirty="0"/>
              <a:t>說，此下約</a:t>
            </a:r>
            <a:r>
              <a:rPr lang="zh-TW" altLang="en-US" dirty="0">
                <a:solidFill>
                  <a:srgbClr val="C00000"/>
                </a:solidFill>
              </a:rPr>
              <a:t>得道的菩薩</a:t>
            </a:r>
            <a:r>
              <a:rPr lang="zh-TW" altLang="en-US" dirty="0"/>
              <a:t>說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佛</a:t>
            </a:r>
            <a:r>
              <a:rPr lang="zh-TW" altLang="en-US" dirty="0"/>
              <a:t>告須菩提說：我──如來</a:t>
            </a:r>
            <a:r>
              <a:rPr lang="zh-TW" altLang="en-US" dirty="0" smtClean="0"/>
              <a:t>從前</a:t>
            </a:r>
            <a:r>
              <a:rPr lang="zh-TW" altLang="en-US" dirty="0"/>
              <a:t>在修菩薩行時，在然燈佛的法會中，有沒有實在的法可得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須</a:t>
            </a:r>
            <a:r>
              <a:rPr lang="zh-TW" altLang="en-US" dirty="0"/>
              <a:t>菩提當然</a:t>
            </a:r>
            <a:r>
              <a:rPr lang="zh-TW" altLang="en-US" dirty="0" smtClean="0"/>
              <a:t>回答沒有</a:t>
            </a:r>
            <a:r>
              <a:rPr lang="zh-TW" altLang="en-US" dirty="0"/>
              <a:t>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341336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zh-TW" altLang="en-US" dirty="0" smtClean="0"/>
              <a:t>佛得授記的本生故事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釋迦在</a:t>
            </a:r>
            <a:r>
              <a:rPr lang="zh-TW" altLang="en-US" dirty="0">
                <a:solidFill>
                  <a:srgbClr val="FF0000"/>
                </a:solidFill>
              </a:rPr>
              <a:t>過去修菩薩行</a:t>
            </a:r>
            <a:r>
              <a:rPr lang="zh-TW" altLang="en-US" dirty="0"/>
              <a:t>時──第二阿僧祇劫滿，曾在雪山修學</a:t>
            </a:r>
            <a:r>
              <a:rPr lang="zh-TW" altLang="en-US" dirty="0" smtClean="0"/>
              <a:t>。學</a:t>
            </a:r>
            <a:r>
              <a:rPr lang="zh-TW" altLang="en-US" dirty="0"/>
              <a:t>畢，出山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求得</a:t>
            </a:r>
            <a:r>
              <a:rPr lang="zh-TW" altLang="en-US" dirty="0"/>
              <a:t>五百金錢，想去報答老師。當時，見城中整飾市容，潔淨</a:t>
            </a:r>
            <a:r>
              <a:rPr lang="zh-TW" altLang="en-US" dirty="0" smtClean="0"/>
              <a:t>街道</a:t>
            </a:r>
            <a:r>
              <a:rPr lang="zh-TW" altLang="en-US" dirty="0"/>
              <a:t>，問起路人，才知是預備歡迎</a:t>
            </a:r>
            <a:r>
              <a:rPr lang="zh-TW" altLang="en-US" dirty="0">
                <a:solidFill>
                  <a:srgbClr val="FF0000"/>
                </a:solidFill>
              </a:rPr>
              <a:t>然燈佛</a:t>
            </a:r>
            <a:r>
              <a:rPr lang="zh-TW" altLang="en-US" dirty="0"/>
              <a:t>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他</a:t>
            </a:r>
            <a:r>
              <a:rPr lang="zh-TW" altLang="en-US" dirty="0"/>
              <a:t>想：佛是一切智者，難逢難遇</a:t>
            </a:r>
            <a:r>
              <a:rPr lang="zh-TW" altLang="en-US" dirty="0" smtClean="0"/>
              <a:t>！不能</a:t>
            </a:r>
            <a:r>
              <a:rPr lang="zh-TW" altLang="en-US" dirty="0"/>
              <a:t>錯失這見佛的機會。於是，把所有的錢，</a:t>
            </a:r>
            <a:r>
              <a:rPr lang="zh-TW" altLang="en-US" dirty="0">
                <a:solidFill>
                  <a:srgbClr val="FF0000"/>
                </a:solidFill>
              </a:rPr>
              <a:t>買得五朵金色蓮華，至誠而</a:t>
            </a:r>
            <a:r>
              <a:rPr lang="zh-TW" altLang="en-US" dirty="0" smtClean="0">
                <a:solidFill>
                  <a:srgbClr val="FF0000"/>
                </a:solidFill>
              </a:rPr>
              <a:t>歡喜的</a:t>
            </a:r>
            <a:r>
              <a:rPr lang="zh-TW" altLang="en-US" dirty="0">
                <a:solidFill>
                  <a:srgbClr val="FF0000"/>
                </a:solidFill>
              </a:rPr>
              <a:t>去見佛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見</a:t>
            </a:r>
            <a:r>
              <a:rPr lang="zh-TW" altLang="en-US" dirty="0"/>
              <a:t>佛及弟子的威儀庠序，動靜安和，從心靈深處生起虔誠的敬信</a:t>
            </a:r>
            <a:r>
              <a:rPr lang="zh-TW" altLang="en-US" dirty="0" smtClean="0"/>
              <a:t>；以</a:t>
            </a:r>
            <a:r>
              <a:rPr lang="zh-TW" altLang="en-US" dirty="0"/>
              <a:t>所得的五朵華，散向然燈佛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進城</a:t>
            </a:r>
            <a:r>
              <a:rPr lang="zh-TW" altLang="en-US" dirty="0"/>
              <a:t>的必經道上，有一窪汙水，他就</a:t>
            </a:r>
            <a:r>
              <a:rPr lang="zh-TW" altLang="en-US" dirty="0">
                <a:solidFill>
                  <a:srgbClr val="FF0000"/>
                </a:solidFill>
              </a:rPr>
              <a:t>伏在</a:t>
            </a:r>
            <a:r>
              <a:rPr lang="zh-TW" altLang="en-US" dirty="0" smtClean="0">
                <a:solidFill>
                  <a:srgbClr val="FF0000"/>
                </a:solidFill>
              </a:rPr>
              <a:t>地上，</a:t>
            </a:r>
            <a:r>
              <a:rPr lang="zh-TW" altLang="en-US" dirty="0">
                <a:solidFill>
                  <a:srgbClr val="FF0000"/>
                </a:solidFill>
              </a:rPr>
              <a:t>散開自己的頭髮，掩蓋汙泥，讓佛踏過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佛</a:t>
            </a:r>
            <a:r>
              <a:rPr lang="zh-TW" altLang="en-US" dirty="0"/>
              <a:t>知他的</a:t>
            </a:r>
            <a:r>
              <a:rPr lang="zh-TW" altLang="en-US" dirty="0">
                <a:solidFill>
                  <a:srgbClr val="FF0000"/>
                </a:solidFill>
              </a:rPr>
              <a:t>信證法性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得無生忍</a:t>
            </a:r>
            <a:r>
              <a:rPr lang="zh-TW" altLang="en-US" dirty="0"/>
              <a:t>，</a:t>
            </a:r>
            <a:r>
              <a:rPr lang="zh-TW" altLang="en-US" dirty="0" smtClean="0"/>
              <a:t>所以</a:t>
            </a:r>
            <a:r>
              <a:rPr lang="zh-TW" altLang="en-US" dirty="0"/>
              <a:t>就替他</a:t>
            </a:r>
            <a:r>
              <a:rPr lang="zh-TW" altLang="en-US" dirty="0">
                <a:solidFill>
                  <a:srgbClr val="FF0000"/>
                </a:solidFill>
              </a:rPr>
              <a:t>授記</a:t>
            </a:r>
            <a:r>
              <a:rPr lang="zh-TW" altLang="en-US" dirty="0"/>
              <a:t>：未來世中當得作佛，名釋迦牟尼。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555342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zh-TW" altLang="en-US" dirty="0" smtClean="0"/>
              <a:t>釋疑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7030A0"/>
                </a:solidFill>
              </a:rPr>
              <a:t>或者以為</a:t>
            </a:r>
            <a:r>
              <a:rPr lang="zh-TW" altLang="en-US" dirty="0"/>
              <a:t>釋迦──因地─</a:t>
            </a:r>
            <a:r>
              <a:rPr lang="zh-TW" altLang="en-US" dirty="0" smtClean="0"/>
              <a:t>─當時</a:t>
            </a:r>
            <a:r>
              <a:rPr lang="zh-TW" altLang="en-US" dirty="0"/>
              <a:t>在然燈佛處，</a:t>
            </a:r>
            <a:r>
              <a:rPr lang="zh-TW" altLang="en-US" dirty="0">
                <a:solidFill>
                  <a:srgbClr val="7030A0"/>
                </a:solidFill>
              </a:rPr>
              <a:t>得了什麼大法</a:t>
            </a:r>
            <a:r>
              <a:rPr lang="zh-TW" altLang="en-US" dirty="0"/>
              <a:t>，像「別傳」，「秘授」之類，所以舉此問</a:t>
            </a:r>
            <a:r>
              <a:rPr lang="zh-TW" altLang="en-US" dirty="0" smtClean="0"/>
              <a:t>須菩提。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須</a:t>
            </a:r>
            <a:r>
              <a:rPr lang="zh-TW" altLang="en-US" dirty="0">
                <a:solidFill>
                  <a:srgbClr val="FF0000"/>
                </a:solidFill>
              </a:rPr>
              <a:t>菩提</a:t>
            </a:r>
            <a:r>
              <a:rPr lang="zh-TW" altLang="en-US" dirty="0">
                <a:solidFill>
                  <a:srgbClr val="7030A0"/>
                </a:solidFill>
              </a:rPr>
              <a:t>深見法性</a:t>
            </a:r>
            <a:r>
              <a:rPr lang="zh-TW" altLang="en-US" dirty="0"/>
              <a:t>，所以</a:t>
            </a:r>
            <a:r>
              <a:rPr lang="zh-TW" altLang="en-US" dirty="0">
                <a:solidFill>
                  <a:srgbClr val="FF0000"/>
                </a:solidFill>
              </a:rPr>
              <a:t>說</a:t>
            </a:r>
            <a:r>
              <a:rPr lang="zh-TW" altLang="en-US" dirty="0">
                <a:solidFill>
                  <a:srgbClr val="7030A0"/>
                </a:solidFill>
              </a:rPr>
              <a:t>實無所得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得</a:t>
            </a:r>
            <a:r>
              <a:rPr lang="zh-TW" altLang="en-US" dirty="0"/>
              <a:t>無生忍，但是</a:t>
            </a:r>
            <a:r>
              <a:rPr lang="zh-TW" altLang="en-US" dirty="0">
                <a:solidFill>
                  <a:srgbClr val="FF0000"/>
                </a:solidFill>
              </a:rPr>
              <a:t>隨世俗</a:t>
            </a:r>
            <a:r>
              <a:rPr lang="zh-TW" altLang="en-US" dirty="0"/>
              <a:t>說；而實</a:t>
            </a:r>
            <a:r>
              <a:rPr lang="zh-TW" altLang="en-US" dirty="0" smtClean="0">
                <a:solidFill>
                  <a:srgbClr val="0070C0"/>
                </a:solidFill>
              </a:rPr>
              <a:t>生滅</a:t>
            </a:r>
            <a:r>
              <a:rPr lang="zh-TW" altLang="en-US" dirty="0"/>
              <a:t>不可得，</a:t>
            </a:r>
            <a:r>
              <a:rPr lang="zh-TW" altLang="en-US" dirty="0">
                <a:solidFill>
                  <a:srgbClr val="0070C0"/>
                </a:solidFill>
              </a:rPr>
              <a:t>不生不滅</a:t>
            </a:r>
            <a:r>
              <a:rPr lang="zh-TW" altLang="en-US" dirty="0"/>
              <a:t>等也不可得，所謂</a:t>
            </a:r>
            <a:r>
              <a:rPr lang="en-US" altLang="zh-TW" dirty="0"/>
              <a:t>『</a:t>
            </a:r>
            <a:r>
              <a:rPr lang="zh-TW" altLang="en-US" dirty="0"/>
              <a:t>般若將入畢竟空，絕諸戲論</a:t>
            </a:r>
            <a:r>
              <a:rPr lang="en-US" altLang="zh-TW" dirty="0"/>
              <a:t>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如以為</a:t>
            </a:r>
            <a:r>
              <a:rPr lang="zh-TW" altLang="en-US" dirty="0"/>
              <a:t>有法可傳可得，那便落於魔道，而不是證於聖性了。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623777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壬二  嚴淨佛土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『</a:t>
            </a:r>
            <a:r>
              <a:rPr lang="zh-TW" altLang="en-US" dirty="0"/>
              <a:t>須菩提！於意云何？菩薩莊嚴佛土不</a:t>
            </a:r>
            <a:r>
              <a:rPr lang="en-US" altLang="zh-TW" dirty="0"/>
              <a:t>』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r>
              <a:rPr lang="en-US" altLang="zh-TW" dirty="0" smtClean="0"/>
              <a:t>『</a:t>
            </a:r>
            <a:r>
              <a:rPr lang="zh-TW" altLang="en-US" dirty="0"/>
              <a:t>不也，世尊！何以故？莊嚴佛土</a:t>
            </a:r>
            <a:r>
              <a:rPr lang="zh-TW" altLang="en-US" dirty="0" smtClean="0"/>
              <a:t>者，</a:t>
            </a:r>
            <a:r>
              <a:rPr lang="zh-TW" altLang="en-US" dirty="0"/>
              <a:t>則非莊嚴，是名莊嚴</a:t>
            </a:r>
            <a:r>
              <a:rPr lang="en-US" altLang="zh-TW" dirty="0"/>
              <a:t>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『</a:t>
            </a:r>
            <a:r>
              <a:rPr lang="zh-TW" altLang="en-US" dirty="0"/>
              <a:t>是故須菩提！諸菩薩摩訶薩，應如是生清淨心，</a:t>
            </a:r>
            <a:r>
              <a:rPr lang="zh-TW" altLang="en-US" dirty="0" smtClean="0"/>
              <a:t>不應</a:t>
            </a:r>
            <a:r>
              <a:rPr lang="zh-TW" altLang="en-US" dirty="0"/>
              <a:t>住色生心，不應住聲、香、味、觸、法生心，應無所住而生其心</a:t>
            </a:r>
            <a:r>
              <a:rPr lang="zh-TW" altLang="en-US" dirty="0" smtClean="0"/>
              <a:t>！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3986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成就眾生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得無生法忍的菩薩事業，有二：一、莊嚴佛土，二、成就眾生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有情</a:t>
            </a:r>
            <a:r>
              <a:rPr lang="zh-TW" altLang="en-US" dirty="0"/>
              <a:t>的</a:t>
            </a:r>
            <a:r>
              <a:rPr lang="zh-TW" altLang="en-US" dirty="0" smtClean="0"/>
              <a:t>根性</a:t>
            </a:r>
            <a:r>
              <a:rPr lang="zh-TW" altLang="en-US" dirty="0"/>
              <a:t>不一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有</a:t>
            </a:r>
            <a:r>
              <a:rPr lang="zh-TW" altLang="en-US" dirty="0"/>
              <a:t>僅能得</a:t>
            </a:r>
            <a:r>
              <a:rPr lang="zh-TW" altLang="en-US" dirty="0">
                <a:solidFill>
                  <a:srgbClr val="FF0000"/>
                </a:solidFill>
              </a:rPr>
              <a:t>人天功德</a:t>
            </a:r>
            <a:r>
              <a:rPr lang="zh-TW" altLang="en-US" dirty="0"/>
              <a:t>的，菩薩即以人天的世間福利去成就他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有</a:t>
            </a:r>
            <a:r>
              <a:rPr lang="zh-TW" altLang="en-US" dirty="0"/>
              <a:t>能得</a:t>
            </a:r>
            <a:r>
              <a:rPr lang="zh-TW" altLang="en-US" dirty="0" smtClean="0">
                <a:solidFill>
                  <a:srgbClr val="FF0000"/>
                </a:solidFill>
              </a:rPr>
              <a:t>二乘</a:t>
            </a:r>
            <a:r>
              <a:rPr lang="zh-TW" altLang="en-US" dirty="0">
                <a:solidFill>
                  <a:srgbClr val="FF0000"/>
                </a:solidFill>
              </a:rPr>
              <a:t>果</a:t>
            </a:r>
            <a:r>
              <a:rPr lang="zh-TW" altLang="en-US" dirty="0"/>
              <a:t>的，即以出世解脫去成就他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能</a:t>
            </a:r>
            <a:r>
              <a:rPr lang="zh-TW" altLang="en-US" dirty="0">
                <a:solidFill>
                  <a:srgbClr val="FF0000"/>
                </a:solidFill>
              </a:rPr>
              <a:t>發菩提心</a:t>
            </a:r>
            <a:r>
              <a:rPr lang="zh-TW" altLang="en-US" dirty="0"/>
              <a:t>而成佛的，即以大乘的自利利</a:t>
            </a:r>
            <a:r>
              <a:rPr lang="zh-TW" altLang="en-US" dirty="0" smtClean="0"/>
              <a:t>他去</a:t>
            </a:r>
            <a:r>
              <a:rPr lang="zh-TW" altLang="en-US" dirty="0"/>
              <a:t>成就他。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192555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莊嚴國土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世間是不平等的，醜惡的，苦痛的，如何</a:t>
            </a:r>
            <a:r>
              <a:rPr lang="zh-TW" altLang="en-US" dirty="0">
                <a:solidFill>
                  <a:srgbClr val="0070C0"/>
                </a:solidFill>
              </a:rPr>
              <a:t>化濁惡的世界為清淨</a:t>
            </a:r>
            <a:r>
              <a:rPr lang="zh-TW" altLang="en-US" dirty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轉苦痛</a:t>
            </a:r>
            <a:r>
              <a:rPr lang="zh-TW" altLang="en-US" dirty="0">
                <a:solidFill>
                  <a:srgbClr val="FF0000"/>
                </a:solidFill>
              </a:rPr>
              <a:t>的人生為解脫</a:t>
            </a:r>
            <a:r>
              <a:rPr lang="zh-TW" altLang="en-US" dirty="0"/>
              <a:t>，這是菩薩的</a:t>
            </a:r>
            <a:r>
              <a:rPr lang="zh-TW" altLang="en-US" dirty="0">
                <a:solidFill>
                  <a:srgbClr val="7030A0"/>
                </a:solidFill>
              </a:rPr>
              <a:t>唯一事業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濁</a:t>
            </a:r>
            <a:r>
              <a:rPr lang="zh-TW" altLang="en-US" dirty="0"/>
              <a:t>惡世界的淨化，即</a:t>
            </a:r>
            <a:r>
              <a:rPr lang="zh-TW" altLang="en-US" dirty="0">
                <a:solidFill>
                  <a:srgbClr val="0070C0"/>
                </a:solidFill>
              </a:rPr>
              <a:t>莊嚴佛土</a:t>
            </a:r>
            <a:r>
              <a:rPr lang="zh-TW" altLang="en-US" dirty="0"/>
              <a:t>，</a:t>
            </a:r>
            <a:r>
              <a:rPr lang="zh-TW" altLang="en-US" dirty="0" smtClean="0"/>
              <a:t>這以</a:t>
            </a:r>
            <a:r>
              <a:rPr lang="zh-TW" altLang="en-US" dirty="0"/>
              <a:t>願力為本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菩薩</a:t>
            </a:r>
            <a:r>
              <a:rPr lang="zh-TW" altLang="en-US" dirty="0">
                <a:solidFill>
                  <a:srgbClr val="FF0000"/>
                </a:solidFill>
              </a:rPr>
              <a:t>立</a:t>
            </a:r>
            <a:r>
              <a:rPr lang="zh-TW" altLang="en-US" dirty="0"/>
              <a:t>大願，</a:t>
            </a:r>
            <a:r>
              <a:rPr lang="zh-TW" altLang="en-US" dirty="0">
                <a:solidFill>
                  <a:srgbClr val="FF0000"/>
                </a:solidFill>
              </a:rPr>
              <a:t>集合</a:t>
            </a:r>
            <a:r>
              <a:rPr lang="zh-TW" altLang="en-US" dirty="0"/>
              <a:t>同行同願的道伴，</a:t>
            </a:r>
            <a:r>
              <a:rPr lang="zh-TW" altLang="en-US" dirty="0">
                <a:solidFill>
                  <a:srgbClr val="FF0000"/>
                </a:solidFill>
              </a:rPr>
              <a:t>實踐</a:t>
            </a:r>
            <a:r>
              <a:rPr lang="zh-TW" altLang="en-US" dirty="0"/>
              <a:t>六度、四攝的善行</a:t>
            </a:r>
            <a:r>
              <a:rPr lang="zh-TW" altLang="en-US" dirty="0">
                <a:solidFill>
                  <a:srgbClr val="FF0000"/>
                </a:solidFill>
              </a:rPr>
              <a:t>去</a:t>
            </a:r>
            <a:r>
              <a:rPr lang="zh-TW" altLang="en-US" dirty="0" smtClean="0">
                <a:solidFill>
                  <a:srgbClr val="FF0000"/>
                </a:solidFill>
              </a:rPr>
              <a:t>莊嚴</a:t>
            </a:r>
            <a:r>
              <a:rPr lang="zh-TW" altLang="en-US" dirty="0">
                <a:solidFill>
                  <a:srgbClr val="FF0000"/>
                </a:solidFill>
              </a:rPr>
              <a:t>他</a:t>
            </a:r>
            <a:r>
              <a:rPr lang="zh-TW" altLang="en-US" dirty="0"/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231916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zh-TW" altLang="zh-TW" dirty="0"/>
              <a:t>佛土與眾生的相攝相資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有以為一人成佛，世界即成清淨，這多少有點誤解的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菩薩</a:t>
            </a:r>
            <a:r>
              <a:rPr lang="zh-TW" altLang="en-US" dirty="0"/>
              <a:t>在</a:t>
            </a:r>
            <a:r>
              <a:rPr lang="zh-TW" altLang="en-US" dirty="0">
                <a:solidFill>
                  <a:srgbClr val="FF0000"/>
                </a:solidFill>
              </a:rPr>
              <a:t>因中</a:t>
            </a:r>
            <a:r>
              <a:rPr lang="zh-TW" altLang="en-US" dirty="0" smtClean="0">
                <a:solidFill>
                  <a:srgbClr val="FF0000"/>
                </a:solidFill>
              </a:rPr>
              <a:t>教化</a:t>
            </a:r>
            <a:r>
              <a:rPr lang="zh-TW" altLang="en-US" dirty="0" smtClean="0"/>
              <a:t>眾生</a:t>
            </a:r>
            <a:r>
              <a:rPr lang="zh-TW" altLang="en-US" dirty="0"/>
              <a:t>，以佛法</a:t>
            </a:r>
            <a:r>
              <a:rPr lang="zh-TW" altLang="en-US" dirty="0">
                <a:solidFill>
                  <a:srgbClr val="FF0000"/>
                </a:solidFill>
              </a:rPr>
              <a:t>攝集</a:t>
            </a:r>
            <a:r>
              <a:rPr lang="zh-TW" altLang="en-US" dirty="0"/>
              <a:t>同行同願者，同行菩薩行</a:t>
            </a:r>
            <a:r>
              <a:rPr lang="zh-TW" altLang="en-US" dirty="0" smtClean="0"/>
              <a:t>。結果，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佛</a:t>
            </a:r>
            <a:r>
              <a:rPr lang="zh-TW" altLang="en-US" dirty="0"/>
              <a:t>與所化眾生──</a:t>
            </a:r>
            <a:r>
              <a:rPr lang="zh-TW" altLang="en-US" dirty="0">
                <a:solidFill>
                  <a:srgbClr val="FF0000"/>
                </a:solidFill>
              </a:rPr>
              <a:t>主伴</a:t>
            </a:r>
            <a:r>
              <a:rPr lang="zh-TW" altLang="en-US" dirty="0" smtClean="0"/>
              <a:t>的功德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相攝相資</a:t>
            </a:r>
            <a:r>
              <a:rPr lang="zh-TW" altLang="en-US" dirty="0"/>
              <a:t>，完成國土的圓滿莊嚴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同行</a:t>
            </a:r>
            <a:r>
              <a:rPr lang="zh-TW" altLang="en-US" dirty="0"/>
              <a:t>同願的菩薩，</a:t>
            </a:r>
            <a:r>
              <a:rPr lang="zh-TW" altLang="en-US" dirty="0">
                <a:solidFill>
                  <a:srgbClr val="FF0000"/>
                </a:solidFill>
              </a:rPr>
              <a:t>同住</a:t>
            </a:r>
            <a:r>
              <a:rPr lang="zh-TW" altLang="en-US" dirty="0"/>
              <a:t>於莊嚴的</a:t>
            </a:r>
            <a:r>
              <a:rPr lang="zh-TW" altLang="en-US" dirty="0" smtClean="0"/>
              <a:t>國土中。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同</a:t>
            </a:r>
            <a:r>
              <a:rPr lang="zh-TW" altLang="en-US" dirty="0"/>
              <a:t>中有不同，唯佛能究竟清淨、圓滿、自在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沒有</a:t>
            </a:r>
            <a:r>
              <a:rPr lang="zh-TW" altLang="en-US" dirty="0">
                <a:solidFill>
                  <a:srgbClr val="FF0000"/>
                </a:solidFill>
              </a:rPr>
              <a:t>眾會莊嚴的佛土</a:t>
            </a:r>
            <a:r>
              <a:rPr lang="zh-TW" altLang="en-US" dirty="0"/>
              <a:t>，</a:t>
            </a:r>
            <a:r>
              <a:rPr lang="zh-TW" altLang="en-US" dirty="0" smtClean="0"/>
              <a:t>不過是</a:t>
            </a:r>
            <a:r>
              <a:rPr lang="zh-TW" altLang="en-US" dirty="0">
                <a:solidFill>
                  <a:srgbClr val="FF0000"/>
                </a:solidFill>
              </a:rPr>
              <a:t>思辨的戲論</a:t>
            </a:r>
            <a:r>
              <a:rPr lang="zh-TW" altLang="en-US" dirty="0"/>
              <a:t>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981594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釋義（一</a:t>
            </a:r>
            <a:r>
              <a:rPr lang="zh-TW" altLang="en-US" dirty="0" smtClean="0"/>
              <a:t>）：佛土與莊嚴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如來以莊嚴國土問須菩提：菩薩發心莊嚴佛土，究竟</a:t>
            </a:r>
            <a:r>
              <a:rPr lang="zh-TW" altLang="en-US" dirty="0">
                <a:solidFill>
                  <a:srgbClr val="FF0000"/>
                </a:solidFill>
              </a:rPr>
              <a:t>有佛土可莊嚴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有</a:t>
            </a:r>
            <a:r>
              <a:rPr lang="zh-TW" altLang="en-US" dirty="0" smtClean="0">
                <a:solidFill>
                  <a:srgbClr val="FF0000"/>
                </a:solidFill>
              </a:rPr>
              <a:t>佛土</a:t>
            </a:r>
            <a:r>
              <a:rPr lang="zh-TW" altLang="en-US" dirty="0">
                <a:solidFill>
                  <a:srgbClr val="FF0000"/>
                </a:solidFill>
              </a:rPr>
              <a:t>的莊嚴嗎</a:t>
            </a:r>
            <a:r>
              <a:rPr lang="zh-TW" altLang="en-US" dirty="0" smtClean="0">
                <a:solidFill>
                  <a:srgbClr val="FF0000"/>
                </a:solidFill>
              </a:rPr>
              <a:t>？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須</a:t>
            </a:r>
            <a:r>
              <a:rPr lang="zh-TW" altLang="en-US" dirty="0"/>
              <a:t>菩提本般若性空的正見，回答說：</a:t>
            </a:r>
            <a:r>
              <a:rPr lang="zh-TW" altLang="en-US" dirty="0">
                <a:solidFill>
                  <a:srgbClr val="FF0000"/>
                </a:solidFill>
              </a:rPr>
              <a:t>沒有</a:t>
            </a:r>
            <a:r>
              <a:rPr lang="zh-TW" altLang="en-US" dirty="0"/>
              <a:t>真實的國土</a:t>
            </a:r>
            <a:r>
              <a:rPr lang="zh-TW" altLang="en-US" dirty="0">
                <a:solidFill>
                  <a:srgbClr val="FF0000"/>
                </a:solidFill>
              </a:rPr>
              <a:t>可莊嚴</a:t>
            </a:r>
            <a:r>
              <a:rPr lang="zh-TW" altLang="en-US" dirty="0"/>
              <a:t>，</a:t>
            </a:r>
            <a:r>
              <a:rPr lang="zh-TW" altLang="en-US" dirty="0" smtClean="0"/>
              <a:t>也沒有</a:t>
            </a:r>
            <a:r>
              <a:rPr lang="zh-TW" altLang="en-US" dirty="0"/>
              <a:t>真實的</a:t>
            </a:r>
            <a:r>
              <a:rPr lang="zh-TW" altLang="en-US" dirty="0">
                <a:solidFill>
                  <a:srgbClr val="FF0000"/>
                </a:solidFill>
              </a:rPr>
              <a:t>能莊嚴法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因為</a:t>
            </a:r>
            <a:r>
              <a:rPr lang="zh-TW" altLang="en-US" dirty="0"/>
              <a:t>，佛土與佛土莊嚴，如幻如化，</a:t>
            </a:r>
            <a:r>
              <a:rPr lang="zh-TW" altLang="en-US" dirty="0">
                <a:solidFill>
                  <a:srgbClr val="FF0000"/>
                </a:solidFill>
              </a:rPr>
              <a:t>勝義諦中</a:t>
            </a:r>
            <a:r>
              <a:rPr lang="zh-TW" altLang="en-US" dirty="0"/>
              <a:t>是非</a:t>
            </a:r>
            <a:r>
              <a:rPr lang="zh-TW" altLang="en-US" dirty="0" smtClean="0"/>
              <a:t>莊嚴的</a:t>
            </a:r>
            <a:r>
              <a:rPr lang="zh-TW" altLang="en-US" dirty="0"/>
              <a:t>，不過</a:t>
            </a:r>
            <a:r>
              <a:rPr lang="zh-TW" altLang="en-US" dirty="0">
                <a:solidFill>
                  <a:srgbClr val="FF0000"/>
                </a:solidFill>
              </a:rPr>
              <a:t>隨順世俗</a:t>
            </a:r>
            <a:r>
              <a:rPr lang="zh-TW" altLang="en-US" dirty="0"/>
              <a:t>，稱之為莊嚴而已。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576565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zh-TW" altLang="en-US" dirty="0" smtClean="0"/>
              <a:t>緣起性空，故能莊嚴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《</a:t>
            </a:r>
            <a:r>
              <a:rPr lang="zh-TW" altLang="en-US" dirty="0"/>
              <a:t>般若經</a:t>
            </a:r>
            <a:r>
              <a:rPr lang="en-US" altLang="zh-TW" dirty="0"/>
              <a:t>》</a:t>
            </a:r>
            <a:r>
              <a:rPr lang="zh-TW" altLang="en-US" dirty="0"/>
              <a:t>說</a:t>
            </a:r>
            <a:r>
              <a:rPr lang="zh-TW" altLang="en-US" dirty="0">
                <a:solidFill>
                  <a:srgbClr val="FF0000"/>
                </a:solidFill>
              </a:rPr>
              <a:t>無莊嚴為莊嚴</a:t>
            </a:r>
            <a:r>
              <a:rPr lang="zh-TW" altLang="en-US" dirty="0"/>
              <a:t>；</a:t>
            </a:r>
            <a:r>
              <a:rPr lang="en-US" altLang="zh-TW" dirty="0"/>
              <a:t>《</a:t>
            </a:r>
            <a:r>
              <a:rPr lang="zh-TW" altLang="en-US" dirty="0"/>
              <a:t>華嚴</a:t>
            </a:r>
            <a:r>
              <a:rPr lang="zh-TW" altLang="en-US" dirty="0" smtClean="0"/>
              <a:t>經</a:t>
            </a:r>
            <a:r>
              <a:rPr lang="en-US" altLang="zh-TW" dirty="0" smtClean="0"/>
              <a:t>》</a:t>
            </a:r>
            <a:r>
              <a:rPr lang="zh-TW" altLang="en-US" dirty="0"/>
              <a:t>說</a:t>
            </a:r>
            <a:r>
              <a:rPr lang="zh-TW" altLang="en-US" dirty="0">
                <a:solidFill>
                  <a:srgbClr val="FF0000"/>
                </a:solidFill>
              </a:rPr>
              <a:t>普莊嚴</a:t>
            </a:r>
            <a:r>
              <a:rPr lang="zh-TW" altLang="en-US" dirty="0"/>
              <a:t>，都是</a:t>
            </a:r>
            <a:r>
              <a:rPr lang="zh-TW" altLang="en-US" dirty="0">
                <a:solidFill>
                  <a:srgbClr val="FF0000"/>
                </a:solidFill>
              </a:rPr>
              <a:t>由於性空慧的徹悟法性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淨願善行所成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國土</a:t>
            </a:r>
            <a:r>
              <a:rPr lang="zh-TW" altLang="en-US" dirty="0"/>
              <a:t>──世界是</a:t>
            </a:r>
            <a:r>
              <a:rPr lang="zh-TW" altLang="en-US" dirty="0" smtClean="0">
                <a:solidFill>
                  <a:srgbClr val="FF0000"/>
                </a:solidFill>
              </a:rPr>
              <a:t>緣起</a:t>
            </a:r>
            <a:r>
              <a:rPr lang="zh-TW" altLang="en-US" dirty="0">
                <a:solidFill>
                  <a:srgbClr val="FF0000"/>
                </a:solidFill>
              </a:rPr>
              <a:t>假名</a:t>
            </a:r>
            <a:r>
              <a:rPr lang="zh-TW" altLang="en-US" dirty="0"/>
              <a:t>，所以能廣大莊嚴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沒有</a:t>
            </a:r>
            <a:r>
              <a:rPr lang="zh-TW" altLang="en-US" dirty="0"/>
              <a:t>自性的世界，即沒有不變性，</a:t>
            </a:r>
            <a:r>
              <a:rPr lang="zh-TW" altLang="en-US" dirty="0">
                <a:solidFill>
                  <a:srgbClr val="FF0000"/>
                </a:solidFill>
              </a:rPr>
              <a:t>如遇穢惡的</a:t>
            </a:r>
            <a:r>
              <a:rPr lang="zh-TW" altLang="en-US" dirty="0" smtClean="0">
                <a:solidFill>
                  <a:srgbClr val="FF0000"/>
                </a:solidFill>
              </a:rPr>
              <a:t>因緣</a:t>
            </a:r>
            <a:r>
              <a:rPr lang="zh-TW" altLang="en-US" dirty="0" smtClean="0"/>
              <a:t>，</a:t>
            </a:r>
            <a:r>
              <a:rPr lang="zh-TW" altLang="en-US" dirty="0"/>
              <a:t>即成穢惡的世界；</a:t>
            </a:r>
            <a:r>
              <a:rPr lang="zh-TW" altLang="en-US" dirty="0">
                <a:solidFill>
                  <a:srgbClr val="7030A0"/>
                </a:solidFill>
              </a:rPr>
              <a:t>如造集清淨的因緣</a:t>
            </a:r>
            <a:r>
              <a:rPr lang="zh-TW" altLang="en-US" dirty="0"/>
              <a:t>，即自然會有清淨的世界出現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C00000"/>
                </a:solidFill>
              </a:rPr>
              <a:t>假使</a:t>
            </a:r>
            <a:r>
              <a:rPr lang="zh-TW" altLang="en-US" dirty="0"/>
              <a:t>，穢惡世界是</a:t>
            </a:r>
            <a:r>
              <a:rPr lang="zh-TW" altLang="en-US" dirty="0">
                <a:solidFill>
                  <a:srgbClr val="C00000"/>
                </a:solidFill>
              </a:rPr>
              <a:t>實有定性</a:t>
            </a:r>
            <a:r>
              <a:rPr lang="zh-TW" altLang="en-US" dirty="0"/>
              <a:t>而不可改易的，那就是塗抹一些清淨的上去，也不會清淨，反而更醜惡了！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520188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zh-TW" altLang="en-US" dirty="0" smtClean="0"/>
              <a:t>眾生心淨故國土淨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C00000"/>
                </a:solidFill>
              </a:rPr>
              <a:t>世界無定</a:t>
            </a:r>
            <a:r>
              <a:rPr lang="zh-TW" altLang="en-US" dirty="0"/>
              <a:t>，穢惡與清淨，全依</a:t>
            </a:r>
            <a:r>
              <a:rPr lang="zh-TW" altLang="en-US" dirty="0">
                <a:solidFill>
                  <a:srgbClr val="C00000"/>
                </a:solidFill>
              </a:rPr>
              <a:t>眾生知見行為</a:t>
            </a:r>
            <a:r>
              <a:rPr lang="zh-TW" altLang="en-US" dirty="0"/>
              <a:t>的</a:t>
            </a:r>
            <a:r>
              <a:rPr lang="zh-TW" altLang="en-US" dirty="0">
                <a:solidFill>
                  <a:srgbClr val="C00000"/>
                </a:solidFill>
              </a:rPr>
              <a:t>邪正</a:t>
            </a:r>
            <a:r>
              <a:rPr lang="zh-TW" altLang="en-US" dirty="0" smtClean="0">
                <a:solidFill>
                  <a:srgbClr val="C00000"/>
                </a:solidFill>
              </a:rPr>
              <a:t>善惡</a:t>
            </a:r>
            <a:r>
              <a:rPr lang="zh-TW" altLang="en-US" dirty="0"/>
              <a:t>而轉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必須</a:t>
            </a:r>
            <a:r>
              <a:rPr lang="zh-TW" altLang="en-US" dirty="0"/>
              <a:t>知道如此，才會</a:t>
            </a:r>
            <a:r>
              <a:rPr lang="zh-TW" altLang="en-US" dirty="0">
                <a:solidFill>
                  <a:srgbClr val="C00000"/>
                </a:solidFill>
              </a:rPr>
              <a:t>發心轉穢惡</a:t>
            </a:r>
            <a:r>
              <a:rPr lang="zh-TW" altLang="en-US" dirty="0"/>
              <a:t>的國土</a:t>
            </a:r>
            <a:r>
              <a:rPr lang="zh-TW" altLang="en-US" dirty="0">
                <a:solidFill>
                  <a:srgbClr val="C00000"/>
                </a:solidFill>
              </a:rPr>
              <a:t>為清淨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必須</a:t>
            </a:r>
            <a:r>
              <a:rPr lang="zh-TW" altLang="en-US" dirty="0">
                <a:solidFill>
                  <a:srgbClr val="FF0000"/>
                </a:solidFill>
              </a:rPr>
              <a:t>善悟</a:t>
            </a:r>
            <a:r>
              <a:rPr lang="zh-TW" altLang="en-US" dirty="0"/>
              <a:t>國土莊嚴</a:t>
            </a:r>
            <a:r>
              <a:rPr lang="zh-TW" altLang="en-US" dirty="0" smtClean="0"/>
              <a:t>的非</a:t>
            </a:r>
            <a:r>
              <a:rPr lang="zh-TW" altLang="en-US" dirty="0"/>
              <a:t>莊嚴，才能</a:t>
            </a:r>
            <a:r>
              <a:rPr lang="zh-TW" altLang="en-US" dirty="0">
                <a:solidFill>
                  <a:srgbClr val="FF0000"/>
                </a:solidFill>
              </a:rPr>
              <a:t>隨行願</a:t>
            </a:r>
            <a:r>
              <a:rPr lang="zh-TW" altLang="en-US" dirty="0"/>
              <a:t>而</a:t>
            </a:r>
            <a:r>
              <a:rPr lang="zh-TW" altLang="en-US" dirty="0">
                <a:solidFill>
                  <a:srgbClr val="FF0000"/>
                </a:solidFill>
              </a:rPr>
              <a:t>集成</a:t>
            </a:r>
            <a:r>
              <a:rPr lang="zh-TW" altLang="en-US" dirty="0"/>
              <a:t>國土的莊嚴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0070C0"/>
                </a:solidFill>
              </a:rPr>
              <a:t>眾生的三毒熏心</a:t>
            </a:r>
            <a:r>
              <a:rPr lang="zh-TW" altLang="en-US" dirty="0"/>
              <a:t>，迷執此穢惡苦迫的世間，以為是安樂、清淨。佛以</a:t>
            </a:r>
            <a:r>
              <a:rPr lang="zh-TW" altLang="en-US" dirty="0" smtClean="0">
                <a:solidFill>
                  <a:srgbClr val="FF0000"/>
                </a:solidFill>
              </a:rPr>
              <a:t>呵責的</a:t>
            </a:r>
            <a:r>
              <a:rPr lang="zh-TW" altLang="en-US" dirty="0">
                <a:solidFill>
                  <a:srgbClr val="FF0000"/>
                </a:solidFill>
              </a:rPr>
              <a:t>法門</a:t>
            </a:r>
            <a:r>
              <a:rPr lang="zh-TW" altLang="en-US" dirty="0"/>
              <a:t>，說國土無常、苦迫、不淨。佛又以</a:t>
            </a:r>
            <a:r>
              <a:rPr lang="zh-TW" altLang="en-US" dirty="0">
                <a:solidFill>
                  <a:srgbClr val="FF0000"/>
                </a:solidFill>
              </a:rPr>
              <a:t>誘導的法門</a:t>
            </a:r>
            <a:r>
              <a:rPr lang="zh-TW" altLang="en-US" dirty="0"/>
              <a:t>，令眾生</a:t>
            </a:r>
            <a:r>
              <a:rPr lang="zh-TW" altLang="en-US" dirty="0">
                <a:solidFill>
                  <a:srgbClr val="7030A0"/>
                </a:solidFill>
              </a:rPr>
              <a:t>不以此現實</a:t>
            </a:r>
            <a:r>
              <a:rPr lang="zh-TW" altLang="en-US" dirty="0" smtClean="0">
                <a:solidFill>
                  <a:srgbClr val="7030A0"/>
                </a:solidFill>
              </a:rPr>
              <a:t>的世間</a:t>
            </a:r>
            <a:r>
              <a:rPr lang="zh-TW" altLang="en-US" dirty="0">
                <a:solidFill>
                  <a:srgbClr val="7030A0"/>
                </a:solidFill>
              </a:rPr>
              <a:t>為樂淨</a:t>
            </a:r>
            <a:r>
              <a:rPr lang="zh-TW" altLang="en-US" dirty="0"/>
              <a:t>，而從</a:t>
            </a:r>
            <a:r>
              <a:rPr lang="zh-TW" altLang="en-US" dirty="0">
                <a:solidFill>
                  <a:srgbClr val="7030A0"/>
                </a:solidFill>
              </a:rPr>
              <a:t>無我大悲的利他行願</a:t>
            </a:r>
            <a:r>
              <a:rPr lang="zh-TW" altLang="en-US" dirty="0"/>
              <a:t>中，</a:t>
            </a:r>
            <a:r>
              <a:rPr lang="zh-TW" altLang="en-US" dirty="0">
                <a:solidFill>
                  <a:srgbClr val="FF0000"/>
                </a:solidFill>
              </a:rPr>
              <a:t>創建嚴淨的世間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43806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chemeClr val="accent5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庚二    舉聲聞為證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19256" cy="5616624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/>
              <a:t>須菩提！於意云何？</a:t>
            </a:r>
            <a:r>
              <a:rPr lang="zh-TW" altLang="en-US" dirty="0">
                <a:solidFill>
                  <a:srgbClr val="FF0000"/>
                </a:solidFill>
              </a:rPr>
              <a:t>須陀洹</a:t>
            </a:r>
            <a:r>
              <a:rPr lang="zh-TW" altLang="en-US" dirty="0"/>
              <a:t>能作是念：我得須陀洹果不</a:t>
            </a:r>
            <a:r>
              <a:rPr lang="en-US" altLang="zh-TW" dirty="0"/>
              <a:t>』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菩提言：</a:t>
            </a:r>
            <a:r>
              <a:rPr lang="en-US" altLang="zh-TW" dirty="0"/>
              <a:t>『</a:t>
            </a:r>
            <a:r>
              <a:rPr lang="zh-TW" altLang="en-US" dirty="0"/>
              <a:t>不也</a:t>
            </a:r>
            <a:r>
              <a:rPr lang="zh-TW" altLang="en-US" dirty="0" smtClean="0"/>
              <a:t>，世</a:t>
            </a:r>
            <a:r>
              <a:rPr lang="zh-TW" altLang="en-US" dirty="0"/>
              <a:t>尊！何以故？</a:t>
            </a:r>
            <a:r>
              <a:rPr lang="zh-TW" altLang="en-US" dirty="0">
                <a:solidFill>
                  <a:srgbClr val="FF0000"/>
                </a:solidFill>
              </a:rPr>
              <a:t>須陀洹名為入流，而無所入</a:t>
            </a:r>
            <a:r>
              <a:rPr lang="zh-TW" altLang="en-US" dirty="0"/>
              <a:t>，不入色、聲、香、味、觸、法，</a:t>
            </a:r>
            <a:r>
              <a:rPr lang="zh-TW" altLang="en-US" dirty="0" smtClean="0"/>
              <a:t>是名</a:t>
            </a:r>
            <a:r>
              <a:rPr lang="zh-TW" altLang="en-US" dirty="0"/>
              <a:t>須陀洹</a:t>
            </a:r>
            <a:r>
              <a:rPr lang="en-US" altLang="zh-TW" dirty="0"/>
              <a:t>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『</a:t>
            </a:r>
            <a:r>
              <a:rPr lang="zh-TW" altLang="en-US" dirty="0"/>
              <a:t>須菩提！於意云何？</a:t>
            </a:r>
            <a:r>
              <a:rPr lang="zh-TW" altLang="en-US" dirty="0">
                <a:solidFill>
                  <a:srgbClr val="FF0000"/>
                </a:solidFill>
              </a:rPr>
              <a:t>斯陀含</a:t>
            </a:r>
            <a:r>
              <a:rPr lang="zh-TW" altLang="en-US" dirty="0"/>
              <a:t>能作是念：我得斯陀含果不</a:t>
            </a:r>
            <a:r>
              <a:rPr lang="en-US" altLang="zh-TW" dirty="0"/>
              <a:t>』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r>
              <a:rPr lang="zh-TW" altLang="en-US" dirty="0" smtClean="0"/>
              <a:t>須菩提</a:t>
            </a:r>
            <a:r>
              <a:rPr lang="zh-TW" altLang="en-US" dirty="0"/>
              <a:t>言：</a:t>
            </a:r>
            <a:r>
              <a:rPr lang="en-US" altLang="zh-TW" dirty="0"/>
              <a:t>『</a:t>
            </a:r>
            <a:r>
              <a:rPr lang="zh-TW" altLang="en-US" dirty="0"/>
              <a:t>不也，世尊！何以故？</a:t>
            </a:r>
            <a:r>
              <a:rPr lang="zh-TW" altLang="en-US" dirty="0">
                <a:solidFill>
                  <a:srgbClr val="FF0000"/>
                </a:solidFill>
              </a:rPr>
              <a:t>斯陀含名一往來，而實無往來</a:t>
            </a:r>
            <a:r>
              <a:rPr lang="zh-TW" altLang="en-US" dirty="0"/>
              <a:t>，是名斯陀含</a:t>
            </a:r>
            <a:r>
              <a:rPr lang="en-US" altLang="zh-TW" dirty="0"/>
              <a:t>』</a:t>
            </a:r>
            <a:r>
              <a:rPr lang="zh-TW" altLang="en-US" dirty="0"/>
              <a:t>。</a:t>
            </a:r>
          </a:p>
          <a:p>
            <a:r>
              <a:rPr lang="en-US" altLang="zh-TW" dirty="0"/>
              <a:t>『</a:t>
            </a:r>
            <a:r>
              <a:rPr lang="zh-TW" altLang="en-US" dirty="0"/>
              <a:t>須菩提！於意云何？</a:t>
            </a:r>
            <a:r>
              <a:rPr lang="zh-TW" altLang="en-US" dirty="0">
                <a:solidFill>
                  <a:srgbClr val="FF0000"/>
                </a:solidFill>
              </a:rPr>
              <a:t>阿那含</a:t>
            </a:r>
            <a:r>
              <a:rPr lang="zh-TW" altLang="en-US" dirty="0"/>
              <a:t>能作是念：我得阿那含果不</a:t>
            </a:r>
            <a:r>
              <a:rPr lang="en-US" altLang="zh-TW" dirty="0"/>
              <a:t>』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菩提言：</a:t>
            </a:r>
            <a:r>
              <a:rPr lang="en-US" altLang="zh-TW" dirty="0"/>
              <a:t>『</a:t>
            </a:r>
            <a:r>
              <a:rPr lang="zh-TW" altLang="en-US" dirty="0"/>
              <a:t>不</a:t>
            </a:r>
            <a:r>
              <a:rPr lang="zh-TW" altLang="en-US" dirty="0" smtClean="0"/>
              <a:t>也，</a:t>
            </a:r>
            <a:r>
              <a:rPr lang="zh-TW" altLang="en-US" dirty="0"/>
              <a:t>世尊！何以故？</a:t>
            </a:r>
            <a:r>
              <a:rPr lang="zh-TW" altLang="en-US" dirty="0">
                <a:solidFill>
                  <a:srgbClr val="FF0000"/>
                </a:solidFill>
              </a:rPr>
              <a:t>阿那含名為不來，而實無不來</a:t>
            </a:r>
            <a:r>
              <a:rPr lang="zh-TW" altLang="en-US" dirty="0"/>
              <a:t>，是故名阿那含</a:t>
            </a:r>
            <a:r>
              <a:rPr lang="en-US" altLang="zh-TW" dirty="0"/>
              <a:t>』</a:t>
            </a:r>
            <a:r>
              <a:rPr lang="zh-TW" altLang="en-US" dirty="0" smtClean="0"/>
              <a:t>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932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zh-TW" altLang="en-US" dirty="0" smtClean="0"/>
              <a:t>釋</a:t>
            </a:r>
            <a:r>
              <a:rPr lang="zh-TW" altLang="en-US" dirty="0"/>
              <a:t>義</a:t>
            </a:r>
            <a:r>
              <a:rPr lang="zh-TW" altLang="en-US" dirty="0" smtClean="0"/>
              <a:t>（二</a:t>
            </a:r>
            <a:r>
              <a:rPr lang="zh-TW" altLang="en-US" dirty="0" smtClean="0"/>
              <a:t>）：不著淨土的莊嚴相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但</a:t>
            </a:r>
            <a:r>
              <a:rPr lang="zh-TW" altLang="en-US" dirty="0">
                <a:solidFill>
                  <a:srgbClr val="FF0000"/>
                </a:solidFill>
              </a:rPr>
              <a:t>眾生的迷執</a:t>
            </a:r>
            <a:r>
              <a:rPr lang="zh-TW" altLang="en-US" dirty="0" smtClean="0"/>
              <a:t>，是</a:t>
            </a:r>
            <a:r>
              <a:rPr lang="zh-TW" altLang="en-US" dirty="0"/>
              <a:t>深固的。</a:t>
            </a:r>
            <a:r>
              <a:rPr lang="zh-TW" altLang="en-US" dirty="0">
                <a:solidFill>
                  <a:srgbClr val="FF0000"/>
                </a:solidFill>
              </a:rPr>
              <a:t>聽說</a:t>
            </a:r>
            <a:r>
              <a:rPr lang="zh-TW" altLang="en-US" dirty="0"/>
              <a:t>莊嚴淨土，又在</a:t>
            </a:r>
            <a:r>
              <a:rPr lang="zh-TW" altLang="en-US" dirty="0">
                <a:solidFill>
                  <a:srgbClr val="FF0000"/>
                </a:solidFill>
              </a:rPr>
              <a:t>取著</a:t>
            </a:r>
            <a:r>
              <a:rPr lang="zh-TW" altLang="en-US" dirty="0"/>
              <a:t>莊嚴，為尊貴的七寶，如意的衣食，</a:t>
            </a:r>
            <a:r>
              <a:rPr lang="zh-TW" altLang="en-US" dirty="0" smtClean="0"/>
              <a:t>美妙的</a:t>
            </a:r>
            <a:r>
              <a:rPr lang="zh-TW" altLang="en-US" dirty="0"/>
              <a:t>香華音樂，不老不死的永生所</a:t>
            </a:r>
            <a:r>
              <a:rPr lang="zh-TW" altLang="en-US" dirty="0">
                <a:solidFill>
                  <a:srgbClr val="FF0000"/>
                </a:solidFill>
              </a:rPr>
              <a:t>迷惑了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，佛告須菩提：如上所說的</a:t>
            </a:r>
            <a:r>
              <a:rPr lang="zh-TW" altLang="en-US" dirty="0" smtClean="0"/>
              <a:t>莊嚴，</a:t>
            </a:r>
            <a:r>
              <a:rPr lang="zh-TW" altLang="en-US" dirty="0"/>
              <a:t>凡是修大乘行的菩薩，都</a:t>
            </a:r>
            <a:r>
              <a:rPr lang="zh-TW" altLang="en-US" dirty="0">
                <a:solidFill>
                  <a:srgbClr val="FF0000"/>
                </a:solidFill>
              </a:rPr>
              <a:t>應生清淨心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離去</a:t>
            </a:r>
            <a:r>
              <a:rPr lang="zh-TW" altLang="en-US" dirty="0"/>
              <a:t>取相貪著穢惡根源，不要為</a:t>
            </a:r>
            <a:r>
              <a:rPr lang="zh-TW" altLang="en-US" dirty="0" smtClean="0"/>
              <a:t>淨土的</a:t>
            </a:r>
            <a:r>
              <a:rPr lang="zh-TW" altLang="en-US" dirty="0"/>
              <a:t>莊嚴相──美麗的色相，宛轉的音聲，芬馥的香氣，可口的滋味，適意的</a:t>
            </a:r>
            <a:r>
              <a:rPr lang="zh-TW" altLang="en-US" dirty="0" smtClean="0"/>
              <a:t>樂觸</a:t>
            </a:r>
            <a:r>
              <a:rPr lang="zh-TW" altLang="en-US" dirty="0"/>
              <a:t>，滿意的想像等而迷惑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7030A0"/>
                </a:solidFill>
              </a:rPr>
              <a:t>要</a:t>
            </a:r>
            <a:r>
              <a:rPr lang="zh-TW" altLang="en-US" dirty="0">
                <a:solidFill>
                  <a:srgbClr val="7030A0"/>
                </a:solidFill>
              </a:rPr>
              <a:t>知</a:t>
            </a:r>
            <a:r>
              <a:rPr lang="zh-TW" altLang="en-US" dirty="0"/>
              <a:t>色、聲、香、味、觸、法，都</a:t>
            </a:r>
            <a:r>
              <a:rPr lang="zh-TW" altLang="en-US" dirty="0">
                <a:solidFill>
                  <a:srgbClr val="FF0000"/>
                </a:solidFill>
              </a:rPr>
              <a:t>如幻如化</a:t>
            </a:r>
            <a:r>
              <a:rPr lang="zh-TW" altLang="en-US" dirty="0"/>
              <a:t>，</a:t>
            </a:r>
            <a:r>
              <a:rPr lang="zh-TW" altLang="en-US" dirty="0" smtClean="0"/>
              <a:t>沒有真實</a:t>
            </a:r>
            <a:r>
              <a:rPr lang="zh-TW" altLang="en-US" dirty="0"/>
              <a:t>的自性可得。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463675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釋「無住生心」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如</a:t>
            </a:r>
            <a:r>
              <a:rPr lang="zh-TW" altLang="en-US" dirty="0">
                <a:solidFill>
                  <a:srgbClr val="FF0000"/>
                </a:solidFill>
              </a:rPr>
              <a:t>取執</a:t>
            </a:r>
            <a:r>
              <a:rPr lang="zh-TW" altLang="en-US" dirty="0"/>
              <a:t>色等</a:t>
            </a:r>
            <a:r>
              <a:rPr lang="zh-TW" altLang="en-US" dirty="0">
                <a:solidFill>
                  <a:srgbClr val="FF0000"/>
                </a:solidFill>
              </a:rPr>
              <a:t>有相可得</a:t>
            </a:r>
            <a:r>
              <a:rPr lang="zh-TW" altLang="en-US" dirty="0"/>
              <a:t>，這即是</a:t>
            </a:r>
            <a:r>
              <a:rPr lang="zh-TW" altLang="en-US" dirty="0">
                <a:solidFill>
                  <a:srgbClr val="FF0000"/>
                </a:solidFill>
              </a:rPr>
              <a:t>三毒的根源</a:t>
            </a:r>
            <a:r>
              <a:rPr lang="zh-TW" altLang="en-US" dirty="0"/>
              <a:t>，從此起貪、起</a:t>
            </a:r>
            <a:r>
              <a:rPr lang="zh-TW" altLang="en-US" dirty="0" smtClean="0"/>
              <a:t>瞋、</a:t>
            </a:r>
            <a:r>
              <a:rPr lang="zh-TW" altLang="en-US" dirty="0"/>
              <a:t>起癡，即會</a:t>
            </a:r>
            <a:r>
              <a:rPr lang="zh-TW" altLang="en-US" dirty="0">
                <a:solidFill>
                  <a:srgbClr val="FF0000"/>
                </a:solidFill>
              </a:rPr>
              <a:t>幻起</a:t>
            </a:r>
            <a:r>
              <a:rPr lang="zh-TW" altLang="en-US" dirty="0"/>
              <a:t>種種的</a:t>
            </a:r>
            <a:r>
              <a:rPr lang="zh-TW" altLang="en-US" dirty="0">
                <a:solidFill>
                  <a:srgbClr val="FF0000"/>
                </a:solidFill>
              </a:rPr>
              <a:t>苦痛和罪惡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，應</a:t>
            </a:r>
            <a:r>
              <a:rPr lang="zh-TW" altLang="en-US" dirty="0">
                <a:solidFill>
                  <a:srgbClr val="FF0000"/>
                </a:solidFill>
              </a:rPr>
              <a:t>不住（著相）一切法</a:t>
            </a:r>
            <a:r>
              <a:rPr lang="zh-TW" altLang="en-US" dirty="0"/>
              <a:t>，不住</a:t>
            </a:r>
            <a:r>
              <a:rPr lang="zh-TW" altLang="en-US" dirty="0" smtClean="0"/>
              <a:t>而住</a:t>
            </a:r>
            <a:r>
              <a:rPr lang="zh-TW" altLang="en-US" dirty="0"/>
              <a:t>的住於空性，於無可住的法性而</a:t>
            </a:r>
            <a:r>
              <a:rPr lang="zh-TW" altLang="en-US" dirty="0">
                <a:solidFill>
                  <a:srgbClr val="FF0000"/>
                </a:solidFill>
              </a:rPr>
              <a:t>生淨心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前</a:t>
            </a:r>
            <a:r>
              <a:rPr lang="zh-TW" altLang="en-US" dirty="0"/>
              <a:t>說無我相、無法相、無非法相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7030A0"/>
                </a:solidFill>
              </a:rPr>
              <a:t>能</a:t>
            </a:r>
            <a:r>
              <a:rPr lang="zh-TW" altLang="en-US" dirty="0">
                <a:solidFill>
                  <a:srgbClr val="7030A0"/>
                </a:solidFill>
              </a:rPr>
              <a:t>生</a:t>
            </a:r>
            <a:r>
              <a:rPr lang="zh-TW" altLang="en-US" dirty="0"/>
              <a:t>一念清淨信心，即是這裡的</a:t>
            </a:r>
            <a:r>
              <a:rPr lang="zh-TW" altLang="en-US" dirty="0">
                <a:solidFill>
                  <a:srgbClr val="FF0000"/>
                </a:solidFill>
              </a:rPr>
              <a:t>生清淨心</a:t>
            </a:r>
            <a:r>
              <a:rPr lang="zh-TW" altLang="en-US" dirty="0"/>
              <a:t>，無所住而生其心。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738877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淨心</a:t>
            </a:r>
            <a:r>
              <a:rPr lang="en-US" altLang="zh-TW" dirty="0" smtClean="0"/>
              <a:t>=</a:t>
            </a:r>
            <a:r>
              <a:rPr lang="zh-TW" altLang="en-US" dirty="0" smtClean="0"/>
              <a:t>離相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如此的</a:t>
            </a:r>
            <a:r>
              <a:rPr lang="zh-TW" altLang="en-US" dirty="0">
                <a:solidFill>
                  <a:srgbClr val="FF0000"/>
                </a:solidFill>
              </a:rPr>
              <a:t>離相</a:t>
            </a:r>
            <a:r>
              <a:rPr lang="zh-TW" altLang="en-US" dirty="0"/>
              <a:t>而</a:t>
            </a:r>
            <a:r>
              <a:rPr lang="zh-TW" altLang="en-US" dirty="0" smtClean="0">
                <a:solidFill>
                  <a:srgbClr val="FF0000"/>
                </a:solidFill>
              </a:rPr>
              <a:t>得淨</a:t>
            </a:r>
            <a:r>
              <a:rPr lang="zh-TW" altLang="en-US" dirty="0">
                <a:solidFill>
                  <a:srgbClr val="FF0000"/>
                </a:solidFill>
              </a:rPr>
              <a:t>心</a:t>
            </a:r>
            <a:r>
              <a:rPr lang="zh-TW" altLang="en-US" dirty="0"/>
              <a:t>，這才能「心淨則國土淨」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</a:t>
            </a:r>
            <a:r>
              <a:rPr lang="zh-TW" altLang="en-US" dirty="0">
                <a:solidFill>
                  <a:srgbClr val="FF0000"/>
                </a:solidFill>
              </a:rPr>
              <a:t>取著淨土</a:t>
            </a:r>
            <a:r>
              <a:rPr lang="zh-TW" altLang="en-US" dirty="0"/>
              <a:t>而</a:t>
            </a:r>
            <a:r>
              <a:rPr lang="zh-TW" altLang="en-US" dirty="0">
                <a:solidFill>
                  <a:srgbClr val="FF0000"/>
                </a:solidFill>
              </a:rPr>
              <a:t>不能淨心</a:t>
            </a:r>
            <a:r>
              <a:rPr lang="zh-TW" altLang="en-US" dirty="0"/>
              <a:t>，即縱然進入莊嚴</a:t>
            </a:r>
            <a:r>
              <a:rPr lang="zh-TW" altLang="en-US" dirty="0" smtClean="0"/>
              <a:t>的淨土</a:t>
            </a:r>
            <a:r>
              <a:rPr lang="zh-TW" altLang="en-US" dirty="0"/>
              <a:t>，那也還是</a:t>
            </a:r>
            <a:r>
              <a:rPr lang="zh-TW" altLang="en-US" dirty="0">
                <a:solidFill>
                  <a:srgbClr val="FF0000"/>
                </a:solidFill>
              </a:rPr>
              <a:t>苦痛</a:t>
            </a:r>
            <a:r>
              <a:rPr lang="zh-TW" altLang="en-US" dirty="0"/>
              <a:t>的，還是</a:t>
            </a:r>
            <a:r>
              <a:rPr lang="zh-TW" altLang="en-US" dirty="0">
                <a:solidFill>
                  <a:srgbClr val="FF0000"/>
                </a:solidFill>
              </a:rPr>
              <a:t>穢惡</a:t>
            </a:r>
            <a:r>
              <a:rPr lang="zh-TW" altLang="en-US" dirty="0"/>
              <a:t>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</a:t>
            </a:r>
            <a:r>
              <a:rPr lang="zh-TW" altLang="en-US" dirty="0"/>
              <a:t>可見莊嚴國土，要</a:t>
            </a:r>
            <a:r>
              <a:rPr lang="zh-TW" altLang="en-US" dirty="0">
                <a:solidFill>
                  <a:srgbClr val="FF0000"/>
                </a:solidFill>
              </a:rPr>
              <a:t>從</a:t>
            </a:r>
            <a:r>
              <a:rPr lang="zh-TW" altLang="en-US" dirty="0" smtClean="0">
                <a:solidFill>
                  <a:srgbClr val="FF0000"/>
                </a:solidFill>
              </a:rPr>
              <a:t>清淨</a:t>
            </a:r>
            <a:r>
              <a:rPr lang="zh-TW" altLang="en-US" dirty="0">
                <a:solidFill>
                  <a:srgbClr val="FF0000"/>
                </a:solidFill>
              </a:rPr>
              <a:t>心中去開拓</a:t>
            </a:r>
            <a:r>
              <a:rPr lang="zh-TW" altLang="en-US" dirty="0"/>
              <a:t>出來！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323464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zh-TW" altLang="en-US" dirty="0" smtClean="0"/>
              <a:t>三句論法－－莊嚴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莊嚴佛土者，即非莊嚴，是名莊嚴。像這一類型的三句論法，本經是</a:t>
            </a:r>
            <a:r>
              <a:rPr lang="zh-TW" altLang="en-US" dirty="0" smtClean="0"/>
              <a:t>頂多的。</a:t>
            </a:r>
            <a:endParaRPr lang="en-US" altLang="zh-TW" dirty="0" smtClean="0"/>
          </a:p>
          <a:p>
            <a:pPr marL="1257300" lvl="1" indent="-514350"/>
            <a:r>
              <a:rPr lang="zh-TW" altLang="en-US" dirty="0" smtClean="0"/>
              <a:t>或</a:t>
            </a:r>
            <a:r>
              <a:rPr lang="zh-TW" altLang="en-US" dirty="0"/>
              <a:t>作三諦說；或約三性釋；或約大乘揀別小乘說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今</a:t>
            </a:r>
            <a:r>
              <a:rPr lang="zh-TW" altLang="en-US" dirty="0"/>
              <a:t>依中觀者說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緣起</a:t>
            </a:r>
            <a:r>
              <a:rPr lang="zh-TW" altLang="en-US" dirty="0"/>
              <a:t>，所以無性，無性所以待緣起，因此「即非」的必然「是名」，</a:t>
            </a:r>
            <a:r>
              <a:rPr lang="zh-TW" altLang="en-US" dirty="0" smtClean="0"/>
              <a:t>「是</a:t>
            </a:r>
            <a:r>
              <a:rPr lang="zh-TW" altLang="en-US" dirty="0"/>
              <a:t>名」的必然「即非」，即</a:t>
            </a:r>
            <a:r>
              <a:rPr lang="zh-TW" altLang="en-US" dirty="0">
                <a:solidFill>
                  <a:srgbClr val="FF0000"/>
                </a:solidFill>
              </a:rPr>
              <a:t>二諦無礙</a:t>
            </a:r>
            <a:r>
              <a:rPr lang="zh-TW" altLang="en-US" dirty="0"/>
              <a:t>的中道。所以說：「諸佛依二諦，為</a:t>
            </a:r>
            <a:r>
              <a:rPr lang="zh-TW" altLang="en-US" dirty="0" smtClean="0"/>
              <a:t>眾生說法</a:t>
            </a:r>
            <a:r>
              <a:rPr lang="zh-TW" altLang="en-US" dirty="0"/>
              <a:t>」。</a:t>
            </a:r>
          </a:p>
        </p:txBody>
      </p:sp>
    </p:spTree>
    <p:extLst>
      <p:ext uri="{BB962C8B-B14F-4D97-AF65-F5344CB8AC3E}">
        <p14:creationId xmlns:p14="http://schemas.microsoft.com/office/powerpoint/2010/main" val="37502131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壬三  成法性</a:t>
            </a:r>
            <a:r>
              <a:rPr lang="zh-TW" altLang="en-US" dirty="0" smtClean="0"/>
              <a:t>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須菩提！譬如有人身如須彌山王，於意云何？是身為大不</a:t>
            </a:r>
            <a:r>
              <a:rPr lang="en-US" altLang="zh-TW" dirty="0"/>
              <a:t>』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菩提言：</a:t>
            </a:r>
            <a:r>
              <a:rPr lang="en-US" altLang="zh-TW" dirty="0"/>
              <a:t>『</a:t>
            </a:r>
            <a:r>
              <a:rPr lang="zh-TW" altLang="en-US" dirty="0"/>
              <a:t>甚</a:t>
            </a:r>
            <a:r>
              <a:rPr lang="zh-TW" altLang="en-US" dirty="0" smtClean="0"/>
              <a:t>大，</a:t>
            </a:r>
            <a:r>
              <a:rPr lang="zh-TW" altLang="en-US" dirty="0"/>
              <a:t>世尊！何以故？佛說非身，是名大身</a:t>
            </a:r>
            <a:r>
              <a:rPr lang="en-US" altLang="zh-TW" dirty="0"/>
              <a:t>』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5096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「生死肉身」與「法性生身」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這一問題，在說明</a:t>
            </a:r>
            <a:r>
              <a:rPr lang="zh-TW" altLang="en-US" dirty="0">
                <a:solidFill>
                  <a:srgbClr val="FF0000"/>
                </a:solidFill>
              </a:rPr>
              <a:t>菩薩的法性身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未</a:t>
            </a:r>
            <a:r>
              <a:rPr lang="zh-TW" altLang="en-US" dirty="0">
                <a:solidFill>
                  <a:srgbClr val="FF0000"/>
                </a:solidFill>
              </a:rPr>
              <a:t>證諸法如實相的菩薩</a:t>
            </a:r>
            <a:r>
              <a:rPr lang="zh-TW" altLang="en-US" dirty="0"/>
              <a:t>，他的身體，</a:t>
            </a:r>
            <a:r>
              <a:rPr lang="zh-TW" altLang="en-US" dirty="0" smtClean="0"/>
              <a:t>不過</a:t>
            </a:r>
            <a:r>
              <a:rPr lang="zh-TW" altLang="en-US" dirty="0"/>
              <a:t>較我們強健、莊嚴，還是</a:t>
            </a:r>
            <a:r>
              <a:rPr lang="zh-TW" altLang="en-US" dirty="0">
                <a:solidFill>
                  <a:srgbClr val="FF0000"/>
                </a:solidFill>
              </a:rPr>
              <a:t>同樣的肉身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體</a:t>
            </a:r>
            <a:r>
              <a:rPr lang="zh-TW" altLang="en-US" dirty="0">
                <a:solidFill>
                  <a:srgbClr val="FF0000"/>
                </a:solidFill>
              </a:rPr>
              <a:t>悟空相的菩薩身</a:t>
            </a:r>
            <a:r>
              <a:rPr lang="zh-TW" altLang="en-US" dirty="0"/>
              <a:t>，從</a:t>
            </a:r>
            <a:r>
              <a:rPr lang="zh-TW" altLang="en-US" dirty="0">
                <a:solidFill>
                  <a:srgbClr val="7030A0"/>
                </a:solidFill>
              </a:rPr>
              <a:t>證得法性</a:t>
            </a:r>
            <a:r>
              <a:rPr lang="zh-TW" altLang="en-US" dirty="0"/>
              <a:t>所</a:t>
            </a:r>
            <a:r>
              <a:rPr lang="zh-TW" altLang="en-US" dirty="0" smtClean="0"/>
              <a:t>引生</a:t>
            </a:r>
            <a:r>
              <a:rPr lang="zh-TW" altLang="en-US" dirty="0"/>
              <a:t>，從</a:t>
            </a:r>
            <a:r>
              <a:rPr lang="zh-TW" altLang="en-US" dirty="0">
                <a:solidFill>
                  <a:srgbClr val="7030A0"/>
                </a:solidFill>
              </a:rPr>
              <a:t>大悲願力</a:t>
            </a:r>
            <a:r>
              <a:rPr lang="zh-TW" altLang="en-US" dirty="0"/>
              <a:t>與</a:t>
            </a:r>
            <a:r>
              <a:rPr lang="zh-TW" altLang="en-US" dirty="0">
                <a:solidFill>
                  <a:srgbClr val="7030A0"/>
                </a:solidFill>
              </a:rPr>
              <a:t>功德善業</a:t>
            </a:r>
            <a:r>
              <a:rPr lang="zh-TW" altLang="en-US" dirty="0"/>
              <a:t>所集成，名為</a:t>
            </a:r>
            <a:r>
              <a:rPr lang="zh-TW" altLang="en-US" dirty="0" smtClean="0">
                <a:solidFill>
                  <a:srgbClr val="FF0000"/>
                </a:solidFill>
              </a:rPr>
              <a:t>法性</a:t>
            </a:r>
            <a:r>
              <a:rPr lang="zh-TW" altLang="en-US" dirty="0">
                <a:solidFill>
                  <a:srgbClr val="FF0000"/>
                </a:solidFill>
              </a:rPr>
              <a:t>生身</a:t>
            </a:r>
            <a:r>
              <a:rPr lang="zh-TW" altLang="en-US" dirty="0"/>
              <a:t>，非常的殊勝莊嚴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這不是凡</a:t>
            </a:r>
            <a:r>
              <a:rPr lang="zh-TW" altLang="en-US" dirty="0"/>
              <a:t>夫能見的，</a:t>
            </a:r>
            <a:r>
              <a:rPr lang="zh-TW" altLang="en-US" dirty="0">
                <a:solidFill>
                  <a:srgbClr val="0070C0"/>
                </a:solidFill>
              </a:rPr>
              <a:t>凡夫所見的，是大菩薩的化身</a:t>
            </a:r>
            <a:r>
              <a:rPr lang="zh-TW" altLang="en-US" dirty="0"/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968789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大</a:t>
            </a:r>
            <a:r>
              <a:rPr lang="zh-TW" altLang="en-US" dirty="0" smtClean="0"/>
              <a:t>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zh-TW" altLang="en-US" dirty="0"/>
              <a:t>佛問：如菩薩的法性生身，如</a:t>
            </a:r>
            <a:r>
              <a:rPr lang="zh-TW" altLang="en-US" dirty="0" smtClean="0"/>
              <a:t>須彌</a:t>
            </a:r>
            <a:r>
              <a:rPr lang="zh-TW" altLang="en-US" dirty="0"/>
              <a:t>山王──即妙高山，在小世界的中央，出海四萬二千由旬，七寶所成，</a:t>
            </a:r>
            <a:r>
              <a:rPr lang="zh-TW" altLang="en-US" dirty="0" smtClean="0"/>
              <a:t>那樣的</a:t>
            </a:r>
            <a:r>
              <a:rPr lang="zh-TW" altLang="en-US" dirty="0"/>
              <a:t>高大又莊嚴，你以為大不大呢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zh-TW" altLang="en-US" dirty="0" smtClean="0"/>
              <a:t>須</a:t>
            </a:r>
            <a:r>
              <a:rPr lang="zh-TW" altLang="en-US" dirty="0"/>
              <a:t>菩提說：這當然大得很！</a:t>
            </a:r>
          </a:p>
          <a:p>
            <a:pPr marL="457200" indent="-457200">
              <a:buFont typeface="Arial" pitchFamily="34" charset="0"/>
              <a:buChar char="•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6206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zh-TW" altLang="en-US" dirty="0"/>
              <a:t>三句論法</a:t>
            </a:r>
            <a:r>
              <a:rPr lang="zh-TW" altLang="en-US"/>
              <a:t>－</a:t>
            </a:r>
            <a:r>
              <a:rPr lang="zh-TW" altLang="en-US" smtClean="0"/>
              <a:t>－大</a:t>
            </a:r>
            <a:r>
              <a:rPr lang="zh-TW" altLang="en-US"/>
              <a:t>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身，梵語伽耶</a:t>
            </a:r>
            <a:r>
              <a:rPr lang="zh-TW" altLang="en-US" dirty="0" smtClean="0"/>
              <a:t>，即</a:t>
            </a:r>
            <a:r>
              <a:rPr lang="zh-TW" altLang="en-US" dirty="0">
                <a:solidFill>
                  <a:srgbClr val="FF0000"/>
                </a:solidFill>
              </a:rPr>
              <a:t>和合積聚</a:t>
            </a:r>
            <a:r>
              <a:rPr lang="zh-TW" altLang="en-US" dirty="0"/>
              <a:t>的意義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和</a:t>
            </a:r>
            <a:r>
              <a:rPr lang="zh-TW" altLang="en-US" dirty="0"/>
              <a:t>合積聚，即</a:t>
            </a:r>
            <a:r>
              <a:rPr lang="zh-TW" altLang="en-US" dirty="0">
                <a:solidFill>
                  <a:srgbClr val="FF0000"/>
                </a:solidFill>
              </a:rPr>
              <a:t>緣起無自性</a:t>
            </a:r>
            <a:r>
              <a:rPr lang="zh-TW" altLang="en-US" dirty="0"/>
              <a:t>的，所以即</a:t>
            </a:r>
            <a:r>
              <a:rPr lang="zh-TW" altLang="en-US" dirty="0">
                <a:solidFill>
                  <a:srgbClr val="FF0000"/>
                </a:solidFill>
              </a:rPr>
              <a:t>是非身</a:t>
            </a:r>
            <a:r>
              <a:rPr lang="zh-TW" altLang="en-US" dirty="0"/>
              <a:t>。非身，</a:t>
            </a:r>
            <a:r>
              <a:rPr lang="zh-TW" altLang="en-US" dirty="0" smtClean="0"/>
              <a:t>所以名</a:t>
            </a:r>
            <a:r>
              <a:rPr lang="zh-TW" altLang="en-US" dirty="0"/>
              <a:t>為大身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眾生</a:t>
            </a:r>
            <a:r>
              <a:rPr lang="zh-TW" altLang="en-US" dirty="0">
                <a:solidFill>
                  <a:srgbClr val="FF0000"/>
                </a:solidFill>
              </a:rPr>
              <a:t>取相執著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不達法性空</a:t>
            </a:r>
            <a:r>
              <a:rPr lang="zh-TW" altLang="en-US" dirty="0"/>
              <a:t>，如棄大海而偏執一漚，拘礙局限而</a:t>
            </a:r>
            <a:r>
              <a:rPr lang="zh-TW" altLang="en-US" dirty="0" smtClean="0"/>
              <a:t>不能</a:t>
            </a:r>
            <a:r>
              <a:rPr lang="zh-TW" altLang="en-US" dirty="0"/>
              <a:t>廣大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菩薩</a:t>
            </a:r>
            <a:r>
              <a:rPr lang="zh-TW" altLang="en-US" dirty="0"/>
              <a:t>以</a:t>
            </a:r>
            <a:r>
              <a:rPr lang="zh-TW" altLang="en-US" dirty="0">
                <a:solidFill>
                  <a:srgbClr val="FF0000"/>
                </a:solidFill>
              </a:rPr>
              <a:t>清淨因緣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達</a:t>
            </a:r>
            <a:r>
              <a:rPr lang="zh-TW" altLang="en-US" dirty="0">
                <a:solidFill>
                  <a:srgbClr val="7030A0"/>
                </a:solidFill>
              </a:rPr>
              <a:t>諸法無性</a:t>
            </a:r>
            <a:r>
              <a:rPr lang="zh-TW" altLang="en-US" dirty="0"/>
              <a:t>而</a:t>
            </a:r>
            <a:r>
              <a:rPr lang="zh-TW" altLang="en-US" dirty="0">
                <a:solidFill>
                  <a:srgbClr val="7030A0"/>
                </a:solidFill>
              </a:rPr>
              <a:t>依緣相成</a:t>
            </a:r>
            <a:r>
              <a:rPr lang="zh-TW" altLang="en-US" dirty="0"/>
              <a:t>，所以</a:t>
            </a:r>
            <a:r>
              <a:rPr lang="zh-TW" altLang="en-US" dirty="0">
                <a:solidFill>
                  <a:srgbClr val="7030A0"/>
                </a:solidFill>
              </a:rPr>
              <a:t>能得此</a:t>
            </a:r>
            <a:r>
              <a:rPr lang="zh-TW" altLang="en-US" dirty="0"/>
              <a:t>清淨的大身。</a:t>
            </a:r>
          </a:p>
          <a:p>
            <a:r>
              <a:rPr lang="en-US" altLang="zh-TW" dirty="0" smtClean="0"/>
              <a:t>※ </a:t>
            </a:r>
            <a:r>
              <a:rPr lang="zh-TW" altLang="en-US" dirty="0" smtClean="0"/>
              <a:t>上面</a:t>
            </a:r>
            <a:r>
              <a:rPr lang="zh-TW" altLang="en-US" dirty="0"/>
              <a:t>的得無生忍，莊嚴佛土，成法性身，都以明心菩提的</a:t>
            </a:r>
            <a:r>
              <a:rPr lang="zh-TW" altLang="en-US" dirty="0">
                <a:solidFill>
                  <a:srgbClr val="FF0000"/>
                </a:solidFill>
              </a:rPr>
              <a:t>通達</a:t>
            </a:r>
            <a:r>
              <a:rPr lang="zh-TW" altLang="en-US" dirty="0">
                <a:solidFill>
                  <a:srgbClr val="7030A0"/>
                </a:solidFill>
              </a:rPr>
              <a:t>諸相非相</a:t>
            </a:r>
            <a:r>
              <a:rPr lang="zh-TW" altLang="en-US" dirty="0" smtClean="0"/>
              <a:t>為本</a:t>
            </a:r>
            <a:r>
              <a:rPr lang="zh-TW" altLang="en-US" dirty="0"/>
              <a:t>，所以引此以證</a:t>
            </a:r>
            <a:r>
              <a:rPr lang="zh-TW" altLang="en-US" dirty="0">
                <a:solidFill>
                  <a:srgbClr val="FF0000"/>
                </a:solidFill>
              </a:rPr>
              <a:t>明心菩提</a:t>
            </a:r>
            <a:r>
              <a:rPr lang="zh-TW" altLang="en-US" dirty="0"/>
              <a:t>的</a:t>
            </a:r>
            <a:r>
              <a:rPr lang="zh-TW" altLang="en-US" dirty="0">
                <a:solidFill>
                  <a:srgbClr val="0070C0"/>
                </a:solidFill>
              </a:rPr>
              <a:t>離相聖境</a:t>
            </a:r>
            <a:r>
              <a:rPr lang="zh-TW" altLang="en-US" dirty="0"/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66981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辛二  校德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須</a:t>
            </a:r>
            <a:r>
              <a:rPr lang="zh-TW" altLang="en-US" dirty="0"/>
              <a:t>菩提！如恆河中所有沙數，如是沙等恆河，於意云何？是諸恆河沙寧為多</a:t>
            </a:r>
            <a:r>
              <a:rPr lang="zh-TW" altLang="en-US" dirty="0" smtClean="0"/>
              <a:t>不？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菩提言：</a:t>
            </a:r>
            <a:r>
              <a:rPr lang="en-US" altLang="zh-TW" dirty="0"/>
              <a:t>『</a:t>
            </a:r>
            <a:r>
              <a:rPr lang="zh-TW" altLang="en-US" dirty="0"/>
              <a:t>甚多，世尊！但諸恆河尚多無數，何況其沙</a:t>
            </a:r>
            <a:r>
              <a:rPr lang="en-US" altLang="zh-TW" dirty="0"/>
              <a:t>』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菩提！</a:t>
            </a:r>
            <a:r>
              <a:rPr lang="zh-TW" altLang="en-US" dirty="0" smtClean="0"/>
              <a:t>我今</a:t>
            </a:r>
            <a:r>
              <a:rPr lang="zh-TW" altLang="en-US" dirty="0"/>
              <a:t>實言告汝：若有善男子、善女人，以七寶滿爾所恆河沙數三千大千世界，以</a:t>
            </a:r>
            <a:r>
              <a:rPr lang="zh-TW" altLang="en-US" dirty="0" smtClean="0"/>
              <a:t>用布施</a:t>
            </a:r>
            <a:r>
              <a:rPr lang="zh-TW" altLang="en-US" dirty="0"/>
              <a:t>，得福多</a:t>
            </a:r>
            <a:r>
              <a:rPr lang="zh-TW" altLang="en-US" dirty="0" smtClean="0"/>
              <a:t>不？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菩提言：</a:t>
            </a:r>
            <a:r>
              <a:rPr lang="en-US" altLang="zh-TW" dirty="0"/>
              <a:t>『</a:t>
            </a:r>
            <a:r>
              <a:rPr lang="zh-TW" altLang="en-US" dirty="0"/>
              <a:t>甚多，世尊</a:t>
            </a:r>
            <a:r>
              <a:rPr lang="en-US" altLang="zh-TW" dirty="0"/>
              <a:t>』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852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/>
          <a:lstStyle/>
          <a:p>
            <a:r>
              <a:rPr lang="zh-TW" altLang="en-US" dirty="0"/>
              <a:t>佛告須菩提</a:t>
            </a:r>
            <a:r>
              <a:rPr lang="zh-TW" altLang="en-US" dirty="0" smtClean="0"/>
              <a:t>：</a:t>
            </a:r>
            <a:endParaRPr lang="en-US" altLang="zh-TW" dirty="0"/>
          </a:p>
          <a:p>
            <a:r>
              <a:rPr lang="zh-TW" altLang="en-US" dirty="0" smtClean="0"/>
              <a:t>若</a:t>
            </a:r>
            <a:r>
              <a:rPr lang="zh-TW" altLang="en-US" dirty="0"/>
              <a:t>善男子善女人，於此經中乃至受持四句偈等，為他人說，而此福德勝前福德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復</a:t>
            </a:r>
            <a:r>
              <a:rPr lang="zh-TW" altLang="en-US" dirty="0"/>
              <a:t>次，須菩提！隨說是經乃至四句偈等，當知此處一切世間天、人、阿修羅皆應供養</a:t>
            </a:r>
            <a:r>
              <a:rPr lang="zh-TW" altLang="en-US" dirty="0">
                <a:solidFill>
                  <a:srgbClr val="FF0000"/>
                </a:solidFill>
              </a:rPr>
              <a:t>如佛塔廟</a:t>
            </a:r>
            <a:r>
              <a:rPr lang="zh-TW" altLang="en-US" dirty="0"/>
              <a:t>，何況有人盡能受持、讀誦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菩提！當知是人成就最上第一希有之法！若是經典所在之處，則為有佛，若尊重</a:t>
            </a:r>
            <a:r>
              <a:rPr lang="zh-TW" altLang="en-US" dirty="0" smtClean="0"/>
              <a:t>弟子。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944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chemeClr val="accent5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/>
          </a:bodyPr>
          <a:lstStyle/>
          <a:p>
            <a:r>
              <a:rPr lang="en-US" altLang="zh-TW" dirty="0"/>
              <a:t>『</a:t>
            </a:r>
            <a:r>
              <a:rPr lang="zh-TW" altLang="en-US" dirty="0"/>
              <a:t>須菩提！於意云何？</a:t>
            </a:r>
            <a:r>
              <a:rPr lang="zh-TW" altLang="en-US" dirty="0">
                <a:solidFill>
                  <a:srgbClr val="FF0000"/>
                </a:solidFill>
              </a:rPr>
              <a:t>阿羅漢</a:t>
            </a:r>
            <a:r>
              <a:rPr lang="zh-TW" altLang="en-US" dirty="0"/>
              <a:t>能作是念：我得阿羅漢道不</a:t>
            </a:r>
            <a:r>
              <a:rPr lang="en-US" altLang="zh-TW" dirty="0"/>
              <a:t>』</a:t>
            </a:r>
            <a:r>
              <a:rPr lang="zh-TW" altLang="en-US" dirty="0"/>
              <a:t>？</a:t>
            </a:r>
            <a:endParaRPr lang="en-US" altLang="zh-TW" dirty="0"/>
          </a:p>
          <a:p>
            <a:r>
              <a:rPr lang="zh-TW" altLang="en-US" dirty="0"/>
              <a:t>須菩提言：</a:t>
            </a:r>
            <a:r>
              <a:rPr lang="en-US" altLang="zh-TW" dirty="0"/>
              <a:t>『</a:t>
            </a:r>
            <a:r>
              <a:rPr lang="zh-TW" altLang="en-US" dirty="0"/>
              <a:t>不也，世尊！何以故？</a:t>
            </a:r>
            <a:r>
              <a:rPr lang="zh-TW" altLang="en-US" dirty="0">
                <a:solidFill>
                  <a:srgbClr val="FF0000"/>
                </a:solidFill>
              </a:rPr>
              <a:t>實無有法名阿羅漢</a:t>
            </a:r>
            <a:r>
              <a:rPr lang="zh-TW" altLang="en-US" dirty="0"/>
              <a:t>。世尊！若阿羅漢作是念：</a:t>
            </a:r>
            <a:r>
              <a:rPr lang="zh-TW" altLang="en-US" dirty="0">
                <a:solidFill>
                  <a:srgbClr val="FF0000"/>
                </a:solidFill>
              </a:rPr>
              <a:t>我得阿羅漢道</a:t>
            </a:r>
            <a:r>
              <a:rPr lang="zh-TW" altLang="en-US" dirty="0"/>
              <a:t>，即為著我、人、眾生、壽者。世尊！佛說我得</a:t>
            </a:r>
            <a:r>
              <a:rPr lang="zh-TW" altLang="en-US" dirty="0">
                <a:solidFill>
                  <a:srgbClr val="FF0000"/>
                </a:solidFill>
              </a:rPr>
              <a:t>無諍三昧</a:t>
            </a:r>
            <a:r>
              <a:rPr lang="zh-TW" altLang="en-US" dirty="0"/>
              <a:t>人中最為第一，是</a:t>
            </a:r>
            <a:r>
              <a:rPr lang="zh-TW" altLang="en-US" dirty="0">
                <a:solidFill>
                  <a:srgbClr val="FF0000"/>
                </a:solidFill>
              </a:rPr>
              <a:t>第一離欲</a:t>
            </a:r>
            <a:r>
              <a:rPr lang="zh-TW" altLang="en-US" dirty="0"/>
              <a:t>阿羅漢。我不作是念：我是離欲阿羅漢。世尊！我若作是念：我得阿羅漢道，世尊則不說須菩提是</a:t>
            </a:r>
            <a:r>
              <a:rPr lang="zh-TW" altLang="en-US" dirty="0">
                <a:solidFill>
                  <a:srgbClr val="FF0000"/>
                </a:solidFill>
              </a:rPr>
              <a:t>樂阿蘭那行者</a:t>
            </a:r>
            <a:r>
              <a:rPr lang="zh-TW" altLang="en-US" dirty="0"/>
              <a:t>。以須菩提</a:t>
            </a:r>
            <a:r>
              <a:rPr lang="zh-TW" altLang="en-US" dirty="0">
                <a:solidFill>
                  <a:srgbClr val="FF0000"/>
                </a:solidFill>
              </a:rPr>
              <a:t>實無所行</a:t>
            </a:r>
            <a:r>
              <a:rPr lang="zh-TW" altLang="en-US" dirty="0"/>
              <a:t>，而名須菩提是樂阿蘭那行</a:t>
            </a:r>
            <a:r>
              <a:rPr lang="en-US" altLang="zh-TW" dirty="0"/>
              <a:t>』</a:t>
            </a:r>
            <a:r>
              <a:rPr lang="zh-TW" altLang="en-US" dirty="0"/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9727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釋義（</a:t>
            </a:r>
            <a:r>
              <a:rPr lang="zh-TW" altLang="en-US" smtClean="0"/>
              <a:t>一</a:t>
            </a:r>
            <a:r>
              <a:rPr lang="zh-TW" altLang="en-US" smtClean="0"/>
              <a:t>）：第二番校德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本經校德，一層深一層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如上</a:t>
            </a:r>
            <a:r>
              <a:rPr lang="zh-TW" altLang="en-US" dirty="0"/>
              <a:t>用</a:t>
            </a:r>
            <a:r>
              <a:rPr lang="zh-TW" altLang="en-US" dirty="0">
                <a:solidFill>
                  <a:srgbClr val="FF0000"/>
                </a:solidFill>
              </a:rPr>
              <a:t>一</a:t>
            </a:r>
            <a:r>
              <a:rPr lang="zh-TW" altLang="en-US" dirty="0"/>
              <a:t>三千大千世界的七寶布施來校量，</a:t>
            </a:r>
            <a:r>
              <a:rPr lang="zh-TW" altLang="en-US" dirty="0" smtClean="0"/>
              <a:t>這裡就</a:t>
            </a:r>
            <a:r>
              <a:rPr lang="zh-TW" altLang="en-US" dirty="0"/>
              <a:t>用</a:t>
            </a:r>
            <a:r>
              <a:rPr lang="zh-TW" altLang="en-US" dirty="0">
                <a:solidFill>
                  <a:srgbClr val="FF0000"/>
                </a:solidFill>
              </a:rPr>
              <a:t>恆河沙數</a:t>
            </a:r>
            <a:r>
              <a:rPr lang="zh-TW" altLang="en-US" dirty="0"/>
              <a:t>的大千世界的七寶布施來比較。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佛為顯示本經的殊勝，引人尊敬受持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1257300" lvl="1" indent="-514350"/>
            <a:r>
              <a:rPr lang="zh-TW" altLang="en-US" dirty="0" smtClean="0"/>
              <a:t>特</a:t>
            </a:r>
            <a:r>
              <a:rPr lang="zh-TW" altLang="en-US" dirty="0"/>
              <a:t>再問須</a:t>
            </a:r>
            <a:r>
              <a:rPr lang="zh-TW" altLang="en-US" dirty="0" smtClean="0"/>
              <a:t>菩提</a:t>
            </a:r>
            <a:r>
              <a:rPr lang="en-US" altLang="zh-TW" dirty="0" smtClean="0"/>
              <a:t>……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/>
            <a:r>
              <a:rPr lang="zh-TW" altLang="en-US" dirty="0" smtClean="0"/>
              <a:t>佛說</a:t>
            </a:r>
            <a:r>
              <a:rPr lang="en-US" altLang="zh-TW" dirty="0" smtClean="0"/>
              <a:t>……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受持宣說本經的功德，是怎樣的殊勝</a:t>
            </a:r>
            <a:r>
              <a:rPr lang="zh-TW" altLang="en-US" dirty="0" smtClean="0"/>
              <a:t>！</a:t>
            </a: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932108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zh-TW" altLang="en-US" dirty="0" smtClean="0"/>
              <a:t>釋義（二</a:t>
            </a:r>
            <a:r>
              <a:rPr lang="zh-TW" altLang="en-US" dirty="0" smtClean="0"/>
              <a:t>）：隨說是經者，應供養如佛塔廟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</a:rPr>
              <a:t>自己受持</a:t>
            </a:r>
            <a:r>
              <a:rPr lang="zh-TW" altLang="en-US" dirty="0"/>
              <a:t>，或</a:t>
            </a:r>
            <a:r>
              <a:rPr lang="zh-TW" altLang="en-US" dirty="0">
                <a:solidFill>
                  <a:srgbClr val="FF0000"/>
                </a:solidFill>
              </a:rPr>
              <a:t>為人說</a:t>
            </a:r>
            <a:r>
              <a:rPr lang="zh-TW" altLang="en-US" dirty="0"/>
              <a:t>一四句偈，有這麼多的福德，那應該怎樣的去</a:t>
            </a:r>
            <a:r>
              <a:rPr lang="zh-TW" altLang="en-US" dirty="0">
                <a:solidFill>
                  <a:srgbClr val="FF0000"/>
                </a:solidFill>
              </a:rPr>
              <a:t>尊重</a:t>
            </a:r>
            <a:r>
              <a:rPr lang="zh-TW" altLang="en-US" dirty="0" smtClean="0">
                <a:solidFill>
                  <a:srgbClr val="FF0000"/>
                </a:solidFill>
              </a:rPr>
              <a:t>恭敬</a:t>
            </a:r>
            <a:r>
              <a:rPr lang="zh-TW" altLang="en-US" dirty="0">
                <a:solidFill>
                  <a:srgbClr val="FF0000"/>
                </a:solidFill>
              </a:rPr>
              <a:t>他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無論</a:t>
            </a:r>
            <a:r>
              <a:rPr lang="zh-TW" altLang="en-US" dirty="0">
                <a:solidFill>
                  <a:srgbClr val="FF0000"/>
                </a:solidFill>
              </a:rPr>
              <a:t>什麼時候</a:t>
            </a:r>
            <a:r>
              <a:rPr lang="zh-TW" altLang="en-US" dirty="0"/>
              <a:t>，什麼</a:t>
            </a:r>
            <a:r>
              <a:rPr lang="zh-TW" altLang="en-US" dirty="0">
                <a:solidFill>
                  <a:srgbClr val="FF0000"/>
                </a:solidFill>
              </a:rPr>
              <a:t>地方</a:t>
            </a:r>
            <a:r>
              <a:rPr lang="zh-TW" altLang="en-US" dirty="0"/>
              <a:t>，如有人</a:t>
            </a:r>
            <a:r>
              <a:rPr lang="zh-TW" altLang="en-US" dirty="0">
                <a:solidFill>
                  <a:srgbClr val="FF0000"/>
                </a:solidFill>
              </a:rPr>
              <a:t>為他宣說</a:t>
            </a:r>
            <a:r>
              <a:rPr lang="zh-TW" altLang="en-US" dirty="0"/>
              <a:t>一四句偈，這個地方，</a:t>
            </a:r>
            <a:r>
              <a:rPr lang="zh-TW" altLang="en-US" dirty="0">
                <a:solidFill>
                  <a:srgbClr val="7030A0"/>
                </a:solidFill>
              </a:rPr>
              <a:t>就</a:t>
            </a:r>
            <a:r>
              <a:rPr lang="zh-TW" altLang="en-US" dirty="0" smtClean="0">
                <a:solidFill>
                  <a:srgbClr val="7030A0"/>
                </a:solidFill>
              </a:rPr>
              <a:t>應為</a:t>
            </a:r>
            <a:r>
              <a:rPr lang="zh-TW" altLang="en-US" dirty="0">
                <a:solidFill>
                  <a:srgbClr val="C00000"/>
                </a:solidFill>
              </a:rPr>
              <a:t>世間的眾生</a:t>
            </a:r>
            <a:r>
              <a:rPr lang="zh-TW" altLang="en-US" dirty="0"/>
              <a:t>，是天、是人或是阿修羅──譯為非天，是有天的福報而沒有</a:t>
            </a:r>
            <a:r>
              <a:rPr lang="zh-TW" altLang="en-US" dirty="0" smtClean="0"/>
              <a:t>天的</a:t>
            </a:r>
            <a:r>
              <a:rPr lang="zh-TW" altLang="en-US" dirty="0"/>
              <a:t>德性者──</a:t>
            </a:r>
            <a:r>
              <a:rPr lang="zh-TW" altLang="en-US" dirty="0">
                <a:solidFill>
                  <a:srgbClr val="C00000"/>
                </a:solidFill>
              </a:rPr>
              <a:t>所當恭敬尊重的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要</a:t>
            </a:r>
            <a:r>
              <a:rPr lang="zh-TW" altLang="en-US" dirty="0"/>
              <a:t>用香、花、燈、樂等作供養，</a:t>
            </a:r>
            <a:r>
              <a:rPr lang="zh-TW" altLang="en-US" dirty="0">
                <a:solidFill>
                  <a:srgbClr val="C00000"/>
                </a:solidFill>
              </a:rPr>
              <a:t>像供養佛的</a:t>
            </a:r>
            <a:r>
              <a:rPr lang="zh-TW" altLang="en-US" dirty="0" smtClean="0">
                <a:solidFill>
                  <a:srgbClr val="C00000"/>
                </a:solidFill>
              </a:rPr>
              <a:t>塔廟</a:t>
            </a:r>
            <a:r>
              <a:rPr lang="zh-TW" altLang="en-US" dirty="0">
                <a:solidFill>
                  <a:srgbClr val="C00000"/>
                </a:solidFill>
              </a:rPr>
              <a:t>一樣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受</a:t>
            </a:r>
            <a:r>
              <a:rPr lang="zh-TW" altLang="en-US" dirty="0"/>
              <a:t>持演說</a:t>
            </a:r>
            <a:r>
              <a:rPr lang="zh-TW" altLang="en-US" dirty="0">
                <a:solidFill>
                  <a:srgbClr val="0070C0"/>
                </a:solidFill>
              </a:rPr>
              <a:t>一四句偈</a:t>
            </a:r>
            <a:r>
              <a:rPr lang="zh-TW" altLang="en-US" dirty="0"/>
              <a:t>，尚且如此，何況有人能</a:t>
            </a:r>
            <a:r>
              <a:rPr lang="zh-TW" altLang="en-US" dirty="0">
                <a:solidFill>
                  <a:srgbClr val="0070C0"/>
                </a:solidFill>
              </a:rPr>
              <a:t>完全受持讀誦</a:t>
            </a:r>
            <a:r>
              <a:rPr lang="zh-TW" altLang="en-US" dirty="0"/>
              <a:t>的，這</a:t>
            </a:r>
            <a:r>
              <a:rPr lang="zh-TW" altLang="en-US" dirty="0" smtClean="0"/>
              <a:t>當然要</a:t>
            </a:r>
            <a:r>
              <a:rPr lang="zh-TW" altLang="en-US" dirty="0"/>
              <a:t>格外的尊敬了！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192205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疑慮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或許有人會懷疑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zh-TW" altLang="en-US" dirty="0" smtClean="0"/>
              <a:t>佛</a:t>
            </a:r>
            <a:r>
              <a:rPr lang="zh-TW" altLang="en-US" dirty="0"/>
              <a:t>有大慈悲，大智慧，所以佛弟子為他建塔，供養</a:t>
            </a:r>
            <a:r>
              <a:rPr lang="zh-TW" altLang="en-US" dirty="0" smtClean="0"/>
              <a:t>舍利，</a:t>
            </a:r>
            <a:r>
              <a:rPr lang="zh-TW" altLang="en-US" dirty="0"/>
              <a:t>表示尊敬與不忘佛恩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zh-TW" altLang="en-US" dirty="0" smtClean="0">
                <a:solidFill>
                  <a:srgbClr val="7030A0"/>
                </a:solidFill>
              </a:rPr>
              <a:t>般若</a:t>
            </a:r>
            <a:r>
              <a:rPr lang="zh-TW" altLang="en-US" dirty="0">
                <a:solidFill>
                  <a:srgbClr val="7030A0"/>
                </a:solidFill>
              </a:rPr>
              <a:t>法門所在的地方</a:t>
            </a:r>
            <a:r>
              <a:rPr lang="zh-TW" altLang="en-US" dirty="0"/>
              <a:t>，與</a:t>
            </a:r>
            <a:r>
              <a:rPr lang="zh-TW" altLang="en-US" dirty="0">
                <a:solidFill>
                  <a:srgbClr val="7030A0"/>
                </a:solidFill>
              </a:rPr>
              <a:t>受持讀誦的人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為什麼要</a:t>
            </a:r>
            <a:r>
              <a:rPr lang="zh-TW" altLang="en-US" dirty="0" smtClean="0">
                <a:solidFill>
                  <a:srgbClr val="FF0000"/>
                </a:solidFill>
              </a:rPr>
              <a:t>像塔</a:t>
            </a:r>
            <a:r>
              <a:rPr lang="zh-TW" altLang="en-US" dirty="0">
                <a:solidFill>
                  <a:srgbClr val="FF0000"/>
                </a:solidFill>
              </a:rPr>
              <a:t>廟一樣的供養</a:t>
            </a:r>
            <a:r>
              <a:rPr lang="zh-TW" altLang="en-US" dirty="0"/>
              <a:t>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228018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zh-TW" altLang="en-US" dirty="0" smtClean="0"/>
              <a:t>各時代對「三寶」的重視有異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</a:rPr>
              <a:t>佛</a:t>
            </a:r>
            <a:r>
              <a:rPr lang="zh-TW" altLang="en-US" dirty="0"/>
              <a:t>在</a:t>
            </a:r>
            <a:r>
              <a:rPr lang="zh-TW" altLang="en-US" dirty="0">
                <a:solidFill>
                  <a:srgbClr val="FF0000"/>
                </a:solidFill>
              </a:rPr>
              <a:t>世</a:t>
            </a:r>
            <a:r>
              <a:rPr lang="zh-TW" altLang="en-US" dirty="0"/>
              <a:t>時，三寶以</a:t>
            </a:r>
            <a:r>
              <a:rPr lang="zh-TW" altLang="en-US" dirty="0">
                <a:solidFill>
                  <a:srgbClr val="FF0000"/>
                </a:solidFill>
              </a:rPr>
              <a:t>佛</a:t>
            </a:r>
            <a:r>
              <a:rPr lang="zh-TW" altLang="en-US" dirty="0"/>
              <a:t>為主：「佛為法本」，「法</a:t>
            </a:r>
            <a:r>
              <a:rPr lang="zh-TW" altLang="en-US" dirty="0" smtClean="0"/>
              <a:t>從佛</a:t>
            </a:r>
            <a:r>
              <a:rPr lang="zh-TW" altLang="en-US" dirty="0"/>
              <a:t>出」；有佛而後有法，而後有依法修行的僧伽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佛</a:t>
            </a:r>
            <a:r>
              <a:rPr lang="zh-TW" altLang="en-US" dirty="0">
                <a:solidFill>
                  <a:srgbClr val="FF0000"/>
                </a:solidFill>
              </a:rPr>
              <a:t>滅後</a:t>
            </a:r>
            <a:r>
              <a:rPr lang="zh-TW" altLang="en-US" dirty="0"/>
              <a:t>，聲聞佛教時代，</a:t>
            </a:r>
            <a:r>
              <a:rPr lang="zh-TW" altLang="en-US" dirty="0" smtClean="0"/>
              <a:t>三寶</a:t>
            </a:r>
            <a:r>
              <a:rPr lang="zh-TW" altLang="en-US" dirty="0"/>
              <a:t>以</a:t>
            </a:r>
            <a:r>
              <a:rPr lang="zh-TW" altLang="en-US" dirty="0">
                <a:solidFill>
                  <a:srgbClr val="FF0000"/>
                </a:solidFill>
              </a:rPr>
              <a:t>僧伽</a:t>
            </a:r>
            <a:r>
              <a:rPr lang="zh-TW" altLang="en-US" dirty="0"/>
              <a:t>為中心：有僧即有法，即法身慧命常在，有僧而後有各處塔廟的</a:t>
            </a:r>
            <a:r>
              <a:rPr lang="zh-TW" altLang="en-US" dirty="0" smtClean="0"/>
              <a:t>建立。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但</a:t>
            </a:r>
            <a:r>
              <a:rPr lang="zh-TW" altLang="en-US" dirty="0"/>
              <a:t>到</a:t>
            </a:r>
            <a:r>
              <a:rPr lang="zh-TW" altLang="en-US" dirty="0">
                <a:solidFill>
                  <a:srgbClr val="FF0000"/>
                </a:solidFill>
              </a:rPr>
              <a:t>大乘佛教時代</a:t>
            </a:r>
            <a:r>
              <a:rPr lang="zh-TW" altLang="en-US" dirty="0"/>
              <a:t>，三寶已轉移為</a:t>
            </a:r>
            <a:r>
              <a:rPr lang="zh-TW" altLang="en-US" dirty="0">
                <a:solidFill>
                  <a:srgbClr val="FF0000"/>
                </a:solidFill>
              </a:rPr>
              <a:t>正法</a:t>
            </a:r>
            <a:r>
              <a:rPr lang="zh-TW" altLang="en-US" dirty="0"/>
              <a:t>中心：</a:t>
            </a:r>
            <a:r>
              <a:rPr lang="zh-TW" altLang="en-US" dirty="0">
                <a:solidFill>
                  <a:srgbClr val="FF0000"/>
                </a:solidFill>
              </a:rPr>
              <a:t>有法寶存在，即等於過去的</a:t>
            </a:r>
            <a:r>
              <a:rPr lang="zh-TW" altLang="en-US" dirty="0" smtClean="0">
                <a:solidFill>
                  <a:srgbClr val="FF0000"/>
                </a:solidFill>
              </a:rPr>
              <a:t>有佛</a:t>
            </a:r>
            <a:r>
              <a:rPr lang="zh-TW" altLang="en-US" dirty="0">
                <a:solidFill>
                  <a:srgbClr val="FF0000"/>
                </a:solidFill>
              </a:rPr>
              <a:t>有僧</a:t>
            </a:r>
            <a:r>
              <a:rPr lang="zh-TW" altLang="en-US" dirty="0" smtClean="0">
                <a:solidFill>
                  <a:srgbClr val="FF0000"/>
                </a:solidFill>
              </a:rPr>
              <a:t>。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般若</a:t>
            </a:r>
            <a:r>
              <a:rPr lang="zh-TW" altLang="en-US" dirty="0"/>
              <a:t>為</a:t>
            </a:r>
            <a:r>
              <a:rPr lang="zh-TW" altLang="en-US" dirty="0">
                <a:solidFill>
                  <a:srgbClr val="FF0000"/>
                </a:solidFill>
              </a:rPr>
              <a:t>法本論</a:t>
            </a:r>
            <a:r>
              <a:rPr lang="zh-TW" altLang="en-US" dirty="0"/>
              <a:t>的，所以要像供養佛塔廟一樣的恭敬供養他。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26331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釋義（三</a:t>
            </a:r>
            <a:r>
              <a:rPr lang="zh-TW" altLang="en-US" dirty="0" smtClean="0"/>
              <a:t>）：有般若即有三寶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佛又接著說：能</a:t>
            </a:r>
            <a:r>
              <a:rPr lang="zh-TW" altLang="en-US" dirty="0">
                <a:solidFill>
                  <a:srgbClr val="FF0000"/>
                </a:solidFill>
              </a:rPr>
              <a:t>受持讀誦</a:t>
            </a:r>
            <a:r>
              <a:rPr lang="zh-TW" altLang="en-US" dirty="0"/>
              <a:t>般若經典的，已成就第一殊勝希有的功德了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此</a:t>
            </a:r>
            <a:r>
              <a:rPr lang="zh-TW" altLang="en-US" dirty="0" smtClean="0">
                <a:solidFill>
                  <a:srgbClr val="FF0000"/>
                </a:solidFill>
              </a:rPr>
              <a:t>般若</a:t>
            </a:r>
            <a:r>
              <a:rPr lang="zh-TW" altLang="en-US" dirty="0">
                <a:solidFill>
                  <a:srgbClr val="FF0000"/>
                </a:solidFill>
              </a:rPr>
              <a:t>經典</a:t>
            </a:r>
            <a:r>
              <a:rPr lang="zh-TW" altLang="en-US" dirty="0"/>
              <a:t>（不必定作經卷看）所在的地方，</a:t>
            </a:r>
            <a:r>
              <a:rPr lang="zh-TW" altLang="en-US" dirty="0">
                <a:solidFill>
                  <a:srgbClr val="FF0000"/>
                </a:solidFill>
              </a:rPr>
              <a:t>就等於佛世有佛</a:t>
            </a:r>
            <a:r>
              <a:rPr lang="zh-TW" altLang="en-US" dirty="0"/>
              <a:t>，及</a:t>
            </a:r>
            <a:r>
              <a:rPr lang="zh-TW" altLang="en-US" dirty="0">
                <a:solidFill>
                  <a:srgbClr val="FF0000"/>
                </a:solidFill>
              </a:rPr>
              <a:t>佛滅不久有</a:t>
            </a:r>
            <a:r>
              <a:rPr lang="zh-TW" altLang="en-US" dirty="0" smtClean="0">
                <a:solidFill>
                  <a:srgbClr val="FF0000"/>
                </a:solidFill>
              </a:rPr>
              <a:t>尊重</a:t>
            </a:r>
            <a:r>
              <a:rPr lang="zh-TW" altLang="en-US" dirty="0">
                <a:solidFill>
                  <a:srgbClr val="FF0000"/>
                </a:solidFill>
              </a:rPr>
              <a:t>弟子</a:t>
            </a:r>
            <a:r>
              <a:rPr lang="zh-TW" altLang="en-US" dirty="0"/>
              <a:t>在那裡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有</a:t>
            </a:r>
            <a:r>
              <a:rPr lang="zh-TW" altLang="en-US" dirty="0"/>
              <a:t>此</a:t>
            </a:r>
            <a:r>
              <a:rPr lang="zh-TW" altLang="en-US" dirty="0">
                <a:solidFill>
                  <a:srgbClr val="FF0000"/>
                </a:solidFill>
              </a:rPr>
              <a:t>般若</a:t>
            </a:r>
            <a:r>
              <a:rPr lang="zh-TW" altLang="en-US" dirty="0"/>
              <a:t>，即等於</a:t>
            </a:r>
            <a:r>
              <a:rPr lang="zh-TW" altLang="en-US" dirty="0">
                <a:solidFill>
                  <a:srgbClr val="FF0000"/>
                </a:solidFill>
              </a:rPr>
              <a:t>具足三寶</a:t>
            </a:r>
            <a:r>
              <a:rPr lang="zh-TW" altLang="en-US" dirty="0"/>
              <a:t>，佛法住世。如此希有的般若</a:t>
            </a:r>
            <a:r>
              <a:rPr lang="zh-TW" altLang="en-US" dirty="0" smtClean="0"/>
              <a:t>大法，</a:t>
            </a:r>
            <a:r>
              <a:rPr lang="zh-TW" altLang="en-US" dirty="0"/>
              <a:t>學者應怎樣的恭敬尊重他！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475884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" y="25759"/>
            <a:ext cx="9129126" cy="6846845"/>
          </a:xfrm>
        </p:spPr>
      </p:pic>
      <p:sp>
        <p:nvSpPr>
          <p:cNvPr id="5" name="矩形 4"/>
          <p:cNvSpPr/>
          <p:nvPr/>
        </p:nvSpPr>
        <p:spPr>
          <a:xfrm>
            <a:off x="437535" y="411043"/>
            <a:ext cx="4134465" cy="618630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願消三障諸煩惱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願得智慧真明了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普願罪障悉消除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世世常行菩薩道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以此功德種善根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累世怨親同沾恩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由斯解脫諸苦惱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共證菩提度有情</a:t>
            </a:r>
            <a:endParaRPr lang="zh-TW" altLang="en-US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0976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般若經</a:t>
            </a:r>
            <a:r>
              <a:rPr lang="en-US" altLang="zh-TW" dirty="0" smtClean="0"/>
              <a:t>》</a:t>
            </a:r>
            <a:r>
              <a:rPr lang="zh-TW" altLang="en-US" dirty="0" smtClean="0"/>
              <a:t>主張「</a:t>
            </a:r>
            <a:r>
              <a:rPr lang="zh-TW" altLang="en-US" dirty="0"/>
              <a:t>三乘共證</a:t>
            </a:r>
            <a:r>
              <a:rPr lang="en-US" altLang="zh-TW" dirty="0"/>
              <a:t>『</a:t>
            </a:r>
            <a:r>
              <a:rPr lang="zh-TW" altLang="en-US" dirty="0"/>
              <a:t>無分別法性</a:t>
            </a:r>
            <a:r>
              <a:rPr lang="en-US" altLang="zh-TW" dirty="0"/>
              <a:t>』</a:t>
            </a:r>
            <a:r>
              <a:rPr lang="zh-TW" altLang="en-US" dirty="0"/>
              <a:t>」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《</a:t>
            </a:r>
            <a:r>
              <a:rPr lang="zh-TW" altLang="en-US" dirty="0"/>
              <a:t>般若經</a:t>
            </a:r>
            <a:r>
              <a:rPr lang="en-US" altLang="zh-TW" dirty="0"/>
              <a:t>》</a:t>
            </a:r>
            <a:r>
              <a:rPr lang="zh-TW" altLang="en-US" dirty="0"/>
              <a:t>是</a:t>
            </a:r>
            <a:r>
              <a:rPr lang="zh-TW" altLang="en-US" dirty="0">
                <a:solidFill>
                  <a:srgbClr val="FF0000"/>
                </a:solidFill>
              </a:rPr>
              <a:t>教化菩薩</a:t>
            </a:r>
            <a:r>
              <a:rPr lang="zh-TW" altLang="en-US" dirty="0"/>
              <a:t>的，但也</a:t>
            </a:r>
            <a:r>
              <a:rPr lang="zh-TW" altLang="en-US" dirty="0">
                <a:solidFill>
                  <a:srgbClr val="FF0000"/>
                </a:solidFill>
              </a:rPr>
              <a:t>密化聲聞</a:t>
            </a:r>
            <a:r>
              <a:rPr lang="zh-TW" altLang="en-US" dirty="0"/>
              <a:t>，不要妄執法</a:t>
            </a:r>
            <a:r>
              <a:rPr lang="zh-TW" altLang="en-US" dirty="0" smtClean="0"/>
              <a:t>相、非</a:t>
            </a:r>
            <a:r>
              <a:rPr lang="zh-TW" altLang="en-US" dirty="0"/>
              <a:t>法相</a:t>
            </a:r>
            <a:r>
              <a:rPr lang="zh-TW" altLang="en-US" dirty="0" smtClean="0"/>
              <a:t>，自稱</a:t>
            </a:r>
            <a:r>
              <a:rPr lang="zh-TW" altLang="en-US" dirty="0"/>
              <a:t>阿羅漢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914400" lvl="1" indent="-457200">
              <a:buFont typeface="+mj-lt"/>
              <a:buAutoNum type="alphaUcPeriod"/>
            </a:pPr>
            <a:r>
              <a:rPr lang="zh-TW" altLang="en-US" dirty="0" smtClean="0">
                <a:solidFill>
                  <a:srgbClr val="FF0000"/>
                </a:solidFill>
              </a:rPr>
              <a:t>般若</a:t>
            </a:r>
            <a:r>
              <a:rPr lang="zh-TW" altLang="en-US" dirty="0">
                <a:solidFill>
                  <a:srgbClr val="FF0000"/>
                </a:solidFill>
              </a:rPr>
              <a:t>空</a:t>
            </a:r>
            <a:r>
              <a:rPr lang="zh-TW" altLang="en-US" dirty="0"/>
              <a:t>為</a:t>
            </a:r>
            <a:r>
              <a:rPr lang="zh-TW" altLang="en-US" dirty="0">
                <a:solidFill>
                  <a:srgbClr val="FF0000"/>
                </a:solidFill>
              </a:rPr>
              <a:t>不二門</a:t>
            </a:r>
            <a:r>
              <a:rPr lang="zh-TW" altLang="en-US" dirty="0"/>
              <a:t>，要是</a:t>
            </a:r>
            <a:r>
              <a:rPr lang="zh-TW" altLang="en-US" dirty="0">
                <a:solidFill>
                  <a:srgbClr val="FF0000"/>
                </a:solidFill>
              </a:rPr>
              <a:t>親證聖果</a:t>
            </a:r>
            <a:r>
              <a:rPr lang="zh-TW" altLang="en-US" dirty="0"/>
              <a:t>的，一定會信解佛說</a:t>
            </a:r>
            <a:r>
              <a:rPr lang="zh-TW" altLang="en-US" dirty="0" smtClean="0"/>
              <a:t>的</a:t>
            </a:r>
            <a:r>
              <a:rPr lang="zh-TW" altLang="en-US" dirty="0" smtClean="0">
                <a:solidFill>
                  <a:srgbClr val="7030A0"/>
                </a:solidFill>
              </a:rPr>
              <a:t>無</a:t>
            </a:r>
            <a:r>
              <a:rPr lang="zh-TW" altLang="en-US" dirty="0">
                <a:solidFill>
                  <a:srgbClr val="7030A0"/>
                </a:solidFill>
              </a:rPr>
              <a:t>我相、無法相、無非法相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914400" lvl="1" indent="-457200">
              <a:buFont typeface="+mj-lt"/>
              <a:buAutoNum type="alphaUcPeriod"/>
            </a:pPr>
            <a:r>
              <a:rPr lang="zh-TW" altLang="en-US" dirty="0" smtClean="0"/>
              <a:t>二</a:t>
            </a:r>
            <a:r>
              <a:rPr lang="zh-TW" altLang="en-US" dirty="0"/>
              <a:t>乘的</a:t>
            </a:r>
            <a:r>
              <a:rPr lang="zh-TW" altLang="en-US" dirty="0">
                <a:solidFill>
                  <a:srgbClr val="C00000"/>
                </a:solidFill>
              </a:rPr>
              <a:t>智</a:t>
            </a:r>
            <a:r>
              <a:rPr lang="zh-TW" altLang="en-US" dirty="0" smtClean="0"/>
              <a:t>與</a:t>
            </a:r>
            <a:r>
              <a:rPr lang="zh-TW" altLang="en-US" dirty="0" smtClean="0">
                <a:solidFill>
                  <a:srgbClr val="C00000"/>
                </a:solidFill>
              </a:rPr>
              <a:t>斷</a:t>
            </a:r>
            <a:r>
              <a:rPr lang="zh-TW" altLang="en-US" dirty="0"/>
              <a:t>，都是菩薩</a:t>
            </a:r>
            <a:r>
              <a:rPr lang="zh-TW" altLang="en-US" dirty="0">
                <a:solidFill>
                  <a:srgbClr val="C00000"/>
                </a:solidFill>
              </a:rPr>
              <a:t>無生法忍</a:t>
            </a:r>
            <a:r>
              <a:rPr lang="zh-TW" altLang="en-US" dirty="0"/>
              <a:t>。這是以聲聞例證菩薩聖境，也即</a:t>
            </a:r>
            <a:r>
              <a:rPr lang="zh-TW" altLang="en-US" dirty="0">
                <a:solidFill>
                  <a:srgbClr val="C00000"/>
                </a:solidFill>
              </a:rPr>
              <a:t>密化聲聞回心大乘</a:t>
            </a:r>
            <a:r>
              <a:rPr lang="zh-TW" altLang="en-US" dirty="0"/>
              <a:t>。</a:t>
            </a:r>
          </a:p>
          <a:p>
            <a:pPr marL="914400" lvl="1" indent="-457200">
              <a:buFont typeface="+mj-lt"/>
              <a:buAutoNum type="alphaUcPeriod"/>
            </a:pP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63820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引</a:t>
            </a:r>
            <a:r>
              <a:rPr lang="en-US" altLang="zh-TW" dirty="0" smtClean="0"/>
              <a:t>《</a:t>
            </a:r>
            <a:r>
              <a:rPr lang="zh-TW" altLang="en-US" dirty="0" smtClean="0"/>
              <a:t>十地經</a:t>
            </a:r>
            <a:r>
              <a:rPr lang="en-US" altLang="zh-TW" dirty="0" smtClean="0"/>
              <a:t>》</a:t>
            </a:r>
            <a:r>
              <a:rPr lang="zh-TW" altLang="en-US" dirty="0" smtClean="0"/>
              <a:t>明「三乘共證</a:t>
            </a:r>
            <a:r>
              <a:rPr lang="en-US" altLang="zh-TW" dirty="0" smtClean="0"/>
              <a:t>『</a:t>
            </a:r>
            <a:r>
              <a:rPr lang="zh-TW" altLang="en-US" dirty="0" smtClean="0"/>
              <a:t>無分別法性</a:t>
            </a:r>
            <a:r>
              <a:rPr lang="en-US" altLang="zh-TW" dirty="0" smtClean="0"/>
              <a:t>』</a:t>
            </a:r>
            <a:r>
              <a:rPr lang="zh-TW" altLang="en-US" dirty="0" smtClean="0"/>
              <a:t>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明心菩提所證的</a:t>
            </a:r>
            <a:r>
              <a:rPr lang="zh-TW" altLang="en-US" dirty="0">
                <a:solidFill>
                  <a:srgbClr val="FF0000"/>
                </a:solidFill>
              </a:rPr>
              <a:t>諸相非相</a:t>
            </a:r>
            <a:r>
              <a:rPr lang="zh-TW" altLang="en-US" dirty="0"/>
              <a:t>，是</a:t>
            </a:r>
            <a:r>
              <a:rPr lang="zh-TW" altLang="en-US" dirty="0">
                <a:solidFill>
                  <a:srgbClr val="FF0000"/>
                </a:solidFill>
              </a:rPr>
              <a:t>三乘所共入</a:t>
            </a:r>
            <a:r>
              <a:rPr lang="zh-TW" altLang="en-US" dirty="0"/>
              <a:t>的。上文說：</a:t>
            </a:r>
            <a:r>
              <a:rPr lang="en-US" altLang="zh-TW" dirty="0"/>
              <a:t>『</a:t>
            </a:r>
            <a:r>
              <a:rPr lang="zh-TW" altLang="en-US" dirty="0"/>
              <a:t>一切賢聖皆以</a:t>
            </a:r>
            <a:r>
              <a:rPr lang="zh-TW" altLang="en-US" dirty="0" smtClean="0"/>
              <a:t>無為</a:t>
            </a:r>
            <a:r>
              <a:rPr lang="zh-TW" altLang="en-US" dirty="0"/>
              <a:t>法而有差別</a:t>
            </a:r>
            <a:r>
              <a:rPr lang="en-US" altLang="zh-TW" dirty="0"/>
              <a:t>』</a:t>
            </a:r>
            <a:r>
              <a:rPr lang="zh-TW" altLang="en-US" dirty="0"/>
              <a:t>；</a:t>
            </a:r>
            <a:r>
              <a:rPr lang="en-US" altLang="zh-TW" dirty="0">
                <a:solidFill>
                  <a:srgbClr val="FF0000"/>
                </a:solidFill>
              </a:rPr>
              <a:t>《</a:t>
            </a:r>
            <a:r>
              <a:rPr lang="zh-TW" altLang="en-US" dirty="0">
                <a:solidFill>
                  <a:srgbClr val="FF0000"/>
                </a:solidFill>
              </a:rPr>
              <a:t>十地經</a:t>
            </a:r>
            <a:r>
              <a:rPr lang="en-US" altLang="zh-TW" dirty="0">
                <a:solidFill>
                  <a:srgbClr val="FF0000"/>
                </a:solidFill>
              </a:rPr>
              <a:t>》</a:t>
            </a:r>
            <a:r>
              <a:rPr lang="zh-TW" altLang="en-US" dirty="0"/>
              <a:t>也說二乘能得此無分別法性，所以再引聲聞的</a:t>
            </a:r>
            <a:r>
              <a:rPr lang="zh-TW" altLang="en-US" dirty="0" smtClean="0"/>
              <a:t>自證</a:t>
            </a:r>
            <a:r>
              <a:rPr lang="zh-TW" altLang="en-US" dirty="0"/>
              <a:t>來證成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《</a:t>
            </a:r>
            <a:r>
              <a:rPr lang="zh-TW" altLang="en-US" dirty="0"/>
              <a:t>十住經</a:t>
            </a:r>
            <a:r>
              <a:rPr lang="en-US" altLang="zh-TW" dirty="0"/>
              <a:t>》</a:t>
            </a:r>
            <a:r>
              <a:rPr lang="zh-TW" altLang="en-US" dirty="0"/>
              <a:t>卷</a:t>
            </a:r>
            <a:r>
              <a:rPr lang="en-US" altLang="zh-TW" dirty="0" smtClean="0"/>
              <a:t>3〈</a:t>
            </a:r>
            <a:r>
              <a:rPr lang="zh-TW" altLang="en-US" dirty="0" smtClean="0"/>
              <a:t>不</a:t>
            </a:r>
            <a:r>
              <a:rPr lang="zh-TW" altLang="en-US" dirty="0"/>
              <a:t>動地</a:t>
            </a:r>
            <a:r>
              <a:rPr lang="en-US" altLang="zh-TW" dirty="0" smtClean="0"/>
              <a:t>〉</a:t>
            </a:r>
            <a:r>
              <a:rPr lang="zh-TW" altLang="en-US" sz="2000" dirty="0" smtClean="0"/>
              <a:t>（</a:t>
            </a:r>
            <a:r>
              <a:rPr lang="zh-TW" altLang="en-US" sz="2000" dirty="0"/>
              <a:t>大正</a:t>
            </a:r>
            <a:r>
              <a:rPr lang="en-US" altLang="zh-TW" sz="2000" dirty="0"/>
              <a:t>10</a:t>
            </a:r>
            <a:r>
              <a:rPr lang="zh-TW" altLang="en-US" sz="2000" dirty="0"/>
              <a:t>，</a:t>
            </a:r>
            <a:r>
              <a:rPr lang="en-US" altLang="zh-TW" sz="2000" dirty="0"/>
              <a:t>521a17-20</a:t>
            </a:r>
            <a:r>
              <a:rPr lang="zh-TW" altLang="en-US" sz="2000" dirty="0" smtClean="0"/>
              <a:t>）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zh-TW" altLang="en-US" dirty="0" smtClean="0"/>
              <a:t>善</a:t>
            </a:r>
            <a:r>
              <a:rPr lang="zh-TW" altLang="en-US" dirty="0"/>
              <a:t>男子！一切法性、一切法相，若有佛、若無佛，常住不異。諸如來</a:t>
            </a:r>
            <a:r>
              <a:rPr lang="zh-TW" altLang="en-US" dirty="0">
                <a:solidFill>
                  <a:srgbClr val="7030A0"/>
                </a:solidFill>
              </a:rPr>
              <a:t>不以</a:t>
            </a:r>
            <a:r>
              <a:rPr lang="zh-TW" altLang="en-US" dirty="0"/>
              <a:t>得此法故，說名為佛，</a:t>
            </a:r>
            <a:r>
              <a:rPr lang="zh-TW" altLang="en-US" dirty="0">
                <a:solidFill>
                  <a:srgbClr val="C00000"/>
                </a:solidFill>
              </a:rPr>
              <a:t>聲聞、辟支佛</a:t>
            </a:r>
            <a:r>
              <a:rPr lang="zh-TW" altLang="en-US" dirty="0">
                <a:solidFill>
                  <a:srgbClr val="7030A0"/>
                </a:solidFill>
              </a:rPr>
              <a:t>亦能</a:t>
            </a:r>
            <a:r>
              <a:rPr lang="zh-TW" altLang="en-US" dirty="0">
                <a:solidFill>
                  <a:srgbClr val="C00000"/>
                </a:solidFill>
              </a:rPr>
              <a:t>得此寂滅無分別法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48180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zh-TW" altLang="en-US"/>
              <a:t>引</a:t>
            </a:r>
            <a:r>
              <a:rPr lang="en-US" altLang="zh-TW" dirty="0" smtClean="0"/>
              <a:t>《</a:t>
            </a:r>
            <a:r>
              <a:rPr lang="zh-TW" altLang="en-US" dirty="0" smtClean="0"/>
              <a:t>法華經</a:t>
            </a:r>
            <a:r>
              <a:rPr lang="en-US" altLang="zh-TW" dirty="0"/>
              <a:t>》</a:t>
            </a:r>
            <a:r>
              <a:rPr lang="zh-TW" altLang="en-US" dirty="0"/>
              <a:t>明「三乘共證</a:t>
            </a:r>
            <a:r>
              <a:rPr lang="en-US" altLang="zh-TW" dirty="0"/>
              <a:t>『</a:t>
            </a:r>
            <a:r>
              <a:rPr lang="zh-TW" altLang="en-US" dirty="0"/>
              <a:t>無分別法性</a:t>
            </a:r>
            <a:r>
              <a:rPr lang="en-US" altLang="zh-TW" dirty="0"/>
              <a:t>』</a:t>
            </a:r>
            <a:r>
              <a:rPr lang="zh-TW" altLang="en-US" dirty="0"/>
              <a:t>」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《</a:t>
            </a:r>
            <a:r>
              <a:rPr lang="zh-TW" altLang="en-US" dirty="0"/>
              <a:t>法華經</a:t>
            </a:r>
            <a:r>
              <a:rPr lang="en-US" altLang="zh-TW" dirty="0"/>
              <a:t>》</a:t>
            </a:r>
            <a:r>
              <a:rPr lang="zh-TW" altLang="en-US" dirty="0"/>
              <a:t>以此</a:t>
            </a:r>
            <a:r>
              <a:rPr lang="zh-TW" altLang="en-US" dirty="0">
                <a:solidFill>
                  <a:srgbClr val="FF0000"/>
                </a:solidFill>
              </a:rPr>
              <a:t>平等大慧</a:t>
            </a:r>
            <a:r>
              <a:rPr lang="zh-TW" altLang="en-US" dirty="0"/>
              <a:t>為</a:t>
            </a:r>
            <a:r>
              <a:rPr lang="zh-TW" altLang="en-US" dirty="0">
                <a:solidFill>
                  <a:srgbClr val="FF0000"/>
                </a:solidFill>
              </a:rPr>
              <a:t>一乘的根柢</a:t>
            </a:r>
            <a:r>
              <a:rPr lang="zh-TW" altLang="en-US" dirty="0"/>
              <a:t>，所以</a:t>
            </a:r>
            <a:r>
              <a:rPr lang="zh-TW" altLang="en-US" dirty="0" smtClean="0"/>
              <a:t>也說</a:t>
            </a:r>
            <a:r>
              <a:rPr lang="zh-TW" altLang="en-US" dirty="0"/>
              <a:t>：除去增上慢人，真阿羅漢是決會信受的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《</a:t>
            </a:r>
            <a:r>
              <a:rPr lang="zh-TW" altLang="en-US" dirty="0"/>
              <a:t>妙法蓮華經</a:t>
            </a:r>
            <a:r>
              <a:rPr lang="en-US" altLang="zh-TW" dirty="0" smtClean="0"/>
              <a:t>》〈</a:t>
            </a:r>
            <a:r>
              <a:rPr lang="zh-TW" altLang="en-US" dirty="0" smtClean="0"/>
              <a:t>方便</a:t>
            </a:r>
            <a:r>
              <a:rPr lang="zh-TW" altLang="en-US" dirty="0"/>
              <a:t>品</a:t>
            </a:r>
            <a:r>
              <a:rPr lang="en-US" altLang="zh-TW" dirty="0" smtClean="0"/>
              <a:t>〉</a:t>
            </a:r>
            <a:r>
              <a:rPr lang="zh-TW" altLang="en-US" sz="2000" dirty="0" smtClean="0"/>
              <a:t>（</a:t>
            </a:r>
            <a:r>
              <a:rPr lang="zh-TW" altLang="en-US" sz="2000" dirty="0"/>
              <a:t>大正</a:t>
            </a:r>
            <a:r>
              <a:rPr lang="en-US" altLang="zh-TW" sz="2000" dirty="0"/>
              <a:t>09</a:t>
            </a:r>
            <a:r>
              <a:rPr lang="zh-TW" altLang="en-US" sz="2000" dirty="0"/>
              <a:t>，</a:t>
            </a:r>
            <a:r>
              <a:rPr lang="en-US" altLang="zh-TW" sz="2000" dirty="0"/>
              <a:t>7c1-5</a:t>
            </a:r>
            <a:r>
              <a:rPr lang="zh-TW" altLang="en-US" sz="2000" dirty="0" smtClean="0"/>
              <a:t>）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zh-TW" altLang="en-US" dirty="0" smtClean="0"/>
              <a:t>是</a:t>
            </a:r>
            <a:r>
              <a:rPr lang="zh-TW" altLang="en-US" dirty="0"/>
              <a:t>諸比丘、比丘尼，自謂已得阿羅漢，是最後身，究竟涅槃，便不復志求阿耨多羅三藐三菩提，當知此輩皆是增上慢人。所以者何。</a:t>
            </a:r>
            <a:r>
              <a:rPr lang="zh-TW" altLang="en-US" dirty="0">
                <a:solidFill>
                  <a:srgbClr val="FF0000"/>
                </a:solidFill>
              </a:rPr>
              <a:t>若有</a:t>
            </a:r>
            <a:r>
              <a:rPr lang="zh-TW" altLang="en-US" dirty="0" smtClean="0">
                <a:solidFill>
                  <a:srgbClr val="FF0000"/>
                </a:solidFill>
              </a:rPr>
              <a:t>比丘實</a:t>
            </a:r>
            <a:r>
              <a:rPr lang="zh-TW" altLang="en-US" dirty="0">
                <a:solidFill>
                  <a:srgbClr val="FF0000"/>
                </a:solidFill>
              </a:rPr>
              <a:t>得阿羅漢，若不信此法，無有是處</a:t>
            </a:r>
            <a:r>
              <a:rPr lang="zh-TW" altLang="en-US" dirty="0" smtClean="0">
                <a:solidFill>
                  <a:srgbClr val="FF0000"/>
                </a:solidFill>
              </a:rPr>
              <a:t>。</a:t>
            </a:r>
            <a:endParaRPr lang="en-US" altLang="zh-TW" dirty="0">
              <a:solidFill>
                <a:srgbClr val="FF0000"/>
              </a:solidFill>
            </a:endParaRPr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11761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釋「須陀洹」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須陀洹的意義，</a:t>
            </a:r>
            <a:r>
              <a:rPr lang="zh-TW" altLang="en-US" dirty="0" smtClean="0"/>
              <a:t>即是</a:t>
            </a:r>
            <a:r>
              <a:rPr lang="zh-TW" altLang="en-US" dirty="0">
                <a:solidFill>
                  <a:srgbClr val="FF0000"/>
                </a:solidFill>
              </a:rPr>
              <a:t>入流</a:t>
            </a:r>
            <a:r>
              <a:rPr lang="zh-TW" altLang="en-US" dirty="0"/>
              <a:t>──或譯預流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7030A0"/>
                </a:solidFill>
              </a:rPr>
              <a:t>有的</a:t>
            </a:r>
            <a:r>
              <a:rPr lang="zh-TW" altLang="en-US" dirty="0">
                <a:solidFill>
                  <a:srgbClr val="7030A0"/>
                </a:solidFill>
              </a:rPr>
              <a:t>說</a:t>
            </a:r>
            <a:r>
              <a:rPr lang="zh-TW" altLang="en-US" dirty="0"/>
              <a:t>：預是參預、參加、加入；得法眼淨，見寂滅</a:t>
            </a:r>
            <a:r>
              <a:rPr lang="zh-TW" altLang="en-US" dirty="0" smtClean="0"/>
              <a:t>性，</a:t>
            </a:r>
            <a:r>
              <a:rPr lang="zh-TW" altLang="en-US" dirty="0"/>
              <a:t>即</a:t>
            </a:r>
            <a:r>
              <a:rPr lang="zh-TW" altLang="en-US" dirty="0">
                <a:solidFill>
                  <a:srgbClr val="7030A0"/>
                </a:solidFill>
              </a:rPr>
              <a:t>預入聖者的流類</a:t>
            </a:r>
            <a:r>
              <a:rPr lang="zh-TW" altLang="en-US" dirty="0"/>
              <a:t>，所以名為須陀洹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但</a:t>
            </a:r>
            <a:r>
              <a:rPr lang="zh-TW" altLang="en-US" dirty="0"/>
              <a:t>依本經，應這樣說：</a:t>
            </a:r>
            <a:r>
              <a:rPr lang="zh-TW" altLang="en-US" dirty="0">
                <a:solidFill>
                  <a:srgbClr val="FF0000"/>
                </a:solidFill>
              </a:rPr>
              <a:t>契入「法流</a:t>
            </a:r>
            <a:r>
              <a:rPr lang="zh-TW" altLang="en-US" dirty="0" smtClean="0">
                <a:solidFill>
                  <a:srgbClr val="FF0000"/>
                </a:solidFill>
              </a:rPr>
              <a:t>」</a:t>
            </a:r>
            <a:r>
              <a:rPr lang="zh-TW" altLang="en-US" dirty="0" smtClean="0"/>
              <a:t>，</a:t>
            </a:r>
            <a:r>
              <a:rPr lang="zh-TW" altLang="en-US" dirty="0"/>
              <a:t>即悟入平等法性，所以名為須陀洹──入流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然而契入法性流，是</a:t>
            </a:r>
            <a:r>
              <a:rPr lang="zh-TW" altLang="en-US" dirty="0">
                <a:solidFill>
                  <a:srgbClr val="0070C0"/>
                </a:solidFill>
              </a:rPr>
              <a:t>約世俗</a:t>
            </a:r>
            <a:r>
              <a:rPr lang="zh-TW" altLang="en-US" dirty="0" smtClean="0">
                <a:solidFill>
                  <a:srgbClr val="0070C0"/>
                </a:solidFill>
              </a:rPr>
              <a:t>說</a:t>
            </a:r>
            <a:r>
              <a:rPr lang="zh-TW" altLang="en-US" dirty="0" smtClean="0"/>
              <a:t>；</a:t>
            </a:r>
            <a:r>
              <a:rPr lang="zh-TW" altLang="en-US" dirty="0"/>
              <a:t>在現覺法流──</a:t>
            </a:r>
            <a:r>
              <a:rPr lang="zh-TW" altLang="en-US" dirty="0">
                <a:solidFill>
                  <a:srgbClr val="0070C0"/>
                </a:solidFill>
              </a:rPr>
              <a:t>勝義自證</a:t>
            </a:r>
            <a:r>
              <a:rPr lang="zh-TW" altLang="en-US" dirty="0"/>
              <a:t>中，實是無所入的。法法空寂，</a:t>
            </a:r>
            <a:r>
              <a:rPr lang="zh-TW" altLang="en-US" dirty="0">
                <a:solidFill>
                  <a:srgbClr val="C00000"/>
                </a:solidFill>
              </a:rPr>
              <a:t>不見</a:t>
            </a:r>
            <a:r>
              <a:rPr lang="zh-TW" altLang="en-US" dirty="0"/>
              <a:t>有</a:t>
            </a:r>
            <a:r>
              <a:rPr lang="zh-TW" altLang="en-US" dirty="0">
                <a:solidFill>
                  <a:srgbClr val="0070C0"/>
                </a:solidFill>
              </a:rPr>
              <a:t>能</a:t>
            </a:r>
            <a:r>
              <a:rPr lang="zh-TW" altLang="en-US" dirty="0"/>
              <a:t>證</a:t>
            </a:r>
            <a:r>
              <a:rPr lang="zh-TW" altLang="en-US" dirty="0">
                <a:solidFill>
                  <a:srgbClr val="0070C0"/>
                </a:solidFill>
              </a:rPr>
              <a:t>所</a:t>
            </a:r>
            <a:r>
              <a:rPr lang="zh-TW" altLang="en-US" dirty="0"/>
              <a:t>證</a:t>
            </a:r>
            <a:r>
              <a:rPr lang="zh-TW" altLang="en-US" dirty="0" smtClean="0"/>
              <a:t>，也</a:t>
            </a:r>
            <a:r>
              <a:rPr lang="zh-TW" altLang="en-US" dirty="0">
                <a:solidFill>
                  <a:srgbClr val="C00000"/>
                </a:solidFill>
              </a:rPr>
              <a:t>不見</a:t>
            </a:r>
            <a:r>
              <a:rPr lang="zh-TW" altLang="en-US" dirty="0"/>
              <a:t>有</a:t>
            </a:r>
            <a:r>
              <a:rPr lang="zh-TW" altLang="en-US" dirty="0">
                <a:solidFill>
                  <a:srgbClr val="0070C0"/>
                </a:solidFill>
              </a:rPr>
              <a:t>可證可入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38444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「須陀洹」之特質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色聲等六塵，即一切境界相，</a:t>
            </a:r>
            <a:r>
              <a:rPr lang="zh-TW" altLang="en-US" dirty="0">
                <a:solidFill>
                  <a:srgbClr val="FF0000"/>
                </a:solidFill>
              </a:rPr>
              <a:t>不入此一切境相</a:t>
            </a:r>
            <a:r>
              <a:rPr lang="zh-TW" altLang="en-US" dirty="0"/>
              <a:t>，才稱他</a:t>
            </a:r>
            <a:r>
              <a:rPr lang="zh-TW" altLang="en-US" dirty="0" smtClean="0"/>
              <a:t>為須</a:t>
            </a:r>
            <a:r>
              <a:rPr lang="zh-TW" altLang="en-US" dirty="0"/>
              <a:t>陀洹呢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須</a:t>
            </a:r>
            <a:r>
              <a:rPr lang="zh-TW" altLang="en-US" dirty="0"/>
              <a:t>陀洹是聲聞乘的初果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>
                <a:solidFill>
                  <a:srgbClr val="FF0000"/>
                </a:solidFill>
              </a:rPr>
              <a:t>斷</a:t>
            </a:r>
            <a:r>
              <a:rPr lang="zh-TW" altLang="en-US" dirty="0">
                <a:solidFill>
                  <a:srgbClr val="FF0000"/>
                </a:solidFill>
              </a:rPr>
              <a:t>除三</a:t>
            </a:r>
            <a:r>
              <a:rPr lang="zh-TW" altLang="en-US" dirty="0" smtClean="0">
                <a:solidFill>
                  <a:srgbClr val="FF0000"/>
                </a:solidFill>
              </a:rPr>
              <a:t>結</a:t>
            </a:r>
            <a:r>
              <a:rPr lang="zh-TW" altLang="zh-TW" dirty="0"/>
              <a:t>（身見、戒禁取見、</a:t>
            </a:r>
            <a:r>
              <a:rPr lang="zh-TW" altLang="zh-TW" dirty="0" smtClean="0"/>
              <a:t>疑）</a:t>
            </a:r>
            <a:r>
              <a:rPr lang="zh-TW" altLang="en-US" dirty="0" smtClean="0"/>
              <a:t>即</a:t>
            </a:r>
            <a:r>
              <a:rPr lang="zh-TW" altLang="en-US" dirty="0"/>
              <a:t>一切見所斷惑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初</a:t>
            </a:r>
            <a:r>
              <a:rPr lang="zh-TW" altLang="en-US" dirty="0">
                <a:solidFill>
                  <a:srgbClr val="FF0000"/>
                </a:solidFill>
              </a:rPr>
              <a:t>得法眼淨</a:t>
            </a:r>
            <a:r>
              <a:rPr lang="zh-TW" altLang="en-US" dirty="0" smtClean="0"/>
              <a:t>而得法</a:t>
            </a:r>
            <a:r>
              <a:rPr lang="zh-TW" altLang="en-US" dirty="0"/>
              <a:t>身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經</a:t>
            </a:r>
            <a:r>
              <a:rPr lang="zh-TW" altLang="en-US" dirty="0">
                <a:solidFill>
                  <a:srgbClr val="FF0000"/>
                </a:solidFill>
              </a:rPr>
              <a:t>七番生死</a:t>
            </a:r>
            <a:r>
              <a:rPr lang="zh-TW" altLang="en-US" dirty="0"/>
              <a:t>，必入涅槃。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019872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階主管">
  <a:themeElements>
    <a:clrScheme name="高階主管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高階主管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高階主管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452</TotalTime>
  <Words>4821</Words>
  <Application>Microsoft Office PowerPoint</Application>
  <PresentationFormat>如螢幕大小 (4:3)</PresentationFormat>
  <Paragraphs>213</Paragraphs>
  <Slides>45</Slides>
  <Notes>0</Notes>
  <HiddenSlides>1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45</vt:i4>
      </vt:variant>
    </vt:vector>
  </HeadingPairs>
  <TitlesOfParts>
    <vt:vector size="46" baseType="lpstr">
      <vt:lpstr>高階主管</vt:lpstr>
      <vt:lpstr>PowerPoint 簡報</vt:lpstr>
      <vt:lpstr>金剛般若波羅蜜經講記 （十二講之五）</vt:lpstr>
      <vt:lpstr>庚二    舉聲聞為證</vt:lpstr>
      <vt:lpstr>PowerPoint 簡報</vt:lpstr>
      <vt:lpstr>《般若經》主張「三乘共證『無分別法性』」</vt:lpstr>
      <vt:lpstr>引《十地經》明「三乘共證『無分別法性』」</vt:lpstr>
      <vt:lpstr>引《法華經》明「三乘共證『無分別法性』」</vt:lpstr>
      <vt:lpstr>釋「須陀洹」</vt:lpstr>
      <vt:lpstr>「須陀洹」之特質</vt:lpstr>
      <vt:lpstr>釋「斯陀含」及其特質</vt:lpstr>
      <vt:lpstr>釋「阿那含」</vt:lpstr>
      <vt:lpstr>關於「來去」相</vt:lpstr>
      <vt:lpstr>釋「阿羅漢」</vt:lpstr>
      <vt:lpstr>約「受生死」論凡聖</vt:lpstr>
      <vt:lpstr>證「無生」</vt:lpstr>
      <vt:lpstr>須菩提依自體驗答之</vt:lpstr>
      <vt:lpstr>釋「阿蘭那行」</vt:lpstr>
      <vt:lpstr>「隨順世俗」與「隨順勝義」</vt:lpstr>
      <vt:lpstr>庚三  舉菩薩為證 辛一  正說 壬一  得無生忍</vt:lpstr>
      <vt:lpstr>大意</vt:lpstr>
      <vt:lpstr>佛得授記的本生故事</vt:lpstr>
      <vt:lpstr>釋疑</vt:lpstr>
      <vt:lpstr>壬二  嚴淨佛土</vt:lpstr>
      <vt:lpstr>成就眾生</vt:lpstr>
      <vt:lpstr>莊嚴國土</vt:lpstr>
      <vt:lpstr>佛土與眾生的相攝相資</vt:lpstr>
      <vt:lpstr>釋義（一）：佛土與莊嚴</vt:lpstr>
      <vt:lpstr>緣起性空，故能莊嚴</vt:lpstr>
      <vt:lpstr>眾生心淨故國土淨</vt:lpstr>
      <vt:lpstr>釋義（二）：不著淨土的莊嚴相</vt:lpstr>
      <vt:lpstr>釋「無住生心」</vt:lpstr>
      <vt:lpstr>淨心=離相</vt:lpstr>
      <vt:lpstr>三句論法－－莊嚴</vt:lpstr>
      <vt:lpstr>壬三  成法性身</vt:lpstr>
      <vt:lpstr>「生死肉身」與「法性生身」</vt:lpstr>
      <vt:lpstr>大意</vt:lpstr>
      <vt:lpstr>三句論法－－大身</vt:lpstr>
      <vt:lpstr>辛二  校德</vt:lpstr>
      <vt:lpstr>PowerPoint 簡報</vt:lpstr>
      <vt:lpstr>釋義（一）：第二番校德</vt:lpstr>
      <vt:lpstr>釋義（二）：隨說是經者，應供養如佛塔廟</vt:lpstr>
      <vt:lpstr>疑慮</vt:lpstr>
      <vt:lpstr>各時代對「三寶」的重視有異</vt:lpstr>
      <vt:lpstr>釋義（三）：有般若即有三寶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金剛般若波羅蜜經講記</dc:title>
  <dc:creator>Shidaoyi</dc:creator>
  <cp:lastModifiedBy>Shidaoyi</cp:lastModifiedBy>
  <cp:revision>34</cp:revision>
  <dcterms:created xsi:type="dcterms:W3CDTF">2012-12-03T12:11:00Z</dcterms:created>
  <dcterms:modified xsi:type="dcterms:W3CDTF">2013-01-22T23:16:17Z</dcterms:modified>
</cp:coreProperties>
</file>