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83" r:id="rId2"/>
    <p:sldId id="256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5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</p:sldIdLst>
  <p:sldSz cx="9144000" cy="6858000" type="screen4x3"/>
  <p:notesSz cx="6858000" cy="9144000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新細明體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新細明體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新細明體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新細明體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新細明體" pitchFamily="18" charset="-12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-955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/>
          <a:lstStyle>
            <a:lvl1pPr>
              <a:lnSpc>
                <a:spcPct val="100000"/>
              </a:lnSpc>
              <a:defRPr sz="48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dirty="0" smtClean="0"/>
              <a:t>按一下以編輯母片副標題樣式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362700" y="6356350"/>
            <a:ext cx="2085975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fld id="{19417B7B-B7A3-4D5C-A6B2-CBDEE6C6CE67}" type="datetimeFigureOut">
              <a:rPr lang="zh-TW" altLang="en-US"/>
              <a:pPr>
                <a:defRPr/>
              </a:pPr>
              <a:t>2013/1/21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58813" y="6356350"/>
            <a:ext cx="2847975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43925" y="6356350"/>
            <a:ext cx="561975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fld id="{93C25BE3-A28D-4E7A-85F4-F812DD39A61A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362700" y="6356350"/>
            <a:ext cx="2085975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fld id="{101A76E9-026D-4836-AFFA-C48B2AF006CA}" type="datetimeFigureOut">
              <a:rPr lang="zh-TW" altLang="en-US"/>
              <a:pPr>
                <a:defRPr/>
              </a:pPr>
              <a:t>2013/1/21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58813" y="6356350"/>
            <a:ext cx="2847975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43925" y="6356350"/>
            <a:ext cx="561975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fld id="{7F07CABA-7900-4311-A457-E97F37159198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 marL="0" indent="0">
              <a:buNone/>
              <a:defRPr sz="3200"/>
            </a:lvl1pPr>
            <a:lvl2pPr>
              <a:defRPr sz="2400" b="1">
                <a:solidFill>
                  <a:schemeClr val="accent3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defRPr>
            </a:lvl2pPr>
            <a:lvl3pPr>
              <a:defRPr sz="2000">
                <a:solidFill>
                  <a:srgbClr val="7030A0"/>
                </a:solidFill>
              </a:defRPr>
            </a:lvl3pPr>
            <a:lvl4pPr>
              <a:defRPr sz="2000"/>
            </a:lvl4pPr>
            <a:lvl5pPr>
              <a:defRPr sz="2000"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  <a:p>
            <a:pPr lvl="3"/>
            <a:r>
              <a:rPr lang="zh-TW" altLang="en-US" dirty="0" smtClean="0"/>
              <a:t>第四層</a:t>
            </a:r>
          </a:p>
          <a:p>
            <a:pPr lvl="4"/>
            <a:r>
              <a:rPr lang="zh-TW" altLang="en-US" dirty="0" smtClean="0"/>
              <a:t>第五層</a:t>
            </a:r>
            <a:endParaRPr lang="en-US" dirty="0" smtClean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6"/>
          <p:cNvSpPr/>
          <p:nvPr/>
        </p:nvSpPr>
        <p:spPr>
          <a:xfrm>
            <a:off x="4495800" y="3924300"/>
            <a:ext cx="84138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Oval 7"/>
          <p:cNvSpPr/>
          <p:nvPr/>
        </p:nvSpPr>
        <p:spPr>
          <a:xfrm>
            <a:off x="4695825" y="3924300"/>
            <a:ext cx="84138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Oval 8"/>
          <p:cNvSpPr/>
          <p:nvPr/>
        </p:nvSpPr>
        <p:spPr>
          <a:xfrm>
            <a:off x="4297363" y="3924300"/>
            <a:ext cx="84137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362700" y="6356350"/>
            <a:ext cx="2085975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fld id="{5C2994AF-7DAE-4915-84EA-0DFF4F999992}" type="datetimeFigureOut">
              <a:rPr lang="zh-TW" altLang="en-US"/>
              <a:pPr>
                <a:defRPr/>
              </a:pPr>
              <a:t>2013/1/21</a:t>
            </a:fld>
            <a:endParaRPr lang="zh-TW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58813" y="6356350"/>
            <a:ext cx="2847975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43925" y="6356350"/>
            <a:ext cx="561975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fld id="{BD068630-9F7F-4E21-A54B-428DE4F42DA2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 smtClean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4"/>
          </p:nvPr>
        </p:nvSpPr>
        <p:spPr>
          <a:xfrm>
            <a:off x="6362700" y="6356350"/>
            <a:ext cx="2085975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fld id="{FA22D85C-D8CC-4E3F-9D74-0F347F60EF1A}" type="datetimeFigureOut">
              <a:rPr lang="zh-TW" altLang="en-US"/>
              <a:pPr>
                <a:defRPr/>
              </a:pPr>
              <a:t>2013/1/21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5"/>
          </p:nvPr>
        </p:nvSpPr>
        <p:spPr>
          <a:xfrm>
            <a:off x="658813" y="6356350"/>
            <a:ext cx="2847975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6"/>
          </p:nvPr>
        </p:nvSpPr>
        <p:spPr>
          <a:xfrm>
            <a:off x="8543925" y="6356350"/>
            <a:ext cx="561975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fld id="{0644668F-395D-41C8-AFD9-ED389AD16423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5"/>
          </p:nvPr>
        </p:nvSpPr>
        <p:spPr>
          <a:xfrm>
            <a:off x="6362700" y="6356350"/>
            <a:ext cx="2085975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fld id="{CA38AF3C-27BD-4AD6-A5BA-B908AB88EE9B}" type="datetimeFigureOut">
              <a:rPr lang="zh-TW" altLang="en-US"/>
              <a:pPr>
                <a:defRPr/>
              </a:pPr>
              <a:t>2013/1/21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6"/>
          </p:nvPr>
        </p:nvSpPr>
        <p:spPr>
          <a:xfrm>
            <a:off x="658813" y="6356350"/>
            <a:ext cx="2847975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7"/>
          </p:nvPr>
        </p:nvSpPr>
        <p:spPr>
          <a:xfrm>
            <a:off x="8543925" y="6356350"/>
            <a:ext cx="561975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fld id="{AE0B3686-E591-4E1B-9FBB-D918C55AA9E4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362700" y="6356350"/>
            <a:ext cx="2085975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fld id="{09112734-91D7-4807-B604-ACA773D076BD}" type="datetimeFigureOut">
              <a:rPr lang="zh-TW" altLang="en-US"/>
              <a:pPr>
                <a:defRPr/>
              </a:pPr>
              <a:t>2013/1/21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58813" y="6356350"/>
            <a:ext cx="2847975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543925" y="6356350"/>
            <a:ext cx="561975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fld id="{3338C164-D21C-4A1C-90CA-A900C52E8FF5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362700" y="6356350"/>
            <a:ext cx="2085975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fld id="{7D2F351C-F3B7-4354-BF97-36CF4A8C6288}" type="datetimeFigureOut">
              <a:rPr lang="zh-TW" altLang="en-US"/>
              <a:pPr>
                <a:defRPr/>
              </a:pPr>
              <a:t>2013/1/21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58813" y="6356350"/>
            <a:ext cx="2847975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543925" y="6356350"/>
            <a:ext cx="561975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fld id="{91347AE7-BC69-4E6F-ABF4-58EE01D3D6DE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362700" y="6356350"/>
            <a:ext cx="2085975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fld id="{E9C9A755-C164-412A-963F-5E3899FD6E13}" type="datetimeFigureOut">
              <a:rPr lang="zh-TW" altLang="en-US"/>
              <a:pPr>
                <a:defRPr/>
              </a:pPr>
              <a:t>2013/1/21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58813" y="6356350"/>
            <a:ext cx="2847975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543925" y="6356350"/>
            <a:ext cx="561975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fld id="{9677208D-0720-40FA-BF6C-6E2417FB6789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TW" altLang="en-US" noProof="0" smtClean="0"/>
              <a:t>按一下圖示以新增圖片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362700" y="6356350"/>
            <a:ext cx="2085975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fld id="{AC058B05-5F1D-40EB-89CB-172616170717}" type="datetimeFigureOut">
              <a:rPr lang="zh-TW" altLang="en-US"/>
              <a:pPr>
                <a:defRPr/>
              </a:pPr>
              <a:t>2013/1/21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58813" y="6356350"/>
            <a:ext cx="2847975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543925" y="6356350"/>
            <a:ext cx="561975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fld id="{AAD2F0AD-14F1-4EAC-A9F4-A7A2808B2725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zh-TW" altLang="en-US" dirty="0" smtClean="0"/>
              <a:t>按一下以編輯母片標題樣式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852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smtClean="0"/>
          </a:p>
        </p:txBody>
      </p:sp>
      <p:sp>
        <p:nvSpPr>
          <p:cNvPr id="7" name="Oval 6"/>
          <p:cNvSpPr/>
          <p:nvPr/>
        </p:nvSpPr>
        <p:spPr>
          <a:xfrm>
            <a:off x="8458200" y="6499225"/>
            <a:ext cx="84138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569913" y="6499225"/>
            <a:ext cx="84137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4" r:id="rId2"/>
    <p:sldLayoutId id="2147483696" r:id="rId3"/>
    <p:sldLayoutId id="2147483697" r:id="rId4"/>
    <p:sldLayoutId id="2147483698" r:id="rId5"/>
    <p:sldLayoutId id="2147483699" r:id="rId6"/>
    <p:sldLayoutId id="2147483700" r:id="rId7"/>
    <p:sldLayoutId id="2147483701" r:id="rId8"/>
    <p:sldLayoutId id="2147483702" r:id="rId9"/>
    <p:sldLayoutId id="2147483703" r:id="rId10"/>
    <p:sldLayoutId id="2147483704" r:id="rId11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lnSpc>
          <a:spcPts val="5800"/>
        </a:lnSpc>
        <a:spcBef>
          <a:spcPct val="0"/>
        </a:spcBef>
        <a:spcAft>
          <a:spcPct val="0"/>
        </a:spcAft>
        <a:defRPr sz="28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  <a:lvl2pPr algn="l" rtl="0" fontAlgn="base">
        <a:lnSpc>
          <a:spcPts val="58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Palatino Linotype" pitchFamily="18" charset="0"/>
          <a:ea typeface="微軟正黑體" pitchFamily="34" charset="-120"/>
        </a:defRPr>
      </a:lvl2pPr>
      <a:lvl3pPr algn="l" rtl="0" fontAlgn="base">
        <a:lnSpc>
          <a:spcPts val="58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Palatino Linotype" pitchFamily="18" charset="0"/>
          <a:ea typeface="微軟正黑體" pitchFamily="34" charset="-120"/>
        </a:defRPr>
      </a:lvl3pPr>
      <a:lvl4pPr algn="l" rtl="0" fontAlgn="base">
        <a:lnSpc>
          <a:spcPts val="58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Palatino Linotype" pitchFamily="18" charset="0"/>
          <a:ea typeface="微軟正黑體" pitchFamily="34" charset="-120"/>
        </a:defRPr>
      </a:lvl4pPr>
      <a:lvl5pPr algn="l" rtl="0" fontAlgn="base">
        <a:lnSpc>
          <a:spcPts val="58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Palatino Linotype" pitchFamily="18" charset="0"/>
          <a:ea typeface="微軟正黑體" pitchFamily="34" charset="-120"/>
        </a:defRPr>
      </a:lvl5pPr>
      <a:lvl6pPr marL="457200" algn="l" rtl="0" fontAlgn="base">
        <a:lnSpc>
          <a:spcPts val="58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Palatino Linotype" pitchFamily="18" charset="0"/>
          <a:ea typeface="微軟正黑體" pitchFamily="34" charset="-120"/>
        </a:defRPr>
      </a:lvl6pPr>
      <a:lvl7pPr marL="914400" algn="l" rtl="0" fontAlgn="base">
        <a:lnSpc>
          <a:spcPts val="58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Palatino Linotype" pitchFamily="18" charset="0"/>
          <a:ea typeface="微軟正黑體" pitchFamily="34" charset="-120"/>
        </a:defRPr>
      </a:lvl7pPr>
      <a:lvl8pPr marL="1371600" algn="l" rtl="0" fontAlgn="base">
        <a:lnSpc>
          <a:spcPts val="58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Palatino Linotype" pitchFamily="18" charset="0"/>
          <a:ea typeface="微軟正黑體" pitchFamily="34" charset="-120"/>
        </a:defRPr>
      </a:lvl8pPr>
      <a:lvl9pPr marL="1828800" algn="l" rtl="0" fontAlgn="base">
        <a:lnSpc>
          <a:spcPts val="58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Palatino Linotype" pitchFamily="18" charset="0"/>
          <a:ea typeface="微軟正黑體" pitchFamily="34" charset="-12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b="1" kern="1200">
          <a:solidFill>
            <a:schemeClr val="tx1"/>
          </a:solidFill>
          <a:latin typeface="標楷體" pitchFamily="65" charset="-120"/>
          <a:ea typeface="標楷體" pitchFamily="65" charset="-120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Courier New" pitchFamily="49" charset="0"/>
        <a:buChar char="o"/>
        <a:defRPr sz="1600" kern="1200">
          <a:solidFill>
            <a:srgbClr val="7F7F7F"/>
          </a:solidFill>
          <a:latin typeface="+mj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rgbClr val="7F7F7F"/>
          </a:solidFill>
          <a:latin typeface="+mj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Courier New" pitchFamily="49" charset="0"/>
        <a:buChar char="o"/>
        <a:defRPr sz="1600" kern="1200">
          <a:solidFill>
            <a:srgbClr val="7F7F7F"/>
          </a:solidFill>
          <a:latin typeface="+mj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rgbClr val="7F7F7F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1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4" descr="http://blog.yimg.com/2/6_ds6QB7s5.sEtrqzjoRGWUDQZykgoCaPkQ5czyQCF_2AonZufRggw--/7/l/zYD5Y0s7ueqyON4U_AScig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51050" y="0"/>
            <a:ext cx="4897438" cy="6884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zh-TW" altLang="en-US" dirty="0" smtClean="0"/>
              <a:t>釋「一切賢聖皆以無為法而有差別」</a:t>
            </a:r>
            <a:endParaRPr lang="zh-TW" altLang="en-US" dirty="0"/>
          </a:p>
        </p:txBody>
      </p:sp>
      <p:sp>
        <p:nvSpPr>
          <p:cNvPr id="22530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Century Gothic" pitchFamily="34" charset="0"/>
              <a:buAutoNum type="arabicPeriod"/>
            </a:pPr>
            <a:r>
              <a:rPr lang="zh-TW" altLang="en-US" smtClean="0"/>
              <a:t>佛的</a:t>
            </a:r>
            <a:r>
              <a:rPr lang="zh-TW" altLang="en-US" smtClean="0">
                <a:solidFill>
                  <a:srgbClr val="C00000"/>
                </a:solidFill>
              </a:rPr>
              <a:t>自證化他</a:t>
            </a:r>
            <a:r>
              <a:rPr lang="zh-TW" altLang="en-US" smtClean="0"/>
              <a:t>如此，</a:t>
            </a:r>
            <a:r>
              <a:rPr lang="zh-TW" altLang="en-US" smtClean="0">
                <a:solidFill>
                  <a:srgbClr val="C00000"/>
                </a:solidFill>
              </a:rPr>
              <a:t>明心菩提</a:t>
            </a:r>
            <a:r>
              <a:rPr lang="zh-TW" altLang="en-US" smtClean="0"/>
              <a:t>也如此。</a:t>
            </a:r>
            <a:endParaRPr lang="en-US" altLang="zh-TW" smtClean="0"/>
          </a:p>
          <a:p>
            <a:pPr marL="514350" indent="-514350">
              <a:buFont typeface="Century Gothic" pitchFamily="34" charset="0"/>
              <a:buAutoNum type="arabicPeriod"/>
            </a:pPr>
            <a:r>
              <a:rPr lang="zh-TW" altLang="en-US" smtClean="0"/>
              <a:t>為了顯明這點，所以說：一切賢聖皆以無為法而有差別。</a:t>
            </a:r>
          </a:p>
          <a:p>
            <a:pPr marL="514350" indent="-514350">
              <a:buFont typeface="Century Gothic" pitchFamily="34" charset="0"/>
              <a:buAutoNum type="arabicPeriod"/>
            </a:pPr>
            <a:r>
              <a:rPr lang="zh-TW" altLang="en-US" smtClean="0"/>
              <a:t>大聖佛陀，二乘聖者，大乘菩薩，或還在</a:t>
            </a:r>
            <a:r>
              <a:rPr lang="zh-TW" altLang="en-US" smtClean="0">
                <a:solidFill>
                  <a:srgbClr val="C00000"/>
                </a:solidFill>
              </a:rPr>
              <a:t>修證的進程</a:t>
            </a:r>
            <a:r>
              <a:rPr lang="zh-TW" altLang="en-US" smtClean="0"/>
              <a:t>中，或已達究竟極果，這都因體悟</a:t>
            </a:r>
            <a:r>
              <a:rPr lang="zh-TW" altLang="en-US" smtClean="0">
                <a:solidFill>
                  <a:srgbClr val="C00000"/>
                </a:solidFill>
              </a:rPr>
              <a:t>無為法</a:t>
            </a:r>
            <a:r>
              <a:rPr lang="zh-TW" altLang="en-US" smtClean="0"/>
              <a:t>而成。</a:t>
            </a:r>
          </a:p>
          <a:p>
            <a:pPr marL="514350" indent="-514350">
              <a:buFont typeface="Century Gothic" pitchFamily="34" charset="0"/>
              <a:buAutoNum type="arabicPeriod"/>
            </a:pPr>
            <a:endParaRPr lang="zh-TW" altLang="en-US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81075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zh-TW" altLang="en-US" dirty="0" smtClean="0"/>
              <a:t>既「無為」，何以成「差別」？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908050"/>
            <a:ext cx="8229600" cy="5616575"/>
          </a:xfrm>
        </p:spPr>
        <p:txBody>
          <a:bodyPr rtlCol="0">
            <a:normAutofit fontScale="92500"/>
          </a:bodyPr>
          <a:lstStyle/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zh-TW" altLang="en-US" dirty="0"/>
              <a:t>無為，即離</a:t>
            </a:r>
            <a:r>
              <a:rPr lang="zh-TW" altLang="en-US" dirty="0">
                <a:solidFill>
                  <a:srgbClr val="C00000"/>
                </a:solidFill>
              </a:rPr>
              <a:t>一切戲論</a:t>
            </a:r>
            <a:r>
              <a:rPr lang="zh-TW" altLang="en-US" dirty="0"/>
              <a:t>而都</a:t>
            </a:r>
            <a:r>
              <a:rPr lang="zh-TW" altLang="en-US" dirty="0">
                <a:solidFill>
                  <a:srgbClr val="C00000"/>
                </a:solidFill>
              </a:rPr>
              <a:t>無所取</a:t>
            </a:r>
            <a:r>
              <a:rPr lang="zh-TW" altLang="en-US" dirty="0"/>
              <a:t>的</a:t>
            </a:r>
            <a:r>
              <a:rPr lang="zh-TW" altLang="en-US" dirty="0">
                <a:solidFill>
                  <a:srgbClr val="C00000"/>
                </a:solidFill>
              </a:rPr>
              <a:t>平等空性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zh-TW" altLang="en-US" dirty="0" smtClean="0"/>
              <a:t>無為</a:t>
            </a:r>
            <a:r>
              <a:rPr lang="zh-TW" altLang="en-US" dirty="0"/>
              <a:t>離一切言說，</a:t>
            </a:r>
            <a:r>
              <a:rPr lang="zh-TW" altLang="en-US" dirty="0" smtClean="0"/>
              <a:t>平等</a:t>
            </a:r>
            <a:r>
              <a:rPr lang="zh-TW" altLang="en-US" dirty="0"/>
              <a:t>一味，</a:t>
            </a:r>
            <a:r>
              <a:rPr lang="zh-TW" altLang="en-US" dirty="0">
                <a:solidFill>
                  <a:srgbClr val="0070C0"/>
                </a:solidFill>
              </a:rPr>
              <a:t>怎麼會有聖賢的差別</a:t>
            </a:r>
            <a:r>
              <a:rPr lang="zh-TW" altLang="en-US" dirty="0" smtClean="0">
                <a:solidFill>
                  <a:srgbClr val="0070C0"/>
                </a:solidFill>
              </a:rPr>
              <a:t>？</a:t>
            </a:r>
            <a:endParaRPr lang="en-US" altLang="zh-TW" dirty="0" smtClean="0">
              <a:solidFill>
                <a:srgbClr val="0070C0"/>
              </a:solidFill>
            </a:endParaRP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zh-TW" altLang="en-US" dirty="0" smtClean="0"/>
              <a:t>這</a:t>
            </a:r>
            <a:r>
              <a:rPr lang="zh-TW" altLang="en-US" dirty="0"/>
              <a:t>如廣大的虛空──空間，雖可</a:t>
            </a:r>
            <a:r>
              <a:rPr lang="zh-TW" altLang="en-US" dirty="0">
                <a:solidFill>
                  <a:srgbClr val="7030A0"/>
                </a:solidFill>
              </a:rPr>
              <a:t>依事物</a:t>
            </a:r>
            <a:r>
              <a:rPr lang="zh-TW" altLang="en-US" dirty="0"/>
              <a:t>而說</a:t>
            </a:r>
            <a:r>
              <a:rPr lang="zh-TW" altLang="en-US" dirty="0" smtClean="0"/>
              <a:t>身內</a:t>
            </a:r>
            <a:r>
              <a:rPr lang="zh-TW" altLang="en-US" dirty="0"/>
              <a:t>的空，屋中的空，方空、圓空，但</a:t>
            </a:r>
            <a:r>
              <a:rPr lang="zh-TW" altLang="en-US" dirty="0">
                <a:solidFill>
                  <a:srgbClr val="7030A0"/>
                </a:solidFill>
              </a:rPr>
              <a:t>虛空性</a:t>
            </a:r>
            <a:r>
              <a:rPr lang="zh-TW" altLang="en-US" dirty="0"/>
              <a:t>那裡有此彼差別</a:t>
            </a:r>
            <a:r>
              <a:rPr lang="zh-TW" altLang="en-US" dirty="0" smtClean="0"/>
              <a:t>！</a:t>
            </a:r>
            <a:endParaRPr lang="en-US" altLang="zh-TW" dirty="0" smtClean="0"/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zh-TW" altLang="en-US" dirty="0" smtClean="0"/>
              <a:t>虛空</a:t>
            </a:r>
            <a:r>
              <a:rPr lang="zh-TW" altLang="en-US" dirty="0"/>
              <a:t>雖沒差別</a:t>
            </a:r>
            <a:r>
              <a:rPr lang="zh-TW" altLang="en-US" dirty="0" smtClean="0"/>
              <a:t>，而</a:t>
            </a:r>
            <a:r>
              <a:rPr lang="zh-TW" altLang="en-US" dirty="0"/>
              <a:t>方圓等空，還是要因虛空而後可說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zh-TW" altLang="en-US" dirty="0" smtClean="0"/>
              <a:t>這樣</a:t>
            </a:r>
            <a:r>
              <a:rPr lang="zh-TW" altLang="en-US" dirty="0"/>
              <a:t>，無為法離一切戲論，在</a:t>
            </a:r>
            <a:r>
              <a:rPr lang="zh-TW" altLang="en-US" dirty="0">
                <a:solidFill>
                  <a:srgbClr val="7030A0"/>
                </a:solidFill>
              </a:rPr>
              <a:t>證覺中</a:t>
            </a:r>
            <a:r>
              <a:rPr lang="zh-TW" altLang="en-US" dirty="0" smtClean="0"/>
              <a:t>都無</a:t>
            </a:r>
            <a:r>
              <a:rPr lang="zh-TW" altLang="en-US" dirty="0"/>
              <a:t>可取可說，而</a:t>
            </a:r>
            <a:r>
              <a:rPr lang="zh-TW" altLang="en-US" dirty="0">
                <a:solidFill>
                  <a:srgbClr val="C00000"/>
                </a:solidFill>
              </a:rPr>
              <a:t>三乘聖者</a:t>
            </a:r>
            <a:r>
              <a:rPr lang="zh-TW" altLang="en-US" dirty="0"/>
              <a:t>的差別，卻依</a:t>
            </a:r>
            <a:r>
              <a:rPr lang="zh-TW" altLang="en-US" dirty="0">
                <a:solidFill>
                  <a:srgbClr val="C00000"/>
                </a:solidFill>
              </a:rPr>
              <a:t>無為法</a:t>
            </a:r>
            <a:r>
              <a:rPr lang="zh-TW" altLang="en-US" dirty="0"/>
              <a:t>而</a:t>
            </a:r>
            <a:r>
              <a:rPr lang="zh-TW" altLang="en-US" dirty="0">
                <a:solidFill>
                  <a:srgbClr val="C00000"/>
                </a:solidFill>
              </a:rPr>
              <a:t>施設</a:t>
            </a:r>
            <a:r>
              <a:rPr lang="zh-TW" altLang="en-US" dirty="0" smtClean="0"/>
              <a:t>。</a:t>
            </a:r>
            <a:endParaRPr lang="zh-TW" alt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5175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zh-TW" altLang="en-US" dirty="0" smtClean="0"/>
              <a:t>第一義中無有分別（</a:t>
            </a:r>
            <a:r>
              <a:rPr lang="en-US" altLang="zh-TW" dirty="0" smtClean="0"/>
              <a:t>1</a:t>
            </a:r>
            <a:r>
              <a:rPr lang="zh-TW" altLang="en-US" dirty="0" smtClean="0"/>
              <a:t>）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5761038"/>
          </a:xfrm>
        </p:spPr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zh-TW" altLang="zh-TW" dirty="0"/>
              <a:t>《摩訶般若波羅蜜經》卷</a:t>
            </a:r>
            <a:r>
              <a:rPr lang="en-US" altLang="zh-TW" dirty="0"/>
              <a:t>21</a:t>
            </a:r>
            <a:r>
              <a:rPr lang="zh-TW" altLang="zh-TW" sz="2600" dirty="0"/>
              <a:t>（大正</a:t>
            </a:r>
            <a:r>
              <a:rPr lang="en-US" altLang="zh-TW" sz="2600" dirty="0"/>
              <a:t>8</a:t>
            </a:r>
            <a:r>
              <a:rPr lang="zh-TW" altLang="zh-TW" sz="2600" dirty="0"/>
              <a:t>，</a:t>
            </a:r>
            <a:r>
              <a:rPr lang="en-US" altLang="zh-TW" sz="2600" dirty="0"/>
              <a:t>376a6-14</a:t>
            </a:r>
            <a:r>
              <a:rPr lang="zh-TW" altLang="zh-TW" sz="2600" dirty="0" smtClean="0"/>
              <a:t>）</a:t>
            </a:r>
            <a:r>
              <a:rPr lang="zh-TW" altLang="en-US" dirty="0" smtClean="0"/>
              <a:t>：</a:t>
            </a:r>
            <a:endParaRPr lang="en-US" altLang="zh-TW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zh-TW" altLang="zh-TW" dirty="0" smtClean="0"/>
              <a:t>須</a:t>
            </a:r>
            <a:r>
              <a:rPr lang="zh-TW" altLang="zh-TW" dirty="0"/>
              <a:t>菩提白佛言：世尊！若</a:t>
            </a:r>
            <a:r>
              <a:rPr lang="zh-TW" altLang="zh-TW" dirty="0">
                <a:solidFill>
                  <a:srgbClr val="C00000"/>
                </a:solidFill>
              </a:rPr>
              <a:t>道</a:t>
            </a:r>
            <a:r>
              <a:rPr lang="zh-TW" altLang="zh-TW" dirty="0"/>
              <a:t>無法，</a:t>
            </a:r>
            <a:r>
              <a:rPr lang="zh-TW" altLang="zh-TW" dirty="0">
                <a:solidFill>
                  <a:srgbClr val="C00000"/>
                </a:solidFill>
              </a:rPr>
              <a:t>涅槃</a:t>
            </a:r>
            <a:r>
              <a:rPr lang="zh-TW" altLang="zh-TW" dirty="0"/>
              <a:t>亦無法。</a:t>
            </a:r>
            <a:r>
              <a:rPr lang="zh-TW" altLang="zh-TW" dirty="0">
                <a:solidFill>
                  <a:srgbClr val="0070C0"/>
                </a:solidFill>
              </a:rPr>
              <a:t>何以故分別說</a:t>
            </a:r>
            <a:r>
              <a:rPr lang="zh-TW" altLang="zh-TW" dirty="0"/>
              <a:t>是須陀洹、是斯陀含、是阿那含、是阿羅漢、是辟支佛、是菩薩、是佛</a:t>
            </a:r>
            <a:r>
              <a:rPr lang="zh-TW" altLang="zh-TW" dirty="0" smtClean="0"/>
              <a:t>？</a:t>
            </a:r>
            <a:endParaRPr lang="en-US" altLang="zh-TW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zh-TW" altLang="zh-TW" dirty="0" smtClean="0"/>
              <a:t>佛</a:t>
            </a:r>
            <a:r>
              <a:rPr lang="zh-TW" altLang="zh-TW" dirty="0"/>
              <a:t>告須菩提：是皆以</a:t>
            </a:r>
            <a:r>
              <a:rPr lang="zh-TW" altLang="zh-TW" dirty="0">
                <a:solidFill>
                  <a:srgbClr val="C00000"/>
                </a:solidFill>
              </a:rPr>
              <a:t>無為法</a:t>
            </a:r>
            <a:r>
              <a:rPr lang="zh-TW" altLang="zh-TW" dirty="0"/>
              <a:t>而有分別──是須陀洹、是斯陀含、是阿那含、是阿羅漢、是辟支佛、是菩薩、是佛</a:t>
            </a:r>
            <a:r>
              <a:rPr lang="zh-TW" altLang="zh-TW" dirty="0" smtClean="0"/>
              <a:t>。</a:t>
            </a:r>
            <a:endParaRPr lang="en-US" altLang="zh-TW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zh-TW" altLang="zh-TW" dirty="0" smtClean="0"/>
              <a:t>世</a:t>
            </a:r>
            <a:r>
              <a:rPr lang="zh-TW" altLang="zh-TW" dirty="0"/>
              <a:t>尊！</a:t>
            </a:r>
            <a:r>
              <a:rPr lang="zh-TW" altLang="zh-TW" dirty="0">
                <a:solidFill>
                  <a:srgbClr val="0070C0"/>
                </a:solidFill>
              </a:rPr>
              <a:t>實以無為法故，分別有須陀洹乃至佛</a:t>
            </a:r>
            <a:r>
              <a:rPr lang="zh-TW" altLang="zh-TW" dirty="0" smtClean="0">
                <a:solidFill>
                  <a:srgbClr val="0070C0"/>
                </a:solidFill>
              </a:rPr>
              <a:t>？</a:t>
            </a:r>
            <a:endParaRPr lang="en-US" altLang="zh-TW" dirty="0" smtClean="0">
              <a:solidFill>
                <a:srgbClr val="0070C0"/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zh-TW" altLang="zh-TW" dirty="0" smtClean="0"/>
              <a:t>佛</a:t>
            </a:r>
            <a:r>
              <a:rPr lang="zh-TW" altLang="zh-TW" dirty="0"/>
              <a:t>告須菩提：</a:t>
            </a:r>
            <a:r>
              <a:rPr lang="zh-TW" altLang="zh-TW" dirty="0">
                <a:solidFill>
                  <a:srgbClr val="C00000"/>
                </a:solidFill>
              </a:rPr>
              <a:t>世間言說</a:t>
            </a:r>
            <a:r>
              <a:rPr lang="zh-TW" altLang="zh-TW" dirty="0"/>
              <a:t>故有差別，非第一義，</a:t>
            </a:r>
            <a:r>
              <a:rPr lang="zh-TW" altLang="zh-TW" dirty="0">
                <a:solidFill>
                  <a:srgbClr val="C00000"/>
                </a:solidFill>
              </a:rPr>
              <a:t>第一義中</a:t>
            </a:r>
            <a:r>
              <a:rPr lang="zh-TW" altLang="zh-TW" dirty="0"/>
              <a:t>無有分別說。何以故？第一義中無言說，道斷結故說後際。</a:t>
            </a:r>
            <a:endParaRPr lang="zh-TW" alt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5175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zh-TW" altLang="en-US" dirty="0"/>
              <a:t>第一義中無有分別</a:t>
            </a:r>
            <a:r>
              <a:rPr lang="zh-TW" altLang="en-US" dirty="0" smtClean="0"/>
              <a:t>（</a:t>
            </a:r>
            <a:r>
              <a:rPr lang="en-US" altLang="zh-TW" dirty="0" smtClean="0"/>
              <a:t>2</a:t>
            </a:r>
            <a:r>
              <a:rPr lang="zh-TW" altLang="en-US" dirty="0" smtClean="0"/>
              <a:t>）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765175"/>
            <a:ext cx="8229600" cy="5688013"/>
          </a:xfrm>
        </p:spPr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zh-TW" altLang="zh-TW" dirty="0"/>
              <a:t>《大智度論》卷</a:t>
            </a:r>
            <a:r>
              <a:rPr lang="en-US" altLang="zh-TW" dirty="0"/>
              <a:t>80</a:t>
            </a:r>
            <a:r>
              <a:rPr lang="zh-TW" altLang="zh-TW" sz="2400" dirty="0"/>
              <a:t>（大正</a:t>
            </a:r>
            <a:r>
              <a:rPr lang="en-US" altLang="zh-TW" sz="2400" dirty="0"/>
              <a:t>25</a:t>
            </a:r>
            <a:r>
              <a:rPr lang="zh-TW" altLang="zh-TW" sz="2400" dirty="0"/>
              <a:t>，</a:t>
            </a:r>
            <a:r>
              <a:rPr lang="en-US" altLang="zh-TW" sz="2400" dirty="0"/>
              <a:t>650a6-15</a:t>
            </a:r>
            <a:r>
              <a:rPr lang="zh-TW" altLang="zh-TW" sz="2400" dirty="0" smtClean="0"/>
              <a:t>）</a:t>
            </a:r>
            <a:r>
              <a:rPr lang="zh-TW" altLang="zh-TW" dirty="0" smtClean="0"/>
              <a:t>：</a:t>
            </a:r>
            <a:endParaRPr lang="en-US" altLang="zh-TW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zh-TW" altLang="zh-TW" dirty="0" smtClean="0"/>
              <a:t>須</a:t>
            </a:r>
            <a:r>
              <a:rPr lang="zh-TW" altLang="zh-TW" dirty="0"/>
              <a:t>菩提意：若諸法實相中，若道、若涅槃無所有。若無所有，</a:t>
            </a:r>
            <a:r>
              <a:rPr lang="zh-TW" altLang="zh-TW" dirty="0">
                <a:solidFill>
                  <a:srgbClr val="C00000"/>
                </a:solidFill>
              </a:rPr>
              <a:t>何以分別是須陀洹乃至辟支佛習氣未盡，佛習氣盡</a:t>
            </a:r>
            <a:r>
              <a:rPr lang="zh-TW" altLang="zh-TW" dirty="0" smtClean="0"/>
              <a:t>。</a:t>
            </a:r>
            <a:endParaRPr lang="en-US" altLang="zh-TW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zh-TW" altLang="zh-TW" dirty="0" smtClean="0"/>
              <a:t>佛</a:t>
            </a:r>
            <a:r>
              <a:rPr lang="zh-TW" altLang="zh-TW" dirty="0"/>
              <a:t>言：三乘聖人皆以無為法而有差別。雖因無為有差別，而</a:t>
            </a:r>
            <a:r>
              <a:rPr lang="zh-TW" altLang="zh-TW" dirty="0">
                <a:solidFill>
                  <a:srgbClr val="C00000"/>
                </a:solidFill>
              </a:rPr>
              <a:t>有為法中可得說</a:t>
            </a:r>
            <a:r>
              <a:rPr lang="zh-TW" altLang="zh-TW" dirty="0" smtClean="0"/>
              <a:t>。</a:t>
            </a:r>
            <a:endParaRPr lang="en-US" altLang="zh-TW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zh-TW" altLang="zh-TW" dirty="0" smtClean="0"/>
              <a:t>須</a:t>
            </a:r>
            <a:r>
              <a:rPr lang="zh-TW" altLang="zh-TW" dirty="0"/>
              <a:t>菩提欲定佛語故問：世尊！實以無為法故有差別耶</a:t>
            </a:r>
            <a:r>
              <a:rPr lang="zh-TW" altLang="zh-TW" dirty="0" smtClean="0"/>
              <a:t>？</a:t>
            </a:r>
            <a:endParaRPr lang="en-US" altLang="zh-TW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zh-TW" altLang="zh-TW" dirty="0" smtClean="0"/>
              <a:t>佛</a:t>
            </a:r>
            <a:r>
              <a:rPr lang="zh-TW" altLang="zh-TW" dirty="0"/>
              <a:t>答：世俗法語言名相故可分別，第一法中無分別。何以故？第一義中一切語言道斷，以一切心所行斷故，但以諸聖人結使斷故說有後際，後際者所謂無餘涅槃。</a:t>
            </a:r>
            <a:endParaRPr lang="zh-TW" alt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115888"/>
            <a:ext cx="8229600" cy="1125537"/>
          </a:xfrm>
        </p:spPr>
        <p:txBody>
          <a:bodyPr/>
          <a:lstStyle/>
          <a:p>
            <a:pPr fontAlgn="auto">
              <a:lnSpc>
                <a:spcPct val="100000"/>
              </a:lnSpc>
              <a:spcAft>
                <a:spcPts val="0"/>
              </a:spcAft>
              <a:defRPr/>
            </a:pPr>
            <a:r>
              <a:rPr lang="zh-TW" altLang="en-US" dirty="0"/>
              <a:t>辛二  校德</a:t>
            </a:r>
          </a:p>
        </p:txBody>
      </p:sp>
      <p:sp>
        <p:nvSpPr>
          <p:cNvPr id="26627" name="內容版面配置區 2"/>
          <p:cNvSpPr>
            <a:spLocks noGrp="1"/>
          </p:cNvSpPr>
          <p:nvPr>
            <p:ph idx="1"/>
          </p:nvPr>
        </p:nvSpPr>
        <p:spPr>
          <a:xfrm>
            <a:off x="457200" y="1268413"/>
            <a:ext cx="8229600" cy="5184775"/>
          </a:xfrm>
        </p:spPr>
        <p:txBody>
          <a:bodyPr/>
          <a:lstStyle/>
          <a:p>
            <a:r>
              <a:rPr lang="zh-TW" altLang="en-US" smtClean="0"/>
              <a:t>須菩提！於意云何？若人滿三千大千世界七寶以用布施，是人所得福德寧為多不</a:t>
            </a:r>
            <a:r>
              <a:rPr lang="en-US" altLang="zh-TW" smtClean="0"/>
              <a:t>』</a:t>
            </a:r>
            <a:r>
              <a:rPr lang="zh-TW" altLang="en-US" smtClean="0"/>
              <a:t>？</a:t>
            </a:r>
            <a:endParaRPr lang="en-US" altLang="zh-TW" smtClean="0"/>
          </a:p>
          <a:p>
            <a:r>
              <a:rPr lang="zh-TW" altLang="en-US" smtClean="0"/>
              <a:t>須菩提言：</a:t>
            </a:r>
            <a:r>
              <a:rPr lang="en-US" altLang="zh-TW" smtClean="0"/>
              <a:t>『</a:t>
            </a:r>
            <a:r>
              <a:rPr lang="zh-TW" altLang="en-US" smtClean="0"/>
              <a:t>甚多，世尊！何以故？是福德，即非福德性，是故如來說福德多</a:t>
            </a:r>
            <a:r>
              <a:rPr lang="en-US" altLang="zh-TW" smtClean="0"/>
              <a:t>』</a:t>
            </a:r>
            <a:r>
              <a:rPr lang="zh-TW" altLang="en-US" smtClean="0"/>
              <a:t>。</a:t>
            </a:r>
            <a:endParaRPr lang="en-US" altLang="zh-TW" smtClean="0"/>
          </a:p>
          <a:p>
            <a:r>
              <a:rPr lang="en-US" altLang="zh-TW" smtClean="0"/>
              <a:t>『</a:t>
            </a:r>
            <a:r>
              <a:rPr lang="zh-TW" altLang="en-US" smtClean="0"/>
              <a:t>若復有人於此經中，受持乃至</a:t>
            </a:r>
            <a:r>
              <a:rPr lang="zh-TW" altLang="en-US" smtClean="0">
                <a:solidFill>
                  <a:srgbClr val="C00000"/>
                </a:solidFill>
              </a:rPr>
              <a:t>四句偈</a:t>
            </a:r>
            <a:r>
              <a:rPr lang="zh-TW" altLang="en-US" smtClean="0"/>
              <a:t>等，為他人說，其福勝彼。何以故？須菩提！一切諸佛及諸佛阿耨多羅三藐三菩提法，</a:t>
            </a:r>
            <a:r>
              <a:rPr lang="zh-TW" altLang="en-US" smtClean="0">
                <a:solidFill>
                  <a:srgbClr val="C00000"/>
                </a:solidFill>
              </a:rPr>
              <a:t>皆從此經出</a:t>
            </a:r>
            <a:r>
              <a:rPr lang="zh-TW" altLang="en-US" smtClean="0"/>
              <a:t>。須菩提！所謂佛法者，即非佛法。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zh-TW" altLang="en-US" dirty="0" smtClean="0"/>
              <a:t>為何需「校量功德」？</a:t>
            </a:r>
            <a:endParaRPr lang="zh-TW" altLang="en-US" dirty="0"/>
          </a:p>
        </p:txBody>
      </p:sp>
      <p:sp>
        <p:nvSpPr>
          <p:cNvPr id="27650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Century Gothic" pitchFamily="34" charset="0"/>
              <a:buAutoNum type="arabicPeriod"/>
            </a:pPr>
            <a:r>
              <a:rPr lang="zh-TW" altLang="en-US" smtClean="0"/>
              <a:t>校量功德，在</a:t>
            </a:r>
            <a:r>
              <a:rPr lang="en-US" altLang="zh-TW" smtClean="0"/>
              <a:t>《</a:t>
            </a:r>
            <a:r>
              <a:rPr lang="zh-TW" altLang="en-US" smtClean="0"/>
              <a:t>般若經</a:t>
            </a:r>
            <a:r>
              <a:rPr lang="en-US" altLang="zh-TW" smtClean="0"/>
              <a:t>》</a:t>
            </a:r>
            <a:r>
              <a:rPr lang="zh-TW" altLang="en-US" smtClean="0"/>
              <a:t>中是隨處可見的。</a:t>
            </a:r>
            <a:endParaRPr lang="en-US" altLang="zh-TW" smtClean="0"/>
          </a:p>
          <a:p>
            <a:pPr marL="514350" indent="-514350">
              <a:buFont typeface="Century Gothic" pitchFamily="34" charset="0"/>
              <a:buAutoNum type="arabicPeriod"/>
            </a:pPr>
            <a:r>
              <a:rPr lang="zh-TW" altLang="en-US" smtClean="0"/>
              <a:t>信解般若，必然能得大功德。</a:t>
            </a:r>
          </a:p>
          <a:p>
            <a:pPr marL="514350" indent="-514350">
              <a:buFont typeface="Century Gothic" pitchFamily="34" charset="0"/>
              <a:buAutoNum type="arabicPeriod"/>
            </a:pPr>
            <a:r>
              <a:rPr lang="zh-TW" altLang="en-US" smtClean="0"/>
              <a:t>這在悟解空性的聖賢，本是用不著廣說的；但為</a:t>
            </a:r>
            <a:r>
              <a:rPr lang="zh-TW" altLang="en-US" smtClean="0">
                <a:solidFill>
                  <a:srgbClr val="C00000"/>
                </a:solidFill>
              </a:rPr>
              <a:t>攝引初學</a:t>
            </a:r>
            <a:r>
              <a:rPr lang="zh-TW" altLang="en-US" smtClean="0"/>
              <a:t>，而怕他們誤解空義而撥無因果，所以</a:t>
            </a:r>
            <a:r>
              <a:rPr lang="zh-TW" altLang="en-US" smtClean="0">
                <a:solidFill>
                  <a:srgbClr val="C00000"/>
                </a:solidFill>
              </a:rPr>
              <a:t>特為層層的校量</a:t>
            </a:r>
            <a:r>
              <a:rPr lang="zh-TW" altLang="en-US" smtClean="0"/>
              <a:t>。</a:t>
            </a:r>
            <a:endParaRPr lang="en-US" altLang="zh-TW" smtClean="0"/>
          </a:p>
          <a:p>
            <a:pPr marL="514350" indent="-514350">
              <a:buFont typeface="Century Gothic" pitchFamily="34" charset="0"/>
              <a:buAutoNum type="arabicPeriod"/>
            </a:pPr>
            <a:r>
              <a:rPr lang="zh-TW" altLang="en-US" smtClean="0"/>
              <a:t>功德的殊勝，在比較中最容易表顯出來。</a:t>
            </a:r>
          </a:p>
          <a:p>
            <a:pPr marL="514350" indent="-514350">
              <a:buFont typeface="Century Gothic" pitchFamily="34" charset="0"/>
              <a:buAutoNum type="arabicPeriod"/>
            </a:pPr>
            <a:endParaRPr lang="zh-TW" altLang="en-US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zh-TW" altLang="en-US" dirty="0" smtClean="0"/>
              <a:t>約布施的「質」與「量」校其功德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zh-TW" altLang="en-US" dirty="0"/>
              <a:t>佛問須菩提說：假使有人以充滿三千大千世界那麼多的七寶，布施</a:t>
            </a:r>
            <a:r>
              <a:rPr lang="zh-TW" altLang="en-US" dirty="0" smtClean="0"/>
              <a:t>貧窮困苦</a:t>
            </a:r>
            <a:r>
              <a:rPr lang="zh-TW" altLang="en-US" dirty="0"/>
              <a:t>的眾生，或供養自己的父母，受教的師長，信奉的三寶，你說這人所得</a:t>
            </a:r>
            <a:r>
              <a:rPr lang="zh-TW" altLang="en-US" dirty="0" smtClean="0"/>
              <a:t>的功德</a:t>
            </a:r>
            <a:r>
              <a:rPr lang="zh-TW" altLang="en-US" dirty="0"/>
              <a:t>多不多</a:t>
            </a:r>
            <a:r>
              <a:rPr lang="zh-TW" altLang="en-US" dirty="0" smtClean="0"/>
              <a:t>？</a:t>
            </a:r>
            <a:endParaRPr lang="en-US" altLang="zh-TW" dirty="0" smtClean="0"/>
          </a:p>
          <a:p>
            <a:pPr lvl="1" fontAlgn="auto">
              <a:spcAft>
                <a:spcPts val="0"/>
              </a:spcAft>
              <a:defRPr/>
            </a:pPr>
            <a:r>
              <a:rPr lang="zh-TW" altLang="en-US" dirty="0" smtClean="0"/>
              <a:t>七</a:t>
            </a:r>
            <a:r>
              <a:rPr lang="zh-TW" altLang="en-US" dirty="0"/>
              <a:t>寶，是金、銀、琉璃、玻璃、車渠、赤珠、瑪瑙，這是形容</a:t>
            </a:r>
            <a:r>
              <a:rPr lang="zh-TW" altLang="en-US" dirty="0" smtClean="0"/>
              <a:t>質的</a:t>
            </a:r>
            <a:r>
              <a:rPr lang="zh-TW" altLang="en-US" dirty="0"/>
              <a:t>貴重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lvl="1" fontAlgn="auto">
              <a:spcAft>
                <a:spcPts val="0"/>
              </a:spcAft>
              <a:defRPr/>
            </a:pPr>
            <a:r>
              <a:rPr lang="zh-TW" altLang="en-US" dirty="0" smtClean="0"/>
              <a:t>三千</a:t>
            </a:r>
            <a:r>
              <a:rPr lang="zh-TW" altLang="en-US" dirty="0"/>
              <a:t>大千世界，是一千小千為中千，一千中千為大千的一佛所化</a:t>
            </a:r>
            <a:r>
              <a:rPr lang="zh-TW" altLang="en-US" dirty="0" smtClean="0"/>
              <a:t>世界，</a:t>
            </a:r>
            <a:r>
              <a:rPr lang="zh-TW" altLang="en-US" dirty="0"/>
              <a:t>這是形容量的眾多。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zh-TW" altLang="en-US" dirty="0"/>
          </a:p>
        </p:txBody>
      </p:sp>
    </p:spTree>
  </p:cSld>
  <p:clrMapOvr>
    <a:masterClrMapping/>
  </p:clrMapOvr>
  <p:transition spd="slow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zh-TW" altLang="en-US" dirty="0" smtClean="0"/>
              <a:t>此「質」與「量」，真有其事嗎？</a:t>
            </a:r>
            <a:endParaRPr lang="zh-TW" altLang="en-US" dirty="0"/>
          </a:p>
        </p:txBody>
      </p:sp>
      <p:sp>
        <p:nvSpPr>
          <p:cNvPr id="29698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Century Gothic" pitchFamily="34" charset="0"/>
              <a:buAutoNum type="arabicPeriod"/>
            </a:pPr>
            <a:r>
              <a:rPr lang="zh-TW" altLang="en-US" smtClean="0"/>
              <a:t>以這樣貴重而又那樣多的七寶作布施，是</a:t>
            </a:r>
            <a:r>
              <a:rPr lang="zh-TW" altLang="en-US" smtClean="0">
                <a:solidFill>
                  <a:srgbClr val="C00000"/>
                </a:solidFill>
              </a:rPr>
              <a:t>真有其事</a:t>
            </a:r>
            <a:r>
              <a:rPr lang="zh-TW" altLang="en-US" smtClean="0"/>
              <a:t>嗎？</a:t>
            </a:r>
          </a:p>
          <a:p>
            <a:pPr marL="514350" indent="-514350">
              <a:buFont typeface="Century Gothic" pitchFamily="34" charset="0"/>
              <a:buAutoNum type="arabicPeriod"/>
            </a:pPr>
            <a:r>
              <a:rPr lang="zh-TW" altLang="en-US" smtClean="0"/>
              <a:t>有的說：這是假設的，世間七寶雖多，但總沒有這麼多；經中所說，只是</a:t>
            </a:r>
            <a:r>
              <a:rPr lang="zh-TW" altLang="en-US" smtClean="0">
                <a:solidFill>
                  <a:srgbClr val="7030A0"/>
                </a:solidFill>
              </a:rPr>
              <a:t>假設校量</a:t>
            </a:r>
            <a:r>
              <a:rPr lang="zh-TW" altLang="en-US" smtClean="0"/>
              <a:t>罷了！</a:t>
            </a:r>
            <a:endParaRPr lang="en-US" altLang="zh-TW" smtClean="0"/>
          </a:p>
          <a:p>
            <a:pPr marL="514350" indent="-514350">
              <a:buFont typeface="Century Gothic" pitchFamily="34" charset="0"/>
              <a:buAutoNum type="arabicPeriod"/>
            </a:pPr>
            <a:r>
              <a:rPr lang="zh-TW" altLang="en-US" smtClean="0"/>
              <a:t>有的說：可能是真實的。</a:t>
            </a:r>
            <a:r>
              <a:rPr lang="zh-TW" altLang="en-US" smtClean="0">
                <a:solidFill>
                  <a:srgbClr val="7030A0"/>
                </a:solidFill>
              </a:rPr>
              <a:t>法身菩薩</a:t>
            </a:r>
            <a:r>
              <a:rPr lang="zh-TW" altLang="en-US" smtClean="0"/>
              <a:t>確能以三千大千世界的七寶，上供十方諸佛，下施六道眾生。</a:t>
            </a:r>
          </a:p>
          <a:p>
            <a:pPr marL="514350" indent="-514350">
              <a:buFont typeface="Century Gothic" pitchFamily="34" charset="0"/>
              <a:buAutoNum type="arabicPeriod"/>
            </a:pPr>
            <a:endParaRPr lang="zh-TW" altLang="en-US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0805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zh-TW" altLang="en-US" dirty="0" smtClean="0"/>
              <a:t>須菩提約「緣起性空」回答</a:t>
            </a:r>
            <a:endParaRPr lang="zh-TW" altLang="en-US" dirty="0"/>
          </a:p>
        </p:txBody>
      </p:sp>
      <p:sp>
        <p:nvSpPr>
          <p:cNvPr id="30722" name="內容版面配置區 2"/>
          <p:cNvSpPr>
            <a:spLocks noGrp="1"/>
          </p:cNvSpPr>
          <p:nvPr>
            <p:ph idx="1"/>
          </p:nvPr>
        </p:nvSpPr>
        <p:spPr>
          <a:xfrm>
            <a:off x="457200" y="836613"/>
            <a:ext cx="8229600" cy="5616575"/>
          </a:xfrm>
        </p:spPr>
        <p:txBody>
          <a:bodyPr/>
          <a:lstStyle/>
          <a:p>
            <a:pPr marL="514350" indent="-514350">
              <a:buFont typeface="Century Gothic" pitchFamily="34" charset="0"/>
              <a:buAutoNum type="arabicPeriod"/>
            </a:pPr>
            <a:r>
              <a:rPr lang="zh-TW" altLang="en-US" smtClean="0"/>
              <a:t>須菩提回答說：多極了！因</a:t>
            </a:r>
            <a:r>
              <a:rPr lang="zh-TW" altLang="en-US" smtClean="0">
                <a:solidFill>
                  <a:srgbClr val="C00000"/>
                </a:solidFill>
              </a:rPr>
              <a:t>所得福德</a:t>
            </a:r>
            <a:r>
              <a:rPr lang="zh-TW" altLang="en-US" smtClean="0"/>
              <a:t>，</a:t>
            </a:r>
            <a:r>
              <a:rPr lang="zh-TW" altLang="en-US" smtClean="0">
                <a:solidFill>
                  <a:srgbClr val="0070C0"/>
                </a:solidFill>
              </a:rPr>
              <a:t>勝義諦中</a:t>
            </a:r>
            <a:r>
              <a:rPr lang="zh-TW" altLang="en-US" smtClean="0"/>
              <a:t>是沒有真實的福德性可得的。然而，因為</a:t>
            </a:r>
            <a:r>
              <a:rPr lang="zh-TW" altLang="en-US" smtClean="0">
                <a:solidFill>
                  <a:srgbClr val="7030A0"/>
                </a:solidFill>
              </a:rPr>
              <a:t>法性空無自性</a:t>
            </a:r>
            <a:r>
              <a:rPr lang="zh-TW" altLang="en-US" smtClean="0"/>
              <a:t>，所以</a:t>
            </a:r>
            <a:r>
              <a:rPr lang="zh-TW" altLang="en-US" smtClean="0">
                <a:solidFill>
                  <a:srgbClr val="7030A0"/>
                </a:solidFill>
              </a:rPr>
              <a:t>如幻緣起</a:t>
            </a:r>
            <a:r>
              <a:rPr lang="zh-TW" altLang="en-US" smtClean="0"/>
              <a:t>，能有一切的眾多福德</a:t>
            </a:r>
            <a:r>
              <a:rPr lang="zh-TW" altLang="en-US" smtClean="0">
                <a:solidFill>
                  <a:srgbClr val="7030A0"/>
                </a:solidFill>
              </a:rPr>
              <a:t>可起可說</a:t>
            </a:r>
            <a:r>
              <a:rPr lang="zh-TW" altLang="en-US" smtClean="0"/>
              <a:t>。不然，實有的即不從緣起，也就沒有布施福德可說了。</a:t>
            </a:r>
            <a:endParaRPr lang="en-US" altLang="zh-TW" smtClean="0"/>
          </a:p>
          <a:p>
            <a:pPr marL="514350" indent="-514350">
              <a:buFont typeface="Century Gothic" pitchFamily="34" charset="0"/>
              <a:buAutoNum type="arabicPeriod"/>
            </a:pPr>
            <a:r>
              <a:rPr lang="zh-TW" altLang="en-US" smtClean="0"/>
              <a:t>須菩提這樣的解說，還是</a:t>
            </a:r>
            <a:r>
              <a:rPr lang="zh-TW" altLang="en-US" smtClean="0">
                <a:solidFill>
                  <a:srgbClr val="7030A0"/>
                </a:solidFill>
              </a:rPr>
              <a:t>為了聽眾</a:t>
            </a:r>
            <a:r>
              <a:rPr lang="zh-TW" altLang="en-US" smtClean="0"/>
              <a:t>。一面說有緣起，一面又即此緣起而顯空性。</a:t>
            </a:r>
            <a:endParaRPr lang="en-US" altLang="zh-TW" smtClean="0"/>
          </a:p>
          <a:p>
            <a:pPr marL="514350" indent="-514350">
              <a:buFont typeface="Century Gothic" pitchFamily="34" charset="0"/>
              <a:buAutoNum type="arabicPeriod"/>
            </a:pPr>
            <a:r>
              <a:rPr lang="zh-TW" altLang="en-US" smtClean="0"/>
              <a:t>恐人聽說大福德，就以為福德有自性，所以必須「隨說隨泯」，攝一切法以趣空。</a:t>
            </a:r>
          </a:p>
          <a:p>
            <a:pPr marL="514350" indent="-514350">
              <a:buFont typeface="Century Gothic" pitchFamily="34" charset="0"/>
              <a:buAutoNum type="arabicPeriod"/>
            </a:pPr>
            <a:endParaRPr lang="zh-TW" altLang="en-US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zh-TW" altLang="en-US" dirty="0" smtClean="0"/>
              <a:t>「受持」或「為他人說」勝於「布施」</a:t>
            </a:r>
            <a:endParaRPr lang="zh-TW" altLang="en-US" dirty="0"/>
          </a:p>
        </p:txBody>
      </p:sp>
      <p:sp>
        <p:nvSpPr>
          <p:cNvPr id="31746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Century Gothic" pitchFamily="34" charset="0"/>
              <a:buAutoNum type="arabicPeriod"/>
            </a:pPr>
            <a:r>
              <a:rPr lang="zh-TW" altLang="en-US" smtClean="0"/>
              <a:t>佛又對須菩提說，你所說</a:t>
            </a:r>
            <a:r>
              <a:rPr lang="zh-TW" altLang="en-US" smtClean="0">
                <a:solidFill>
                  <a:srgbClr val="0070C0"/>
                </a:solidFill>
              </a:rPr>
              <a:t>固然不錯</a:t>
            </a:r>
            <a:r>
              <a:rPr lang="zh-TW" altLang="en-US" smtClean="0"/>
              <a:t>，</a:t>
            </a:r>
            <a:r>
              <a:rPr lang="zh-TW" altLang="en-US" smtClean="0">
                <a:solidFill>
                  <a:srgbClr val="0070C0"/>
                </a:solidFill>
              </a:rPr>
              <a:t>但不要以為那人的福德就算大了</a:t>
            </a:r>
            <a:r>
              <a:rPr lang="zh-TW" altLang="en-US" smtClean="0"/>
              <a:t>！</a:t>
            </a:r>
            <a:endParaRPr lang="en-US" altLang="zh-TW" smtClean="0"/>
          </a:p>
          <a:p>
            <a:pPr marL="514350" indent="-514350">
              <a:buFont typeface="Century Gothic" pitchFamily="34" charset="0"/>
              <a:buAutoNum type="arabicPeriod"/>
            </a:pPr>
            <a:r>
              <a:rPr lang="zh-TW" altLang="en-US" smtClean="0"/>
              <a:t>告訴你：假使另有人對於本經，不要說受持全部所得的功德，就是受持一四句偈，或為他人說一四句偈，所得的功德，也是超過那人的布施功德，千倍萬倍而不可計算的。</a:t>
            </a:r>
          </a:p>
          <a:p>
            <a:pPr marL="514350" indent="-514350">
              <a:buFont typeface="Century Gothic" pitchFamily="34" charset="0"/>
              <a:buAutoNum type="arabicPeriod"/>
            </a:pPr>
            <a:endParaRPr lang="zh-TW" altLang="en-US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609600"/>
            <a:ext cx="7772400" cy="426720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zh-TW" altLang="en-US" dirty="0" smtClean="0"/>
              <a:t>金剛般若波羅蜜經講記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sz="3600" dirty="0" smtClean="0"/>
              <a:t>（十二講之四）</a:t>
            </a:r>
            <a:endParaRPr lang="zh-TW" altLang="en-US" sz="3600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zh-TW" altLang="zh-TW" dirty="0" smtClean="0"/>
              <a:t>原</a:t>
            </a:r>
            <a:r>
              <a:rPr lang="zh-TW" altLang="en-US" dirty="0" smtClean="0"/>
              <a:t>文</a:t>
            </a:r>
            <a:r>
              <a:rPr lang="zh-TW" altLang="zh-TW" dirty="0" smtClean="0"/>
              <a:t>出自《</a:t>
            </a:r>
            <a:r>
              <a:rPr lang="zh-TW" altLang="en-US" dirty="0" smtClean="0"/>
              <a:t>般若經講記</a:t>
            </a:r>
            <a:r>
              <a:rPr lang="zh-TW" altLang="zh-TW" dirty="0" smtClean="0"/>
              <a:t>》</a:t>
            </a:r>
            <a:endParaRPr lang="en-US" altLang="zh-TW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zh-TW" altLang="en-US" dirty="0" smtClean="0"/>
              <a:t>道一編講於同淨蘭若</a:t>
            </a:r>
            <a:r>
              <a:rPr lang="en-US" altLang="zh-TW" dirty="0" smtClean="0"/>
              <a:t>‧2013</a:t>
            </a:r>
            <a:r>
              <a:rPr lang="zh-TW" altLang="en-US" dirty="0" smtClean="0"/>
              <a:t>年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52513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zh-TW" altLang="en-US" dirty="0" smtClean="0"/>
              <a:t>釋「受持四句偈」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125538"/>
            <a:ext cx="8229600" cy="5327650"/>
          </a:xfrm>
        </p:spPr>
        <p:txBody>
          <a:bodyPr rtlCol="0">
            <a:normAutofit lnSpcReduction="10000"/>
          </a:bodyPr>
          <a:lstStyle/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zh-TW" altLang="en-US" dirty="0">
                <a:solidFill>
                  <a:srgbClr val="C00000"/>
                </a:solidFill>
              </a:rPr>
              <a:t>受</a:t>
            </a:r>
            <a:r>
              <a:rPr lang="zh-TW" altLang="en-US" dirty="0"/>
              <a:t>是領受，</a:t>
            </a:r>
            <a:r>
              <a:rPr lang="zh-TW" altLang="en-US" dirty="0">
                <a:solidFill>
                  <a:srgbClr val="C00000"/>
                </a:solidFill>
              </a:rPr>
              <a:t>持</a:t>
            </a:r>
            <a:r>
              <a:rPr lang="zh-TW" altLang="en-US" dirty="0"/>
              <a:t>是憶念明記不忘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zh-TW" altLang="en-US" dirty="0" smtClean="0">
                <a:solidFill>
                  <a:srgbClr val="C00000"/>
                </a:solidFill>
              </a:rPr>
              <a:t>四</a:t>
            </a:r>
            <a:r>
              <a:rPr lang="zh-TW" altLang="en-US" dirty="0">
                <a:solidFill>
                  <a:srgbClr val="C00000"/>
                </a:solidFill>
              </a:rPr>
              <a:t>句偈</a:t>
            </a:r>
            <a:r>
              <a:rPr lang="zh-TW" altLang="en-US" dirty="0"/>
              <a:t>，有人說是我等四相，</a:t>
            </a:r>
            <a:r>
              <a:rPr lang="zh-TW" altLang="en-US" dirty="0" smtClean="0"/>
              <a:t>有人</a:t>
            </a:r>
            <a:r>
              <a:rPr lang="zh-TW" altLang="en-US" dirty="0"/>
              <a:t>說是末了一頌。其實，這是形容極少的意思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zh-TW" altLang="en-US" dirty="0" smtClean="0">
                <a:solidFill>
                  <a:srgbClr val="C00000"/>
                </a:solidFill>
              </a:rPr>
              <a:t>偈</a:t>
            </a:r>
            <a:r>
              <a:rPr lang="zh-TW" altLang="en-US" dirty="0"/>
              <a:t>，有名為首盧迦偈的，是</a:t>
            </a:r>
            <a:r>
              <a:rPr lang="zh-TW" altLang="en-US" dirty="0" smtClean="0"/>
              <a:t>印度人</a:t>
            </a:r>
            <a:r>
              <a:rPr lang="zh-TW" altLang="en-US" dirty="0"/>
              <a:t>對於經典文字的計算法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1257300" lvl="1" indent="-514350" fontAlgn="auto">
              <a:spcAft>
                <a:spcPts val="0"/>
              </a:spcAft>
              <a:buFont typeface="+mj-lt"/>
              <a:buAutoNum type="alphaUcPeriod"/>
              <a:defRPr/>
            </a:pPr>
            <a:r>
              <a:rPr lang="zh-TW" altLang="en-US" dirty="0" smtClean="0"/>
              <a:t>不問</a:t>
            </a:r>
            <a:r>
              <a:rPr lang="zh-TW" altLang="en-US" dirty="0"/>
              <a:t>是長行，是偈頌，數滿三十二字，名為一</a:t>
            </a:r>
            <a:r>
              <a:rPr lang="zh-TW" altLang="en-US" dirty="0" smtClean="0"/>
              <a:t>首盧</a:t>
            </a:r>
            <a:r>
              <a:rPr lang="zh-TW" altLang="en-US" dirty="0"/>
              <a:t>迦偈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1257300" lvl="1" indent="-514350" fontAlgn="auto">
              <a:spcAft>
                <a:spcPts val="0"/>
              </a:spcAft>
              <a:buFont typeface="+mj-lt"/>
              <a:buAutoNum type="alphaUcPeriod"/>
              <a:defRPr/>
            </a:pPr>
            <a:r>
              <a:rPr lang="zh-TW" altLang="en-US" dirty="0" smtClean="0"/>
              <a:t>如</a:t>
            </a:r>
            <a:r>
              <a:rPr lang="zh-TW" altLang="en-US" dirty="0"/>
              <a:t>般若初會的十萬頌，金剛般若三百頌，都是指首盧迦偈而言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zh-TW" altLang="en-US" dirty="0" smtClean="0">
                <a:solidFill>
                  <a:srgbClr val="C00000"/>
                </a:solidFill>
              </a:rPr>
              <a:t>受持四</a:t>
            </a:r>
            <a:r>
              <a:rPr lang="zh-TW" altLang="en-US" dirty="0">
                <a:solidFill>
                  <a:srgbClr val="C00000"/>
                </a:solidFill>
              </a:rPr>
              <a:t>句偈</a:t>
            </a:r>
            <a:r>
              <a:rPr lang="zh-TW" altLang="en-US" dirty="0"/>
              <a:t>，意思是</a:t>
            </a:r>
            <a:r>
              <a:rPr lang="zh-TW" altLang="en-US" dirty="0">
                <a:solidFill>
                  <a:srgbClr val="0070C0"/>
                </a:solidFill>
              </a:rPr>
              <a:t>極少的</a:t>
            </a:r>
            <a:r>
              <a:rPr lang="zh-TW" altLang="en-US" dirty="0"/>
              <a:t>；而</a:t>
            </a:r>
            <a:r>
              <a:rPr lang="zh-TW" altLang="en-US" dirty="0">
                <a:solidFill>
                  <a:srgbClr val="7030A0"/>
                </a:solidFill>
              </a:rPr>
              <a:t>所得的福德極多</a:t>
            </a:r>
            <a:r>
              <a:rPr lang="zh-TW" altLang="en-US" dirty="0"/>
              <a:t>，即顯示了本經的殊勝。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endParaRPr lang="zh-TW" alt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0805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zh-TW" altLang="en-US" smtClean="0"/>
              <a:t>開發智慧的修學法</a:t>
            </a:r>
            <a:endParaRPr lang="zh-TW" altLang="en-US"/>
          </a:p>
        </p:txBody>
      </p:sp>
      <p:sp>
        <p:nvSpPr>
          <p:cNvPr id="33794" name="內容版面配置區 2"/>
          <p:cNvSpPr>
            <a:spLocks noGrp="1"/>
          </p:cNvSpPr>
          <p:nvPr>
            <p:ph idx="1"/>
          </p:nvPr>
        </p:nvSpPr>
        <p:spPr>
          <a:xfrm>
            <a:off x="457200" y="765175"/>
            <a:ext cx="8229600" cy="5976938"/>
          </a:xfrm>
        </p:spPr>
        <p:txBody>
          <a:bodyPr/>
          <a:lstStyle/>
          <a:p>
            <a:pPr marL="514350" indent="-514350">
              <a:buFont typeface="Century Gothic" pitchFamily="34" charset="0"/>
              <a:buAutoNum type="arabicPeriod"/>
            </a:pPr>
            <a:r>
              <a:rPr lang="zh-TW" altLang="en-US" smtClean="0">
                <a:solidFill>
                  <a:srgbClr val="7030A0"/>
                </a:solidFill>
              </a:rPr>
              <a:t>修學佛法</a:t>
            </a:r>
            <a:r>
              <a:rPr lang="zh-TW" altLang="en-US" smtClean="0"/>
              <a:t>，不外</a:t>
            </a:r>
            <a:r>
              <a:rPr lang="en-US" altLang="zh-TW" smtClean="0"/>
              <a:t>『</a:t>
            </a:r>
            <a:r>
              <a:rPr lang="zh-TW" altLang="en-US" smtClean="0"/>
              <a:t>聽聞正法，如理作意，法隨法行</a:t>
            </a:r>
            <a:r>
              <a:rPr lang="en-US" altLang="zh-TW" smtClean="0"/>
              <a:t>』</a:t>
            </a:r>
            <a:r>
              <a:rPr lang="zh-TW" altLang="en-US" smtClean="0"/>
              <a:t>。</a:t>
            </a:r>
            <a:endParaRPr lang="en-US" altLang="zh-TW" smtClean="0"/>
          </a:p>
          <a:p>
            <a:pPr marL="514350" indent="-514350">
              <a:buFont typeface="Century Gothic" pitchFamily="34" charset="0"/>
              <a:buAutoNum type="arabicPeriod"/>
            </a:pPr>
            <a:r>
              <a:rPr lang="zh-TW" altLang="en-US" smtClean="0"/>
              <a:t>依此修學的次第而細別起來，或說</a:t>
            </a:r>
            <a:r>
              <a:rPr lang="zh-TW" altLang="en-US" smtClean="0">
                <a:solidFill>
                  <a:srgbClr val="7030A0"/>
                </a:solidFill>
              </a:rPr>
              <a:t>五法行</a:t>
            </a:r>
            <a:r>
              <a:rPr lang="zh-TW" altLang="en-US" smtClean="0"/>
              <a:t>──如法華，或說</a:t>
            </a:r>
            <a:r>
              <a:rPr lang="zh-TW" altLang="en-US" smtClean="0">
                <a:solidFill>
                  <a:srgbClr val="7030A0"/>
                </a:solidFill>
              </a:rPr>
              <a:t>六法行</a:t>
            </a:r>
            <a:r>
              <a:rPr lang="zh-TW" altLang="en-US" smtClean="0"/>
              <a:t>等，或總為十法行。</a:t>
            </a:r>
            <a:endParaRPr lang="en-US" altLang="zh-TW" smtClean="0"/>
          </a:p>
          <a:p>
            <a:pPr marL="514350" indent="-514350">
              <a:buFont typeface="Century Gothic" pitchFamily="34" charset="0"/>
              <a:buAutoNum type="arabicPeriod"/>
            </a:pPr>
            <a:r>
              <a:rPr lang="zh-TW" altLang="en-US" smtClean="0"/>
              <a:t>十法行是：一、書寫，二、供養，三、施他，四、諦聽，五、披讀，六、受持，七、開演，八、諷誦，九、思惟，十、修習。</a:t>
            </a:r>
          </a:p>
          <a:p>
            <a:pPr marL="514350" indent="-514350">
              <a:buFont typeface="Century Gothic" pitchFamily="34" charset="0"/>
              <a:buAutoNum type="arabicPeriod"/>
            </a:pPr>
            <a:r>
              <a:rPr lang="zh-TW" altLang="en-US" smtClean="0"/>
              <a:t>此中</a:t>
            </a:r>
            <a:r>
              <a:rPr lang="zh-TW" altLang="en-US" smtClean="0">
                <a:solidFill>
                  <a:srgbClr val="C00000"/>
                </a:solidFill>
              </a:rPr>
              <a:t>受持</a:t>
            </a:r>
            <a:r>
              <a:rPr lang="zh-TW" altLang="en-US" smtClean="0"/>
              <a:t>與</a:t>
            </a:r>
            <a:r>
              <a:rPr lang="zh-TW" altLang="en-US" smtClean="0">
                <a:solidFill>
                  <a:srgbClr val="C00000"/>
                </a:solidFill>
              </a:rPr>
              <a:t>為他人說</a:t>
            </a:r>
            <a:r>
              <a:rPr lang="zh-TW" altLang="en-US" smtClean="0"/>
              <a:t>，即略舉其中的二行。受持是</a:t>
            </a:r>
            <a:r>
              <a:rPr lang="zh-TW" altLang="en-US" smtClean="0">
                <a:solidFill>
                  <a:srgbClr val="7030A0"/>
                </a:solidFill>
              </a:rPr>
              <a:t>自利</a:t>
            </a:r>
            <a:r>
              <a:rPr lang="zh-TW" altLang="en-US" smtClean="0"/>
              <a:t>，為他人說是</a:t>
            </a:r>
            <a:r>
              <a:rPr lang="zh-TW" altLang="en-US" smtClean="0">
                <a:solidFill>
                  <a:srgbClr val="7030A0"/>
                </a:solidFill>
              </a:rPr>
              <a:t>利他</a:t>
            </a:r>
            <a:r>
              <a:rPr lang="zh-TW" altLang="en-US" smtClean="0"/>
              <a:t>，能</a:t>
            </a:r>
            <a:r>
              <a:rPr lang="zh-TW" altLang="en-US" smtClean="0">
                <a:solidFill>
                  <a:srgbClr val="C00000"/>
                </a:solidFill>
              </a:rPr>
              <a:t>於此甚深法門自利利他</a:t>
            </a:r>
            <a:r>
              <a:rPr lang="zh-TW" altLang="en-US" smtClean="0"/>
              <a:t>，功德當然不可思議。</a:t>
            </a:r>
          </a:p>
          <a:p>
            <a:pPr marL="514350" indent="-514350">
              <a:buFont typeface="Century Gothic" pitchFamily="34" charset="0"/>
              <a:buAutoNum type="arabicPeriod"/>
            </a:pPr>
            <a:endParaRPr lang="zh-TW" altLang="en-US" smtClean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zh-TW" altLang="en-US" dirty="0" smtClean="0"/>
              <a:t>五法行</a:t>
            </a:r>
            <a:endParaRPr lang="zh-TW" altLang="en-US" dirty="0"/>
          </a:p>
        </p:txBody>
      </p:sp>
      <p:sp>
        <p:nvSpPr>
          <p:cNvPr id="34818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zh-TW" smtClean="0"/>
              <a:t>《妙法蓮華經》卷</a:t>
            </a:r>
            <a:r>
              <a:rPr lang="en-US" altLang="zh-TW" smtClean="0"/>
              <a:t>6</a:t>
            </a:r>
            <a:r>
              <a:rPr lang="zh-TW" altLang="en-US" sz="2400" smtClean="0"/>
              <a:t>（</a:t>
            </a:r>
            <a:r>
              <a:rPr lang="zh-TW" altLang="zh-TW" sz="2400" smtClean="0"/>
              <a:t>大正</a:t>
            </a:r>
            <a:r>
              <a:rPr lang="en-US" altLang="zh-TW" sz="2400" smtClean="0"/>
              <a:t>9</a:t>
            </a:r>
            <a:r>
              <a:rPr lang="zh-TW" altLang="zh-TW" sz="2400" smtClean="0"/>
              <a:t>，</a:t>
            </a:r>
            <a:r>
              <a:rPr lang="en-US" altLang="zh-TW" sz="2400" smtClean="0"/>
              <a:t>47c3-8</a:t>
            </a:r>
            <a:r>
              <a:rPr lang="zh-TW" altLang="en-US" sz="2400" smtClean="0"/>
              <a:t>）</a:t>
            </a:r>
            <a:r>
              <a:rPr lang="zh-TW" altLang="zh-TW" smtClean="0"/>
              <a:t>：</a:t>
            </a:r>
          </a:p>
          <a:p>
            <a:r>
              <a:rPr lang="zh-TW" altLang="zh-TW" smtClean="0"/>
              <a:t>佛告常精進菩薩摩訶薩：若善男子、善女人</a:t>
            </a:r>
            <a:r>
              <a:rPr lang="zh-TW" altLang="zh-TW" u="sng" smtClean="0"/>
              <a:t>受持</a:t>
            </a:r>
            <a:r>
              <a:rPr lang="zh-TW" altLang="zh-TW" smtClean="0"/>
              <a:t>是法華經，</a:t>
            </a:r>
            <a:r>
              <a:rPr lang="zh-TW" altLang="zh-TW" u="sng" smtClean="0"/>
              <a:t>若讀</a:t>
            </a:r>
            <a:r>
              <a:rPr lang="zh-TW" altLang="zh-TW" smtClean="0"/>
              <a:t>、</a:t>
            </a:r>
            <a:r>
              <a:rPr lang="zh-TW" altLang="zh-TW" u="sng" smtClean="0"/>
              <a:t>若誦</a:t>
            </a:r>
            <a:r>
              <a:rPr lang="zh-TW" altLang="zh-TW" smtClean="0"/>
              <a:t>、</a:t>
            </a:r>
            <a:r>
              <a:rPr lang="zh-TW" altLang="zh-TW" u="sng" smtClean="0"/>
              <a:t>若解說</a:t>
            </a:r>
            <a:r>
              <a:rPr lang="zh-TW" altLang="zh-TW" smtClean="0"/>
              <a:t>、</a:t>
            </a:r>
            <a:r>
              <a:rPr lang="zh-TW" altLang="zh-TW" u="sng" smtClean="0"/>
              <a:t>若書寫</a:t>
            </a:r>
            <a:r>
              <a:rPr lang="zh-TW" altLang="zh-TW" smtClean="0"/>
              <a:t>，是人當得八百眼功德，千二百耳功德，八百鼻功德，千二百舌功德，八百身功德，千二百意功德。以是功德，莊嚴六根皆令清淨。</a:t>
            </a:r>
          </a:p>
          <a:p>
            <a:endParaRPr lang="zh-TW" altLang="en-US" smtClean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68413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zh-TW" altLang="en-US" dirty="0" smtClean="0"/>
              <a:t>六法行</a:t>
            </a:r>
            <a:endParaRPr lang="zh-TW" altLang="en-US" dirty="0"/>
          </a:p>
        </p:txBody>
      </p:sp>
      <p:sp>
        <p:nvSpPr>
          <p:cNvPr id="35842" name="內容版面配置區 2"/>
          <p:cNvSpPr>
            <a:spLocks noGrp="1"/>
          </p:cNvSpPr>
          <p:nvPr>
            <p:ph idx="1"/>
          </p:nvPr>
        </p:nvSpPr>
        <p:spPr>
          <a:xfrm>
            <a:off x="457200" y="1268413"/>
            <a:ext cx="8229600" cy="5184775"/>
          </a:xfrm>
        </p:spPr>
        <p:txBody>
          <a:bodyPr/>
          <a:lstStyle/>
          <a:p>
            <a:r>
              <a:rPr lang="zh-TW" altLang="zh-TW" smtClean="0"/>
              <a:t>《妙法蓮華經》卷</a:t>
            </a:r>
            <a:r>
              <a:rPr lang="en-US" altLang="zh-TW" smtClean="0"/>
              <a:t>4</a:t>
            </a:r>
            <a:r>
              <a:rPr lang="zh-TW" altLang="en-US" sz="2400" smtClean="0"/>
              <a:t>（</a:t>
            </a:r>
            <a:r>
              <a:rPr lang="zh-TW" altLang="zh-TW" sz="2400" smtClean="0"/>
              <a:t>大正</a:t>
            </a:r>
            <a:r>
              <a:rPr lang="en-US" altLang="zh-TW" sz="2400" smtClean="0"/>
              <a:t>9</a:t>
            </a:r>
            <a:r>
              <a:rPr lang="zh-TW" altLang="zh-TW" sz="2400" smtClean="0"/>
              <a:t>，</a:t>
            </a:r>
            <a:r>
              <a:rPr lang="en-US" altLang="zh-TW" sz="2400" smtClean="0"/>
              <a:t>30c7-14</a:t>
            </a:r>
            <a:r>
              <a:rPr lang="zh-TW" altLang="en-US" sz="2400" smtClean="0"/>
              <a:t>）</a:t>
            </a:r>
            <a:r>
              <a:rPr lang="zh-TW" altLang="zh-TW" smtClean="0"/>
              <a:t>：</a:t>
            </a:r>
          </a:p>
          <a:p>
            <a:r>
              <a:rPr lang="zh-TW" altLang="zh-TW" smtClean="0"/>
              <a:t>佛告藥王：又如來滅度之後，若有人聞妙法華經，乃至一偈一句，一念隨喜者，我亦與授阿耨多羅三藐三菩提記。若復有人</a:t>
            </a:r>
            <a:r>
              <a:rPr lang="zh-TW" altLang="zh-TW" u="sng" smtClean="0"/>
              <a:t>受持</a:t>
            </a:r>
            <a:r>
              <a:rPr lang="zh-TW" altLang="zh-TW" smtClean="0"/>
              <a:t>、</a:t>
            </a:r>
            <a:r>
              <a:rPr lang="zh-TW" altLang="zh-TW" u="sng" smtClean="0"/>
              <a:t>讀</a:t>
            </a:r>
            <a:r>
              <a:rPr lang="zh-TW" altLang="zh-TW" smtClean="0"/>
              <a:t>、</a:t>
            </a:r>
            <a:r>
              <a:rPr lang="zh-TW" altLang="zh-TW" u="sng" smtClean="0"/>
              <a:t>誦</a:t>
            </a:r>
            <a:r>
              <a:rPr lang="zh-TW" altLang="zh-TW" smtClean="0"/>
              <a:t>、</a:t>
            </a:r>
            <a:r>
              <a:rPr lang="zh-TW" altLang="zh-TW" u="sng" smtClean="0"/>
              <a:t>解說</a:t>
            </a:r>
            <a:r>
              <a:rPr lang="zh-TW" altLang="zh-TW" smtClean="0"/>
              <a:t>、</a:t>
            </a:r>
            <a:r>
              <a:rPr lang="zh-TW" altLang="zh-TW" u="sng" smtClean="0"/>
              <a:t>書寫</a:t>
            </a:r>
            <a:r>
              <a:rPr lang="zh-TW" altLang="zh-TW" smtClean="0"/>
              <a:t>妙法華經，乃至一偈，於此經卷敬視如佛，種種</a:t>
            </a:r>
            <a:r>
              <a:rPr lang="zh-TW" altLang="zh-TW" u="sng" smtClean="0"/>
              <a:t>供養</a:t>
            </a:r>
            <a:r>
              <a:rPr lang="en-US" altLang="zh-TW" smtClean="0"/>
              <a:t>--</a:t>
            </a:r>
            <a:r>
              <a:rPr lang="zh-TW" altLang="zh-TW" smtClean="0"/>
              <a:t>華香、瓔珞、末香、塗香、燒香、繒蓋、幢幡、衣服、伎樂，乃至合掌恭敬。藥王當知，是諸人等已曾供養十萬億佛，於諸佛所成就大願，愍眾生故生此人間。</a:t>
            </a:r>
          </a:p>
          <a:p>
            <a:endParaRPr lang="zh-TW" altLang="en-US" smtClean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zh-TW" altLang="en-US" dirty="0" smtClean="0"/>
              <a:t>「法施」何以勝「財施」？</a:t>
            </a:r>
            <a:endParaRPr lang="zh-TW" altLang="en-US" dirty="0"/>
          </a:p>
        </p:txBody>
      </p:sp>
      <p:sp>
        <p:nvSpPr>
          <p:cNvPr id="36866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Century Gothic" pitchFamily="34" charset="0"/>
              <a:buAutoNum type="arabicPeriod"/>
            </a:pPr>
            <a:r>
              <a:rPr lang="zh-TW" altLang="en-US" smtClean="0"/>
              <a:t>七寶等</a:t>
            </a:r>
            <a:r>
              <a:rPr lang="zh-TW" altLang="en-US" smtClean="0">
                <a:solidFill>
                  <a:srgbClr val="C00000"/>
                </a:solidFill>
              </a:rPr>
              <a:t>財施</a:t>
            </a:r>
            <a:r>
              <a:rPr lang="zh-TW" altLang="en-US" smtClean="0"/>
              <a:t>，固然能予人們以物質的滿足，但它是暫時的；</a:t>
            </a:r>
            <a:endParaRPr lang="en-US" altLang="zh-TW" smtClean="0"/>
          </a:p>
          <a:p>
            <a:pPr marL="514350" indent="-514350">
              <a:buFont typeface="Century Gothic" pitchFamily="34" charset="0"/>
              <a:buAutoNum type="arabicPeriod"/>
            </a:pPr>
            <a:r>
              <a:rPr lang="zh-TW" altLang="en-US" smtClean="0">
                <a:solidFill>
                  <a:srgbClr val="C00000"/>
                </a:solidFill>
              </a:rPr>
              <a:t>法施</a:t>
            </a:r>
            <a:r>
              <a:rPr lang="zh-TW" altLang="en-US" smtClean="0"/>
              <a:t>，能啟發人的正知正見，健全人的品德，引導他向上增進以及解脫、成佛，由此而</a:t>
            </a:r>
            <a:r>
              <a:rPr lang="zh-TW" altLang="en-US" smtClean="0">
                <a:solidFill>
                  <a:srgbClr val="0070C0"/>
                </a:solidFill>
              </a:rPr>
              <a:t>可得徹底的安樂</a:t>
            </a:r>
            <a:r>
              <a:rPr lang="zh-TW" altLang="en-US" smtClean="0"/>
              <a:t>，所以</a:t>
            </a:r>
            <a:r>
              <a:rPr lang="zh-TW" altLang="en-US" smtClean="0">
                <a:solidFill>
                  <a:srgbClr val="0070C0"/>
                </a:solidFill>
              </a:rPr>
              <a:t>非財施可及</a:t>
            </a:r>
            <a:r>
              <a:rPr lang="zh-TW" altLang="en-US" smtClean="0"/>
              <a:t>！</a:t>
            </a:r>
          </a:p>
          <a:p>
            <a:pPr marL="514350" indent="-514350">
              <a:buFont typeface="Century Gothic" pitchFamily="34" charset="0"/>
              <a:buAutoNum type="arabicPeriod"/>
            </a:pPr>
            <a:endParaRPr lang="zh-TW" altLang="en-US" smtClean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25538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zh-TW" altLang="en-US" dirty="0" smtClean="0"/>
              <a:t>「三寶」因「般若」而有（釋「皆從此經出」）</a:t>
            </a:r>
            <a:endParaRPr lang="zh-TW" altLang="en-US" dirty="0"/>
          </a:p>
        </p:txBody>
      </p:sp>
      <p:sp>
        <p:nvSpPr>
          <p:cNvPr id="37890" name="內容版面配置區 2"/>
          <p:cNvSpPr>
            <a:spLocks noGrp="1"/>
          </p:cNvSpPr>
          <p:nvPr>
            <p:ph idx="1"/>
          </p:nvPr>
        </p:nvSpPr>
        <p:spPr>
          <a:xfrm>
            <a:off x="457200" y="1125538"/>
            <a:ext cx="8229600" cy="5327650"/>
          </a:xfrm>
        </p:spPr>
        <p:txBody>
          <a:bodyPr/>
          <a:lstStyle/>
          <a:p>
            <a:pPr marL="514350" indent="-514350">
              <a:buFont typeface="Century Gothic" pitchFamily="34" charset="0"/>
              <a:buAutoNum type="arabicPeriod"/>
            </a:pPr>
            <a:r>
              <a:rPr lang="zh-TW" altLang="en-US" smtClean="0"/>
              <a:t>佛所以說這人的</a:t>
            </a:r>
            <a:r>
              <a:rPr lang="zh-TW" altLang="en-US" smtClean="0">
                <a:solidFill>
                  <a:srgbClr val="0070C0"/>
                </a:solidFill>
              </a:rPr>
              <a:t>功德</a:t>
            </a:r>
            <a:r>
              <a:rPr lang="zh-TW" altLang="en-US" smtClean="0">
                <a:solidFill>
                  <a:srgbClr val="7030A0"/>
                </a:solidFill>
              </a:rPr>
              <a:t>超過七寶布施</a:t>
            </a:r>
            <a:r>
              <a:rPr lang="zh-TW" altLang="en-US" smtClean="0"/>
              <a:t>，是因為一切佛及佛的阿耨多羅三藐三菩提法，都從此</a:t>
            </a:r>
            <a:r>
              <a:rPr lang="zh-TW" altLang="en-US" smtClean="0">
                <a:solidFill>
                  <a:srgbClr val="C00000"/>
                </a:solidFill>
              </a:rPr>
              <a:t>般若性空法門</a:t>
            </a:r>
            <a:r>
              <a:rPr lang="zh-TW" altLang="en-US" smtClean="0"/>
              <a:t>──經典所出生的。</a:t>
            </a:r>
            <a:endParaRPr lang="en-US" altLang="zh-TW" smtClean="0"/>
          </a:p>
          <a:p>
            <a:pPr marL="514350" indent="-514350">
              <a:buFont typeface="Century Gothic" pitchFamily="34" charset="0"/>
              <a:buAutoNum type="arabicPeriod"/>
            </a:pPr>
            <a:r>
              <a:rPr lang="en-US" altLang="zh-TW" smtClean="0"/>
              <a:t>《</a:t>
            </a:r>
            <a:r>
              <a:rPr lang="zh-TW" altLang="en-US" smtClean="0"/>
              <a:t>般若經</a:t>
            </a:r>
            <a:r>
              <a:rPr lang="en-US" altLang="zh-TW" smtClean="0"/>
              <a:t>》</a:t>
            </a:r>
            <a:r>
              <a:rPr lang="zh-TW" altLang="en-US" smtClean="0"/>
              <a:t>說：</a:t>
            </a:r>
            <a:r>
              <a:rPr lang="zh-TW" altLang="en-US" smtClean="0">
                <a:solidFill>
                  <a:srgbClr val="C00000"/>
                </a:solidFill>
              </a:rPr>
              <a:t>般若</a:t>
            </a:r>
            <a:r>
              <a:rPr lang="zh-TW" altLang="en-US" smtClean="0"/>
              <a:t>為諸佛母。</a:t>
            </a:r>
            <a:endParaRPr lang="en-US" altLang="zh-TW" smtClean="0"/>
          </a:p>
          <a:p>
            <a:pPr marL="514350" indent="-514350">
              <a:buFont typeface="Century Gothic" pitchFamily="34" charset="0"/>
              <a:buAutoNum type="arabicPeriod"/>
            </a:pPr>
            <a:r>
              <a:rPr lang="zh-TW" altLang="en-US" smtClean="0"/>
              <a:t>如進一層說：佛說的十二部經，修學的三乘賢聖，也沒有不是</a:t>
            </a:r>
            <a:r>
              <a:rPr lang="zh-TW" altLang="en-US" smtClean="0">
                <a:solidFill>
                  <a:srgbClr val="C00000"/>
                </a:solidFill>
              </a:rPr>
              <a:t>從般若法門出生</a:t>
            </a:r>
            <a:r>
              <a:rPr lang="zh-TW" altLang="en-US" smtClean="0"/>
              <a:t>的。</a:t>
            </a:r>
            <a:endParaRPr lang="en-US" altLang="zh-TW" smtClean="0"/>
          </a:p>
          <a:p>
            <a:pPr marL="514350" indent="-514350">
              <a:buFont typeface="Century Gothic" pitchFamily="34" charset="0"/>
              <a:buAutoNum type="arabicPeriod"/>
            </a:pPr>
            <a:r>
              <a:rPr lang="zh-TW" altLang="en-US" smtClean="0"/>
              <a:t>沒有般若，即沒有佛及菩薩、二乘，就是世間的人天善法，也不可得。</a:t>
            </a:r>
          </a:p>
          <a:p>
            <a:pPr marL="514350" indent="-514350">
              <a:buFont typeface="Century Gothic" pitchFamily="34" charset="0"/>
              <a:buAutoNum type="arabicPeriod"/>
            </a:pPr>
            <a:endParaRPr lang="zh-TW" altLang="en-US" smtClean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2875"/>
          </a:xfrm>
        </p:spPr>
        <p:txBody>
          <a:bodyPr/>
          <a:lstStyle/>
          <a:p>
            <a:pPr fontAlgn="auto">
              <a:lnSpc>
                <a:spcPct val="100000"/>
              </a:lnSpc>
              <a:spcAft>
                <a:spcPts val="0"/>
              </a:spcAft>
              <a:defRPr/>
            </a:pPr>
            <a:r>
              <a:rPr lang="zh-TW" altLang="en-US" dirty="0" smtClean="0"/>
              <a:t>明「皆從此</a:t>
            </a:r>
            <a:r>
              <a:rPr lang="en-US" altLang="zh-TW" dirty="0" smtClean="0"/>
              <a:t>『</a:t>
            </a:r>
            <a:r>
              <a:rPr lang="zh-TW" altLang="en-US" dirty="0" smtClean="0"/>
              <a:t>經</a:t>
            </a:r>
            <a:r>
              <a:rPr lang="en-US" altLang="zh-TW" dirty="0" smtClean="0"/>
              <a:t>』</a:t>
            </a:r>
            <a:r>
              <a:rPr lang="zh-TW" altLang="en-US" dirty="0" smtClean="0"/>
              <a:t>出」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484313"/>
            <a:ext cx="8229600" cy="4968875"/>
          </a:xfrm>
        </p:spPr>
        <p:txBody>
          <a:bodyPr rtlCol="0"/>
          <a:lstStyle/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zh-TW" altLang="en-US" dirty="0"/>
              <a:t>般若為一切善法的根源！</a:t>
            </a:r>
            <a:endParaRPr lang="en-US" altLang="zh-TW" dirty="0" smtClean="0"/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zh-TW" altLang="en-US" dirty="0" smtClean="0"/>
              <a:t>得</a:t>
            </a:r>
            <a:r>
              <a:rPr lang="zh-TW" altLang="en-US" dirty="0"/>
              <a:t>無上遍正覺，所以名為</a:t>
            </a:r>
            <a:r>
              <a:rPr lang="zh-TW" altLang="en-US" dirty="0">
                <a:solidFill>
                  <a:srgbClr val="C00000"/>
                </a:solidFill>
              </a:rPr>
              <a:t>佛</a:t>
            </a:r>
            <a:r>
              <a:rPr lang="zh-TW" altLang="en-US" dirty="0"/>
              <a:t>；而無上遍正覺，即</a:t>
            </a:r>
            <a:r>
              <a:rPr lang="zh-TW" altLang="en-US" dirty="0" smtClean="0"/>
              <a:t>是</a:t>
            </a:r>
            <a:r>
              <a:rPr lang="zh-TW" altLang="en-US" dirty="0" smtClean="0">
                <a:solidFill>
                  <a:srgbClr val="C00000"/>
                </a:solidFill>
              </a:rPr>
              <a:t>老</a:t>
            </a:r>
            <a:r>
              <a:rPr lang="zh-TW" altLang="en-US" dirty="0">
                <a:solidFill>
                  <a:srgbClr val="C00000"/>
                </a:solidFill>
              </a:rPr>
              <a:t>般若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zh-TW" altLang="en-US" dirty="0" smtClean="0"/>
              <a:t>沒有</a:t>
            </a:r>
            <a:r>
              <a:rPr lang="zh-TW" altLang="en-US" dirty="0">
                <a:solidFill>
                  <a:srgbClr val="C00000"/>
                </a:solidFill>
              </a:rPr>
              <a:t>般若因行</a:t>
            </a:r>
            <a:r>
              <a:rPr lang="zh-TW" altLang="en-US" dirty="0"/>
              <a:t>，那裡會有無上遍正覺，那裡會有佛</a:t>
            </a:r>
            <a:r>
              <a:rPr lang="zh-TW" altLang="en-US" dirty="0" smtClean="0"/>
              <a:t>？</a:t>
            </a:r>
            <a:endParaRPr lang="en-US" altLang="zh-TW" dirty="0" smtClean="0"/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zh-TW" altLang="en-US" dirty="0" smtClean="0"/>
              <a:t>此</a:t>
            </a:r>
            <a:r>
              <a:rPr lang="zh-TW" altLang="en-US" dirty="0"/>
              <a:t>經讚歎般若</a:t>
            </a:r>
            <a:r>
              <a:rPr lang="zh-TW" altLang="en-US" dirty="0" smtClean="0"/>
              <a:t>，及</a:t>
            </a:r>
            <a:r>
              <a:rPr lang="zh-TW" altLang="en-US" dirty="0"/>
              <a:t>般若契會實相，所以</a:t>
            </a:r>
            <a:r>
              <a:rPr lang="zh-TW" altLang="en-US" dirty="0">
                <a:solidFill>
                  <a:srgbClr val="C00000"/>
                </a:solidFill>
              </a:rPr>
              <a:t>不限於</a:t>
            </a:r>
            <a:r>
              <a:rPr lang="en-US" altLang="zh-TW" dirty="0">
                <a:solidFill>
                  <a:srgbClr val="C00000"/>
                </a:solidFill>
              </a:rPr>
              <a:t>《</a:t>
            </a:r>
            <a:r>
              <a:rPr lang="zh-TW" altLang="en-US" dirty="0">
                <a:solidFill>
                  <a:srgbClr val="C00000"/>
                </a:solidFill>
              </a:rPr>
              <a:t>金剛經</a:t>
            </a:r>
            <a:r>
              <a:rPr lang="en-US" altLang="zh-TW" dirty="0">
                <a:solidFill>
                  <a:srgbClr val="C00000"/>
                </a:solidFill>
              </a:rPr>
              <a:t>》</a:t>
            </a:r>
            <a:r>
              <a:rPr lang="zh-TW" altLang="en-US" dirty="0"/>
              <a:t>，凡與此般若無相法門相契的，都</a:t>
            </a:r>
            <a:r>
              <a:rPr lang="zh-TW" altLang="en-US" dirty="0" smtClean="0"/>
              <a:t>同樣</a:t>
            </a:r>
            <a:r>
              <a:rPr lang="zh-TW" altLang="en-US" dirty="0"/>
              <a:t>的可尊。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zh-TW" altLang="en-US" dirty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zh-TW" alt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zh-TW" altLang="en-US" dirty="0" smtClean="0"/>
              <a:t>釋「</a:t>
            </a:r>
            <a:r>
              <a:rPr lang="zh-TW" altLang="en-US" dirty="0"/>
              <a:t>所謂佛法者，即非佛法</a:t>
            </a:r>
            <a:r>
              <a:rPr lang="zh-TW" altLang="en-US" dirty="0" smtClean="0"/>
              <a:t>」</a:t>
            </a:r>
            <a:endParaRPr lang="zh-TW" altLang="en-US" dirty="0"/>
          </a:p>
        </p:txBody>
      </p:sp>
      <p:sp>
        <p:nvSpPr>
          <p:cNvPr id="39938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Century Gothic" pitchFamily="34" charset="0"/>
              <a:buAutoNum type="arabicPeriod"/>
            </a:pPr>
            <a:r>
              <a:rPr lang="zh-TW" altLang="en-US" smtClean="0"/>
              <a:t>諸佛，是</a:t>
            </a:r>
            <a:r>
              <a:rPr lang="zh-TW" altLang="en-US" smtClean="0">
                <a:solidFill>
                  <a:srgbClr val="C00000"/>
                </a:solidFill>
              </a:rPr>
              <a:t>佛</a:t>
            </a:r>
            <a:r>
              <a:rPr lang="zh-TW" altLang="en-US" smtClean="0"/>
              <a:t>；阿耨多羅三藐三菩提，是</a:t>
            </a:r>
            <a:r>
              <a:rPr lang="zh-TW" altLang="en-US" smtClean="0">
                <a:solidFill>
                  <a:srgbClr val="C00000"/>
                </a:solidFill>
              </a:rPr>
              <a:t>佛所得法</a:t>
            </a:r>
            <a:r>
              <a:rPr lang="zh-TW" altLang="en-US" smtClean="0"/>
              <a:t>。</a:t>
            </a:r>
            <a:endParaRPr lang="en-US" altLang="zh-TW" smtClean="0"/>
          </a:p>
          <a:p>
            <a:pPr marL="514350" indent="-514350">
              <a:buFont typeface="Century Gothic" pitchFamily="34" charset="0"/>
              <a:buAutoNum type="arabicPeriod"/>
            </a:pPr>
            <a:r>
              <a:rPr lang="zh-TW" altLang="en-US" smtClean="0"/>
              <a:t>佛與佛所得的法，合名</a:t>
            </a:r>
            <a:r>
              <a:rPr lang="zh-TW" altLang="en-US" smtClean="0">
                <a:solidFill>
                  <a:srgbClr val="C00000"/>
                </a:solidFill>
              </a:rPr>
              <a:t>佛法</a:t>
            </a:r>
            <a:r>
              <a:rPr lang="zh-TW" altLang="en-US" smtClean="0"/>
              <a:t>。</a:t>
            </a:r>
            <a:endParaRPr lang="en-US" altLang="zh-TW" smtClean="0"/>
          </a:p>
          <a:p>
            <a:pPr marL="514350" indent="-514350">
              <a:buFont typeface="Century Gothic" pitchFamily="34" charset="0"/>
              <a:buAutoNum type="arabicPeriod"/>
            </a:pPr>
            <a:r>
              <a:rPr lang="zh-TW" altLang="en-US" smtClean="0"/>
              <a:t>佛說：所說的佛法，即是非佛法。</a:t>
            </a:r>
            <a:endParaRPr lang="en-US" altLang="zh-TW" smtClean="0"/>
          </a:p>
          <a:p>
            <a:pPr marL="514350" indent="-514350">
              <a:buFont typeface="Century Gothic" pitchFamily="34" charset="0"/>
              <a:buAutoNum type="arabicPeriod"/>
            </a:pPr>
            <a:r>
              <a:rPr lang="zh-TW" altLang="en-US" smtClean="0"/>
              <a:t>畢竟空中，確是</a:t>
            </a:r>
            <a:r>
              <a:rPr lang="zh-TW" altLang="en-US" smtClean="0">
                <a:solidFill>
                  <a:srgbClr val="C00000"/>
                </a:solidFill>
              </a:rPr>
              <a:t>人法</a:t>
            </a:r>
            <a:r>
              <a:rPr lang="zh-TW" altLang="en-US" smtClean="0"/>
              <a:t>都不可得的。假使就此執為實有</a:t>
            </a:r>
            <a:r>
              <a:rPr lang="zh-TW" altLang="en-US" smtClean="0">
                <a:solidFill>
                  <a:srgbClr val="C00000"/>
                </a:solidFill>
              </a:rPr>
              <a:t>佛法</a:t>
            </a:r>
            <a:r>
              <a:rPr lang="zh-TW" altLang="en-US" smtClean="0"/>
              <a:t>，那就錯了！</a:t>
            </a:r>
          </a:p>
          <a:p>
            <a:pPr marL="514350" indent="-514350">
              <a:buFont typeface="Century Gothic" pitchFamily="34" charset="0"/>
              <a:buAutoNum type="arabicPeriod"/>
            </a:pPr>
            <a:endParaRPr lang="zh-TW" altLang="en-US" smtClean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1" name="內容版面配置區 3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4288" y="25400"/>
            <a:ext cx="9129712" cy="6846888"/>
          </a:xfrm>
        </p:spPr>
      </p:pic>
      <p:sp>
        <p:nvSpPr>
          <p:cNvPr id="5" name="矩形 4"/>
          <p:cNvSpPr/>
          <p:nvPr/>
        </p:nvSpPr>
        <p:spPr>
          <a:xfrm>
            <a:off x="437535" y="411043"/>
            <a:ext cx="4134465" cy="618630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TW" altLang="en-US" sz="44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+mn-lt"/>
                <a:ea typeface="+mn-ea"/>
              </a:rPr>
              <a:t>願消三障諸煩惱</a:t>
            </a:r>
            <a:endParaRPr lang="en-US" altLang="zh-TW" sz="44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+mn-lt"/>
              <a:ea typeface="+mn-ea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TW" altLang="en-US" sz="44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+mn-lt"/>
                <a:ea typeface="+mn-ea"/>
              </a:rPr>
              <a:t>願得智慧真明了</a:t>
            </a:r>
            <a:endParaRPr lang="en-US" altLang="zh-TW" sz="44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+mn-lt"/>
              <a:ea typeface="+mn-ea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TW" altLang="en-US" sz="44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+mn-lt"/>
                <a:ea typeface="+mn-ea"/>
              </a:rPr>
              <a:t>普願罪障悉消除</a:t>
            </a:r>
            <a:endParaRPr lang="en-US" altLang="zh-TW" sz="44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+mn-lt"/>
              <a:ea typeface="+mn-ea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TW" altLang="en-US" sz="44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+mn-lt"/>
                <a:ea typeface="+mn-ea"/>
              </a:rPr>
              <a:t>世世常行菩薩道</a:t>
            </a:r>
            <a:endParaRPr lang="en-US" altLang="zh-TW" sz="44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+mn-lt"/>
              <a:ea typeface="+mn-ea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altLang="zh-TW" sz="44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+mn-lt"/>
              <a:ea typeface="+mn-ea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TW" altLang="en-US" sz="44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+mn-lt"/>
                <a:ea typeface="+mn-ea"/>
              </a:rPr>
              <a:t>以此功德種善根</a:t>
            </a:r>
            <a:endParaRPr lang="en-US" altLang="zh-TW" sz="44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+mn-lt"/>
              <a:ea typeface="+mn-ea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TW" altLang="en-US" sz="44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+mn-lt"/>
                <a:ea typeface="+mn-ea"/>
              </a:rPr>
              <a:t>累世怨親同沾恩</a:t>
            </a:r>
            <a:endParaRPr lang="en-US" altLang="zh-TW" sz="44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+mn-lt"/>
              <a:ea typeface="+mn-ea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TW" altLang="en-US" sz="44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+mn-lt"/>
                <a:ea typeface="+mn-ea"/>
              </a:rPr>
              <a:t>由斯解脫諸苦惱</a:t>
            </a:r>
            <a:endParaRPr lang="en-US" altLang="zh-TW" sz="44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+mn-lt"/>
              <a:ea typeface="+mn-ea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TW" altLang="en-US" sz="44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+mn-lt"/>
                <a:ea typeface="+mn-ea"/>
              </a:rPr>
              <a:t>共證菩提度有情</a:t>
            </a:r>
            <a:endParaRPr lang="zh-TW" altLang="en-US" sz="44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+mn-lt"/>
              <a:ea typeface="+mn-ea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lnSpc>
                <a:spcPct val="100000"/>
              </a:lnSpc>
              <a:spcAft>
                <a:spcPts val="0"/>
              </a:spcAft>
              <a:defRPr/>
            </a:pPr>
            <a:r>
              <a:rPr lang="zh-TW" altLang="en-US" dirty="0"/>
              <a:t>己三  賢聖無為同證</a:t>
            </a:r>
            <a:br>
              <a:rPr lang="zh-TW" altLang="en-US" dirty="0"/>
            </a:br>
            <a:r>
              <a:rPr lang="zh-TW" altLang="en-US" dirty="0"/>
              <a:t>庚一  舉如來為證</a:t>
            </a:r>
            <a:br>
              <a:rPr lang="zh-TW" altLang="en-US" dirty="0"/>
            </a:br>
            <a:r>
              <a:rPr lang="zh-TW" altLang="en-US" dirty="0"/>
              <a:t>辛一  正說</a:t>
            </a:r>
          </a:p>
        </p:txBody>
      </p:sp>
      <p:sp>
        <p:nvSpPr>
          <p:cNvPr id="15363" name="內容版面配置區 2"/>
          <p:cNvSpPr>
            <a:spLocks noGrp="1"/>
          </p:cNvSpPr>
          <p:nvPr>
            <p:ph idx="1"/>
          </p:nvPr>
        </p:nvSpPr>
        <p:spPr>
          <a:xfrm>
            <a:off x="457200" y="1600200"/>
            <a:ext cx="8218488" cy="4852988"/>
          </a:xfrm>
        </p:spPr>
        <p:txBody>
          <a:bodyPr/>
          <a:lstStyle/>
          <a:p>
            <a:r>
              <a:rPr lang="zh-TW" altLang="en-US" smtClean="0"/>
              <a:t>須菩提！於意云何？如來得</a:t>
            </a:r>
            <a:r>
              <a:rPr lang="zh-TW" altLang="en-US" smtClean="0">
                <a:solidFill>
                  <a:srgbClr val="FF0000"/>
                </a:solidFill>
              </a:rPr>
              <a:t>阿耨多羅三藐三菩提</a:t>
            </a:r>
            <a:r>
              <a:rPr lang="zh-TW" altLang="en-US" smtClean="0"/>
              <a:t>耶？如來</a:t>
            </a:r>
            <a:r>
              <a:rPr lang="zh-TW" altLang="en-US" smtClean="0">
                <a:solidFill>
                  <a:srgbClr val="FF0000"/>
                </a:solidFill>
              </a:rPr>
              <a:t>有所說法</a:t>
            </a:r>
            <a:r>
              <a:rPr lang="zh-TW" altLang="en-US" smtClean="0"/>
              <a:t>耶</a:t>
            </a:r>
            <a:r>
              <a:rPr lang="en-US" altLang="zh-TW" smtClean="0"/>
              <a:t>』</a:t>
            </a:r>
            <a:r>
              <a:rPr lang="zh-TW" altLang="en-US" smtClean="0"/>
              <a:t>？</a:t>
            </a:r>
            <a:endParaRPr lang="en-US" altLang="zh-TW" smtClean="0"/>
          </a:p>
          <a:p>
            <a:r>
              <a:rPr lang="zh-TW" altLang="en-US" smtClean="0"/>
              <a:t>須菩提言：</a:t>
            </a:r>
            <a:r>
              <a:rPr lang="en-US" altLang="zh-TW" smtClean="0"/>
              <a:t>『</a:t>
            </a:r>
            <a:r>
              <a:rPr lang="zh-TW" altLang="en-US" smtClean="0"/>
              <a:t>如我解佛所說義，無有定法名阿耨多羅三藐三菩提，亦無有定法如來可說。何以故？如來所說法，皆不可取、不可說，非法非非法。所以者何？</a:t>
            </a:r>
            <a:r>
              <a:rPr lang="zh-TW" altLang="en-US" smtClean="0">
                <a:solidFill>
                  <a:srgbClr val="0070C0"/>
                </a:solidFill>
              </a:rPr>
              <a:t>一切賢聖皆以無為法而有差別</a:t>
            </a:r>
            <a:r>
              <a:rPr lang="zh-TW" altLang="en-US" smtClean="0"/>
              <a:t>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zh-TW" altLang="en-US" dirty="0" smtClean="0"/>
              <a:t>舉「如來之證」明「離相之般若」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zh-TW" altLang="en-US" dirty="0">
                <a:solidFill>
                  <a:srgbClr val="0070C0"/>
                </a:solidFill>
              </a:rPr>
              <a:t>離一切相</a:t>
            </a:r>
            <a:r>
              <a:rPr lang="zh-TW" altLang="en-US" dirty="0"/>
              <a:t>的般若，難</a:t>
            </a:r>
            <a:r>
              <a:rPr lang="zh-TW" altLang="en-US" dirty="0">
                <a:solidFill>
                  <a:srgbClr val="C00000"/>
                </a:solidFill>
              </a:rPr>
              <a:t>信</a:t>
            </a:r>
            <a:r>
              <a:rPr lang="zh-TW" altLang="en-US" dirty="0"/>
              <a:t>難</a:t>
            </a:r>
            <a:r>
              <a:rPr lang="zh-TW" altLang="en-US" dirty="0">
                <a:solidFill>
                  <a:srgbClr val="C00000"/>
                </a:solidFill>
              </a:rPr>
              <a:t>解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zh-TW" altLang="en-US" dirty="0" smtClean="0"/>
              <a:t>上</a:t>
            </a:r>
            <a:r>
              <a:rPr lang="zh-TW" altLang="en-US" dirty="0"/>
              <a:t>已明</a:t>
            </a:r>
            <a:r>
              <a:rPr lang="zh-TW" altLang="en-US" dirty="0">
                <a:solidFill>
                  <a:srgbClr val="7030A0"/>
                </a:solidFill>
              </a:rPr>
              <a:t>未來有人</a:t>
            </a:r>
            <a:r>
              <a:rPr lang="zh-TW" altLang="en-US" dirty="0"/>
              <a:t>能信能證，以下再以</a:t>
            </a:r>
            <a:r>
              <a:rPr lang="zh-TW" altLang="en-US" dirty="0">
                <a:solidFill>
                  <a:srgbClr val="7030A0"/>
                </a:solidFill>
              </a:rPr>
              <a:t>已經</a:t>
            </a:r>
            <a:r>
              <a:rPr lang="zh-TW" altLang="en-US" dirty="0" smtClean="0">
                <a:solidFill>
                  <a:srgbClr val="7030A0"/>
                </a:solidFill>
              </a:rPr>
              <a:t>能淨</a:t>
            </a:r>
            <a:r>
              <a:rPr lang="zh-TW" altLang="en-US" dirty="0">
                <a:solidFill>
                  <a:srgbClr val="7030A0"/>
                </a:solidFill>
              </a:rPr>
              <a:t>信實證的聖賢</a:t>
            </a:r>
            <a:r>
              <a:rPr lang="zh-TW" altLang="en-US" dirty="0"/>
              <a:t>，來證明此難信難解的</a:t>
            </a:r>
            <a:r>
              <a:rPr lang="zh-TW" altLang="en-US" dirty="0">
                <a:solidFill>
                  <a:srgbClr val="C00000"/>
                </a:solidFill>
              </a:rPr>
              <a:t>可信可證</a:t>
            </a:r>
            <a:r>
              <a:rPr lang="zh-TW" altLang="en-US" dirty="0"/>
              <a:t>。先舉究竟圓證的如來為證。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zh-TW" altLang="en-US" dirty="0"/>
              <a:t>佛問須菩提：今有兩個問題問你</a:t>
            </a:r>
            <a:r>
              <a:rPr lang="zh-TW" altLang="en-US" dirty="0" smtClean="0"/>
              <a:t>：</a:t>
            </a:r>
            <a:endParaRPr lang="en-US" altLang="zh-TW" dirty="0" smtClean="0"/>
          </a:p>
          <a:p>
            <a:pPr lvl="1" fontAlgn="auto">
              <a:spcAft>
                <a:spcPts val="0"/>
              </a:spcAft>
              <a:defRPr/>
            </a:pPr>
            <a:r>
              <a:rPr lang="zh-TW" altLang="en-US" dirty="0" smtClean="0"/>
              <a:t>一</a:t>
            </a:r>
            <a:r>
              <a:rPr lang="zh-TW" altLang="en-US" dirty="0"/>
              <a:t>、如來在菩提樹下成遍正覺，實有</a:t>
            </a:r>
            <a:r>
              <a:rPr lang="zh-TW" altLang="en-US" dirty="0" smtClean="0"/>
              <a:t>阿耨</a:t>
            </a:r>
            <a:r>
              <a:rPr lang="zh-TW" altLang="en-US" dirty="0"/>
              <a:t>多羅三藐三菩提可證得嗎</a:t>
            </a:r>
            <a:r>
              <a:rPr lang="zh-TW" altLang="en-US" dirty="0" smtClean="0"/>
              <a:t>？</a:t>
            </a:r>
            <a:endParaRPr lang="en-US" altLang="zh-TW" dirty="0" smtClean="0"/>
          </a:p>
          <a:p>
            <a:pPr lvl="1" fontAlgn="auto">
              <a:spcAft>
                <a:spcPts val="0"/>
              </a:spcAft>
              <a:defRPr/>
            </a:pPr>
            <a:r>
              <a:rPr lang="zh-TW" altLang="en-US" dirty="0" smtClean="0"/>
              <a:t>二</a:t>
            </a:r>
            <a:r>
              <a:rPr lang="zh-TW" altLang="en-US" dirty="0"/>
              <a:t>、如來成道後，大轉法輪，確有法可說嗎？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endParaRPr lang="zh-TW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zh-TW" altLang="en-US" dirty="0" smtClean="0"/>
              <a:t>佛舉二問之原由</a:t>
            </a:r>
            <a:endParaRPr lang="zh-TW" altLang="en-US" dirty="0"/>
          </a:p>
        </p:txBody>
      </p:sp>
      <p:sp>
        <p:nvSpPr>
          <p:cNvPr id="17410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Century Gothic" pitchFamily="34" charset="0"/>
              <a:buAutoNum type="arabicPeriod"/>
            </a:pPr>
            <a:r>
              <a:rPr lang="zh-TW" altLang="en-US" smtClean="0"/>
              <a:t>佛舉此二問，因菩薩</a:t>
            </a:r>
            <a:r>
              <a:rPr lang="zh-TW" altLang="en-US" smtClean="0">
                <a:solidFill>
                  <a:srgbClr val="7030A0"/>
                </a:solidFill>
              </a:rPr>
              <a:t>得</a:t>
            </a:r>
            <a:r>
              <a:rPr lang="zh-TW" altLang="en-US" smtClean="0"/>
              <a:t>明心菩提，</a:t>
            </a:r>
            <a:r>
              <a:rPr lang="zh-TW" altLang="en-US" smtClean="0">
                <a:solidFill>
                  <a:srgbClr val="7030A0"/>
                </a:solidFill>
              </a:rPr>
              <a:t>即分證</a:t>
            </a:r>
            <a:r>
              <a:rPr lang="zh-TW" altLang="en-US" smtClean="0"/>
              <a:t>無上菩提，而佛卻說：</a:t>
            </a:r>
            <a:r>
              <a:rPr lang="en-US" altLang="zh-TW" smtClean="0"/>
              <a:t>『</a:t>
            </a:r>
            <a:r>
              <a:rPr lang="zh-TW" altLang="en-US" smtClean="0"/>
              <a:t>諸相非相</a:t>
            </a:r>
            <a:r>
              <a:rPr lang="en-US" altLang="zh-TW" smtClean="0"/>
              <a:t>』</a:t>
            </a:r>
            <a:r>
              <a:rPr lang="zh-TW" altLang="en-US" smtClean="0"/>
              <a:t>；又說：</a:t>
            </a:r>
            <a:r>
              <a:rPr lang="en-US" altLang="zh-TW" smtClean="0"/>
              <a:t>『</a:t>
            </a:r>
            <a:r>
              <a:rPr lang="zh-TW" altLang="en-US" smtClean="0"/>
              <a:t>不應取法，不應取非法</a:t>
            </a:r>
            <a:r>
              <a:rPr lang="en-US" altLang="zh-TW" smtClean="0"/>
              <a:t>』</a:t>
            </a:r>
            <a:r>
              <a:rPr lang="zh-TW" altLang="en-US" smtClean="0"/>
              <a:t>。</a:t>
            </a:r>
            <a:endParaRPr lang="en-US" altLang="zh-TW" smtClean="0"/>
          </a:p>
          <a:p>
            <a:pPr marL="514350" indent="-514350">
              <a:buFont typeface="Century Gothic" pitchFamily="34" charset="0"/>
              <a:buAutoNum type="arabicPeriod"/>
            </a:pPr>
            <a:r>
              <a:rPr lang="zh-TW" altLang="en-US" smtClean="0"/>
              <a:t>恐有人懷疑：佛得阿耨多羅三藐三菩提，不是可得嗎？不又大轉法輪嗎？</a:t>
            </a:r>
            <a:endParaRPr lang="en-US" altLang="zh-TW" smtClean="0"/>
          </a:p>
          <a:p>
            <a:pPr marL="514350" indent="-514350">
              <a:buFont typeface="Century Gothic" pitchFamily="34" charset="0"/>
              <a:buAutoNum type="arabicPeriod"/>
            </a:pPr>
            <a:r>
              <a:rPr lang="zh-TW" altLang="en-US" smtClean="0"/>
              <a:t>既</a:t>
            </a:r>
            <a:r>
              <a:rPr lang="zh-TW" altLang="en-US" smtClean="0">
                <a:solidFill>
                  <a:srgbClr val="C00000"/>
                </a:solidFill>
              </a:rPr>
              <a:t>可證可說</a:t>
            </a:r>
            <a:r>
              <a:rPr lang="zh-TW" altLang="en-US" smtClean="0"/>
              <a:t>，</a:t>
            </a:r>
            <a:r>
              <a:rPr lang="zh-TW" altLang="en-US" smtClean="0">
                <a:solidFill>
                  <a:srgbClr val="7030A0"/>
                </a:solidFill>
              </a:rPr>
              <a:t>為什麼說</a:t>
            </a:r>
            <a:r>
              <a:rPr lang="en-US" altLang="zh-TW" smtClean="0"/>
              <a:t>『</a:t>
            </a:r>
            <a:r>
              <a:rPr lang="zh-TW" altLang="en-US" smtClean="0"/>
              <a:t>凡所有相皆是虛妄</a:t>
            </a:r>
            <a:r>
              <a:rPr lang="en-US" altLang="zh-TW" smtClean="0"/>
              <a:t>』</a:t>
            </a:r>
            <a:r>
              <a:rPr lang="zh-TW" altLang="en-US" smtClean="0"/>
              <a:t>？</a:t>
            </a:r>
            <a:r>
              <a:rPr lang="en-US" altLang="zh-TW" smtClean="0"/>
              <a:t>『</a:t>
            </a:r>
            <a:r>
              <a:rPr lang="zh-TW" altLang="en-US" smtClean="0"/>
              <a:t>不應取法，不應取非法</a:t>
            </a:r>
            <a:r>
              <a:rPr lang="en-US" altLang="zh-TW" smtClean="0"/>
              <a:t>』</a:t>
            </a:r>
            <a:r>
              <a:rPr lang="zh-TW" altLang="en-US" smtClean="0"/>
              <a:t>呢？</a:t>
            </a:r>
          </a:p>
          <a:p>
            <a:pPr marL="514350" indent="-514350">
              <a:buFont typeface="Century Gothic" pitchFamily="34" charset="0"/>
              <a:buAutoNum type="arabicPeriod"/>
            </a:pPr>
            <a:endParaRPr lang="zh-TW" altLang="en-US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zh-TW" altLang="en-US" dirty="0" smtClean="0"/>
              <a:t>須菩提之回答</a:t>
            </a:r>
            <a:endParaRPr lang="zh-TW" altLang="en-US" dirty="0"/>
          </a:p>
        </p:txBody>
      </p:sp>
      <p:sp>
        <p:nvSpPr>
          <p:cNvPr id="18434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smtClean="0"/>
              <a:t>須菩提</a:t>
            </a:r>
            <a:r>
              <a:rPr lang="zh-TW" altLang="en-US" smtClean="0">
                <a:solidFill>
                  <a:srgbClr val="7030A0"/>
                </a:solidFill>
              </a:rPr>
              <a:t>雖沒有</a:t>
            </a:r>
            <a:r>
              <a:rPr lang="zh-TW" altLang="en-US" smtClean="0">
                <a:solidFill>
                  <a:srgbClr val="C00000"/>
                </a:solidFill>
              </a:rPr>
              <a:t>圓證如來境界</a:t>
            </a:r>
            <a:r>
              <a:rPr lang="zh-TW" altLang="en-US" smtClean="0"/>
              <a:t>，</a:t>
            </a:r>
            <a:r>
              <a:rPr lang="zh-TW" altLang="en-US" smtClean="0">
                <a:solidFill>
                  <a:srgbClr val="7030A0"/>
                </a:solidFill>
              </a:rPr>
              <a:t>但</a:t>
            </a:r>
            <a:r>
              <a:rPr lang="zh-TW" altLang="en-US" smtClean="0"/>
              <a:t>他是</a:t>
            </a:r>
            <a:r>
              <a:rPr lang="zh-TW" altLang="en-US" smtClean="0">
                <a:solidFill>
                  <a:srgbClr val="C00000"/>
                </a:solidFill>
              </a:rPr>
              <a:t>無諍行</a:t>
            </a:r>
            <a:r>
              <a:rPr lang="zh-TW" altLang="en-US" smtClean="0"/>
              <a:t>大阿羅漢，</a:t>
            </a:r>
            <a:r>
              <a:rPr lang="zh-TW" altLang="en-US" smtClean="0">
                <a:solidFill>
                  <a:srgbClr val="7030A0"/>
                </a:solidFill>
              </a:rPr>
              <a:t>憑</a:t>
            </a:r>
            <a:r>
              <a:rPr lang="zh-TW" altLang="en-US" smtClean="0"/>
              <a:t>自己</a:t>
            </a:r>
            <a:r>
              <a:rPr lang="zh-TW" altLang="en-US" smtClean="0">
                <a:solidFill>
                  <a:srgbClr val="C00000"/>
                </a:solidFill>
              </a:rPr>
              <a:t>證覺無為空性</a:t>
            </a:r>
            <a:r>
              <a:rPr lang="zh-TW" altLang="en-US" smtClean="0"/>
              <a:t>的體驗，</a:t>
            </a:r>
            <a:r>
              <a:rPr lang="zh-TW" altLang="en-US" smtClean="0">
                <a:solidFill>
                  <a:srgbClr val="7030A0"/>
                </a:solidFill>
              </a:rPr>
              <a:t>及</a:t>
            </a:r>
            <a:r>
              <a:rPr lang="zh-TW" altLang="en-US" smtClean="0">
                <a:solidFill>
                  <a:srgbClr val="C00000"/>
                </a:solidFill>
              </a:rPr>
              <a:t>佛說無相</a:t>
            </a:r>
            <a:r>
              <a:rPr lang="zh-TW" altLang="en-US" smtClean="0"/>
              <a:t>，</a:t>
            </a:r>
            <a:r>
              <a:rPr lang="zh-TW" altLang="en-US" smtClean="0">
                <a:solidFill>
                  <a:srgbClr val="7030A0"/>
                </a:solidFill>
              </a:rPr>
              <a:t>比知</a:t>
            </a:r>
            <a:r>
              <a:rPr lang="zh-TW" altLang="en-US" smtClean="0">
                <a:solidFill>
                  <a:srgbClr val="C00000"/>
                </a:solidFill>
              </a:rPr>
              <a:t>如來聖境</a:t>
            </a:r>
            <a:r>
              <a:rPr lang="zh-TW" altLang="en-US" smtClean="0"/>
              <a:t>而回答說：如佛所說，如我所解，是沒有定性──</a:t>
            </a:r>
            <a:r>
              <a:rPr lang="zh-TW" altLang="en-US" smtClean="0">
                <a:solidFill>
                  <a:srgbClr val="FF0000"/>
                </a:solidFill>
              </a:rPr>
              <a:t>自性的阿耨多羅三藐三菩提</a:t>
            </a:r>
            <a:r>
              <a:rPr lang="zh-TW" altLang="en-US" smtClean="0"/>
              <a:t>為佛所證，也沒有</a:t>
            </a:r>
            <a:r>
              <a:rPr lang="zh-TW" altLang="en-US" smtClean="0">
                <a:solidFill>
                  <a:srgbClr val="FF0000"/>
                </a:solidFill>
              </a:rPr>
              <a:t>定性的法</a:t>
            </a:r>
            <a:r>
              <a:rPr lang="zh-TW" altLang="en-US" smtClean="0"/>
              <a:t>為如來所說。</a:t>
            </a:r>
          </a:p>
          <a:p>
            <a:endParaRPr lang="zh-TW" altLang="en-US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52513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zh-TW" altLang="en-US" dirty="0" smtClean="0"/>
              <a:t>無</a:t>
            </a:r>
            <a:r>
              <a:rPr lang="zh-TW" altLang="en-US" smtClean="0"/>
              <a:t>證</a:t>
            </a:r>
            <a:r>
              <a:rPr lang="en-US" altLang="zh-TW" dirty="0" smtClean="0"/>
              <a:t>‧</a:t>
            </a:r>
            <a:r>
              <a:rPr lang="zh-TW" altLang="en-US" dirty="0" smtClean="0"/>
              <a:t>無說</a:t>
            </a:r>
            <a:endParaRPr lang="zh-TW" altLang="en-US" dirty="0"/>
          </a:p>
        </p:txBody>
      </p:sp>
      <p:sp>
        <p:nvSpPr>
          <p:cNvPr id="19458" name="內容版面配置區 2"/>
          <p:cNvSpPr>
            <a:spLocks noGrp="1"/>
          </p:cNvSpPr>
          <p:nvPr>
            <p:ph idx="1"/>
          </p:nvPr>
        </p:nvSpPr>
        <p:spPr>
          <a:xfrm>
            <a:off x="457200" y="981075"/>
            <a:ext cx="8229600" cy="5472113"/>
          </a:xfrm>
        </p:spPr>
        <p:txBody>
          <a:bodyPr/>
          <a:lstStyle/>
          <a:p>
            <a:pPr marL="514350" indent="-514350">
              <a:buFont typeface="Century Gothic" pitchFamily="34" charset="0"/>
              <a:buAutoNum type="arabicPeriod"/>
            </a:pPr>
            <a:r>
              <a:rPr lang="zh-TW" altLang="en-US" smtClean="0"/>
              <a:t>須菩提的回答，真是恰到好處！</a:t>
            </a:r>
            <a:endParaRPr lang="en-US" altLang="zh-TW" smtClean="0"/>
          </a:p>
          <a:p>
            <a:pPr marL="514350" indent="-514350">
              <a:buFont typeface="Century Gothic" pitchFamily="34" charset="0"/>
              <a:buAutoNum type="arabicPeriod"/>
            </a:pPr>
            <a:r>
              <a:rPr lang="zh-TW" altLang="en-US" smtClean="0"/>
              <a:t>佛陀的</a:t>
            </a:r>
            <a:r>
              <a:rPr lang="zh-TW" altLang="en-US" smtClean="0">
                <a:solidFill>
                  <a:srgbClr val="C00000"/>
                </a:solidFill>
              </a:rPr>
              <a:t>現覺</a:t>
            </a:r>
            <a:r>
              <a:rPr lang="zh-TW" altLang="en-US" smtClean="0"/>
              <a:t>，</a:t>
            </a:r>
            <a:r>
              <a:rPr lang="zh-TW" altLang="en-US" smtClean="0">
                <a:solidFill>
                  <a:srgbClr val="7030A0"/>
                </a:solidFill>
              </a:rPr>
              <a:t>沒有</a:t>
            </a:r>
            <a:r>
              <a:rPr lang="zh-TW" altLang="en-US" smtClean="0">
                <a:solidFill>
                  <a:srgbClr val="C00000"/>
                </a:solidFill>
              </a:rPr>
              <a:t>能證所證</a:t>
            </a:r>
            <a:r>
              <a:rPr lang="zh-TW" altLang="en-US" smtClean="0"/>
              <a:t>的</a:t>
            </a:r>
            <a:r>
              <a:rPr lang="zh-TW" altLang="en-US" smtClean="0">
                <a:solidFill>
                  <a:srgbClr val="7030A0"/>
                </a:solidFill>
              </a:rPr>
              <a:t>差別</a:t>
            </a:r>
            <a:r>
              <a:rPr lang="zh-TW" altLang="en-US" smtClean="0"/>
              <a:t>可得，所謂</a:t>
            </a:r>
            <a:r>
              <a:rPr lang="en-US" altLang="zh-TW" smtClean="0"/>
              <a:t>『</a:t>
            </a:r>
            <a:r>
              <a:rPr lang="zh-TW" altLang="en-US" smtClean="0"/>
              <a:t>無智亦無得</a:t>
            </a:r>
            <a:r>
              <a:rPr lang="en-US" altLang="zh-TW" smtClean="0"/>
              <a:t>』</a:t>
            </a:r>
            <a:r>
              <a:rPr lang="zh-TW" altLang="en-US" smtClean="0"/>
              <a:t>。</a:t>
            </a:r>
            <a:r>
              <a:rPr lang="zh-TW" altLang="en-US" smtClean="0">
                <a:solidFill>
                  <a:srgbClr val="0070C0"/>
                </a:solidFill>
              </a:rPr>
              <a:t>如覺有什麼為智慧所得，這那裡還是正覺！</a:t>
            </a:r>
            <a:endParaRPr lang="en-US" altLang="zh-TW" smtClean="0">
              <a:solidFill>
                <a:srgbClr val="0070C0"/>
              </a:solidFill>
            </a:endParaRPr>
          </a:p>
          <a:p>
            <a:pPr marL="514350" indent="-514350">
              <a:buFont typeface="Century Gothic" pitchFamily="34" charset="0"/>
              <a:buAutoNum type="arabicPeriod"/>
            </a:pPr>
            <a:r>
              <a:rPr lang="zh-TW" altLang="en-US" smtClean="0"/>
              <a:t>論到</a:t>
            </a:r>
            <a:r>
              <a:rPr lang="zh-TW" altLang="en-US" smtClean="0">
                <a:solidFill>
                  <a:srgbClr val="C00000"/>
                </a:solidFill>
              </a:rPr>
              <a:t>說法</a:t>
            </a:r>
            <a:r>
              <a:rPr lang="zh-TW" altLang="en-US" smtClean="0"/>
              <a:t>，更</a:t>
            </a:r>
            <a:r>
              <a:rPr lang="zh-TW" altLang="en-US" smtClean="0">
                <a:solidFill>
                  <a:srgbClr val="7030A0"/>
                </a:solidFill>
              </a:rPr>
              <a:t>沒有</a:t>
            </a:r>
            <a:r>
              <a:rPr lang="zh-TW" altLang="en-US" smtClean="0">
                <a:solidFill>
                  <a:srgbClr val="C00000"/>
                </a:solidFill>
              </a:rPr>
              <a:t>定法可說</a:t>
            </a:r>
            <a:r>
              <a:rPr lang="zh-TW" altLang="en-US" smtClean="0"/>
              <a:t>，</a:t>
            </a:r>
            <a:r>
              <a:rPr lang="zh-TW" altLang="en-US" smtClean="0">
                <a:solidFill>
                  <a:srgbClr val="0070C0"/>
                </a:solidFill>
              </a:rPr>
              <a:t>一切名言不得實義</a:t>
            </a:r>
            <a:r>
              <a:rPr lang="zh-TW" altLang="en-US" smtClean="0"/>
              <a:t>。</a:t>
            </a:r>
            <a:endParaRPr lang="en-US" altLang="zh-TW" smtClean="0"/>
          </a:p>
          <a:p>
            <a:pPr marL="514350" indent="-514350">
              <a:buFont typeface="Century Gothic" pitchFamily="34" charset="0"/>
              <a:buAutoNum type="arabicPeriod"/>
            </a:pPr>
            <a:r>
              <a:rPr lang="zh-TW" altLang="en-US" smtClean="0"/>
              <a:t>佛法雖多，不外</a:t>
            </a:r>
            <a:r>
              <a:rPr lang="zh-TW" altLang="en-US" smtClean="0">
                <a:solidFill>
                  <a:srgbClr val="C00000"/>
                </a:solidFill>
              </a:rPr>
              <a:t>證法</a:t>
            </a:r>
            <a:r>
              <a:rPr lang="zh-TW" altLang="en-US" smtClean="0"/>
              <a:t>與</a:t>
            </a:r>
            <a:r>
              <a:rPr lang="zh-TW" altLang="en-US" smtClean="0">
                <a:solidFill>
                  <a:srgbClr val="C00000"/>
                </a:solidFill>
              </a:rPr>
              <a:t>教法</a:t>
            </a:r>
            <a:r>
              <a:rPr lang="zh-TW" altLang="en-US" smtClean="0"/>
              <a:t>。</a:t>
            </a:r>
            <a:endParaRPr lang="en-US" altLang="zh-TW" smtClean="0"/>
          </a:p>
          <a:p>
            <a:pPr marL="514350" indent="-514350">
              <a:buFont typeface="Century Gothic" pitchFamily="34" charset="0"/>
              <a:buAutoNum type="arabicPeriod"/>
            </a:pPr>
            <a:r>
              <a:rPr lang="zh-TW" altLang="en-US" smtClean="0">
                <a:solidFill>
                  <a:srgbClr val="C00000"/>
                </a:solidFill>
              </a:rPr>
              <a:t>無證無說</a:t>
            </a:r>
            <a:r>
              <a:rPr lang="zh-TW" altLang="en-US" smtClean="0"/>
              <a:t>，即明如來的自證化他，無不</a:t>
            </a:r>
            <a:r>
              <a:rPr lang="zh-TW" altLang="en-US" smtClean="0">
                <a:solidFill>
                  <a:srgbClr val="C00000"/>
                </a:solidFill>
              </a:rPr>
              <a:t>性空離相</a:t>
            </a:r>
            <a:r>
              <a:rPr lang="zh-TW" altLang="en-US" smtClean="0"/>
              <a:t>；因為性空離相，這才</a:t>
            </a:r>
            <a:r>
              <a:rPr lang="zh-TW" altLang="en-US" smtClean="0">
                <a:solidFill>
                  <a:srgbClr val="C00000"/>
                </a:solidFill>
              </a:rPr>
              <a:t>成佛說法</a:t>
            </a:r>
            <a:r>
              <a:rPr lang="zh-TW" altLang="en-US" smtClean="0"/>
              <a:t>呢！</a:t>
            </a:r>
          </a:p>
          <a:p>
            <a:pPr marL="514350" indent="-514350">
              <a:buFont typeface="Century Gothic" pitchFamily="34" charset="0"/>
              <a:buAutoNum type="arabicPeriod"/>
            </a:pPr>
            <a:endParaRPr lang="zh-TW" altLang="en-US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81075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zh-TW" altLang="en-US" smtClean="0"/>
              <a:t>抉</a:t>
            </a:r>
            <a:r>
              <a:rPr lang="zh-TW" altLang="en-US"/>
              <a:t>擇</a:t>
            </a:r>
            <a:r>
              <a:rPr lang="zh-TW" altLang="en-US" smtClean="0"/>
              <a:t>「無有定法可說」</a:t>
            </a:r>
            <a:endParaRPr lang="zh-TW" altLang="en-US"/>
          </a:p>
        </p:txBody>
      </p:sp>
      <p:sp>
        <p:nvSpPr>
          <p:cNvPr id="20482" name="內容版面配置區 2"/>
          <p:cNvSpPr>
            <a:spLocks noGrp="1"/>
          </p:cNvSpPr>
          <p:nvPr>
            <p:ph idx="1"/>
          </p:nvPr>
        </p:nvSpPr>
        <p:spPr>
          <a:xfrm>
            <a:off x="457200" y="1052513"/>
            <a:ext cx="8229600" cy="5400675"/>
          </a:xfrm>
        </p:spPr>
        <p:txBody>
          <a:bodyPr/>
          <a:lstStyle/>
          <a:p>
            <a:pPr marL="514350" indent="-514350">
              <a:buFont typeface="Century Gothic" pitchFamily="34" charset="0"/>
              <a:buAutoNum type="arabicPeriod"/>
            </a:pPr>
            <a:r>
              <a:rPr lang="zh-TW" altLang="en-US" smtClean="0"/>
              <a:t>但</a:t>
            </a:r>
            <a:r>
              <a:rPr lang="zh-TW" altLang="en-US" smtClean="0">
                <a:solidFill>
                  <a:srgbClr val="7030A0"/>
                </a:solidFill>
              </a:rPr>
              <a:t>無有</a:t>
            </a:r>
            <a:r>
              <a:rPr lang="zh-TW" altLang="en-US" smtClean="0"/>
              <a:t>定法可說，</a:t>
            </a:r>
            <a:r>
              <a:rPr lang="zh-TW" altLang="en-US" smtClean="0">
                <a:solidFill>
                  <a:srgbClr val="C00000"/>
                </a:solidFill>
              </a:rPr>
              <a:t>決非隨便亂說</a:t>
            </a:r>
            <a:r>
              <a:rPr lang="zh-TW" altLang="en-US" smtClean="0"/>
              <a:t>。</a:t>
            </a:r>
            <a:r>
              <a:rPr lang="zh-TW" altLang="en-US" smtClean="0">
                <a:solidFill>
                  <a:srgbClr val="0070C0"/>
                </a:solidFill>
              </a:rPr>
              <a:t>語言</a:t>
            </a:r>
            <a:r>
              <a:rPr lang="zh-TW" altLang="en-US" smtClean="0"/>
              <a:t>不得實相，但在</a:t>
            </a:r>
            <a:r>
              <a:rPr lang="zh-TW" altLang="en-US" smtClean="0">
                <a:solidFill>
                  <a:srgbClr val="0070C0"/>
                </a:solidFill>
              </a:rPr>
              <a:t>世俗心境</a:t>
            </a:r>
            <a:r>
              <a:rPr lang="zh-TW" altLang="en-US" smtClean="0"/>
              <a:t>的習慣中，也有他的彼此、同異、是非。</a:t>
            </a:r>
            <a:endParaRPr lang="en-US" altLang="zh-TW" smtClean="0"/>
          </a:p>
          <a:p>
            <a:pPr marL="514350" indent="-514350">
              <a:buFont typeface="Century Gothic" pitchFamily="34" charset="0"/>
              <a:buAutoNum type="arabicPeriod"/>
            </a:pPr>
            <a:r>
              <a:rPr lang="zh-TW" altLang="en-US" smtClean="0"/>
              <a:t>如東南西北，雖沒有定性，但世俗仍有一定的方向可指；假使指東話西，即是違反世間。</a:t>
            </a:r>
            <a:r>
              <a:rPr lang="zh-TW" altLang="en-US" smtClean="0">
                <a:solidFill>
                  <a:srgbClr val="0070C0"/>
                </a:solidFill>
              </a:rPr>
              <a:t>世間的一般語言，尚不可亂說，何況佛法！</a:t>
            </a:r>
            <a:endParaRPr lang="en-US" altLang="zh-TW" smtClean="0">
              <a:solidFill>
                <a:srgbClr val="0070C0"/>
              </a:solidFill>
            </a:endParaRPr>
          </a:p>
          <a:p>
            <a:pPr marL="514350" indent="-514350">
              <a:buFont typeface="Century Gothic" pitchFamily="34" charset="0"/>
              <a:buAutoNum type="arabicPeriod"/>
            </a:pPr>
            <a:r>
              <a:rPr lang="zh-TW" altLang="en-US" smtClean="0"/>
              <a:t>所以，</a:t>
            </a:r>
            <a:r>
              <a:rPr lang="zh-TW" altLang="en-US" smtClean="0">
                <a:solidFill>
                  <a:srgbClr val="0070C0"/>
                </a:solidFill>
              </a:rPr>
              <a:t>隨順世俗</a:t>
            </a:r>
            <a:r>
              <a:rPr lang="zh-TW" altLang="en-US" smtClean="0"/>
              <a:t>而</a:t>
            </a:r>
            <a:r>
              <a:rPr lang="zh-TW" altLang="en-US" smtClean="0">
                <a:solidFill>
                  <a:srgbClr val="0070C0"/>
                </a:solidFill>
              </a:rPr>
              <a:t>安立佛法</a:t>
            </a:r>
            <a:r>
              <a:rPr lang="zh-TW" altLang="en-US" smtClean="0"/>
              <a:t>，如來師子吼，常作決定說。</a:t>
            </a:r>
          </a:p>
          <a:p>
            <a:pPr marL="514350" indent="-514350">
              <a:buFont typeface="Century Gothic" pitchFamily="34" charset="0"/>
              <a:buAutoNum type="arabicPeriod"/>
            </a:pPr>
            <a:endParaRPr lang="zh-TW" altLang="en-US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341438"/>
          </a:xfrm>
        </p:spPr>
        <p:txBody>
          <a:bodyPr/>
          <a:lstStyle/>
          <a:p>
            <a:pPr fontAlgn="auto">
              <a:lnSpc>
                <a:spcPct val="100000"/>
              </a:lnSpc>
              <a:spcAft>
                <a:spcPts val="0"/>
              </a:spcAft>
              <a:defRPr/>
            </a:pPr>
            <a:r>
              <a:rPr lang="zh-TW" altLang="en-US" dirty="0"/>
              <a:t>何以證無可證，說無可說</a:t>
            </a:r>
            <a:r>
              <a:rPr lang="zh-TW" altLang="en-US" dirty="0" smtClean="0"/>
              <a:t>？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412875"/>
            <a:ext cx="8229600" cy="5040313"/>
          </a:xfrm>
        </p:spPr>
        <p:txBody>
          <a:bodyPr rtlCol="0"/>
          <a:lstStyle/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zh-TW" altLang="en-US" dirty="0"/>
              <a:t>因佛所說的及所證的法，是</a:t>
            </a:r>
            <a:r>
              <a:rPr lang="zh-TW" altLang="en-US" dirty="0">
                <a:solidFill>
                  <a:srgbClr val="7030A0"/>
                </a:solidFill>
              </a:rPr>
              <a:t>沒有定性</a:t>
            </a:r>
            <a:r>
              <a:rPr lang="zh-TW" altLang="en-US" dirty="0"/>
              <a:t>可以</a:t>
            </a:r>
            <a:r>
              <a:rPr lang="zh-TW" altLang="en-US" dirty="0">
                <a:solidFill>
                  <a:srgbClr val="C00000"/>
                </a:solidFill>
              </a:rPr>
              <a:t>取</a:t>
            </a:r>
            <a:r>
              <a:rPr lang="zh-TW" altLang="en-US" dirty="0" smtClean="0">
                <a:solidFill>
                  <a:srgbClr val="C00000"/>
                </a:solidFill>
              </a:rPr>
              <a:t>著</a:t>
            </a:r>
            <a:r>
              <a:rPr lang="zh-TW" altLang="en-US" dirty="0" smtClean="0"/>
              <a:t>的</a:t>
            </a:r>
            <a:r>
              <a:rPr lang="zh-TW" altLang="en-US" dirty="0"/>
              <a:t>或可</a:t>
            </a:r>
            <a:r>
              <a:rPr lang="zh-TW" altLang="en-US" dirty="0">
                <a:solidFill>
                  <a:srgbClr val="C00000"/>
                </a:solidFill>
              </a:rPr>
              <a:t>說</a:t>
            </a:r>
            <a:r>
              <a:rPr lang="zh-TW" altLang="en-US" dirty="0"/>
              <a:t>的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zh-TW" altLang="en-US" dirty="0" smtClean="0">
                <a:solidFill>
                  <a:srgbClr val="C00000"/>
                </a:solidFill>
              </a:rPr>
              <a:t>取</a:t>
            </a:r>
            <a:r>
              <a:rPr lang="zh-TW" altLang="en-US" dirty="0">
                <a:solidFill>
                  <a:srgbClr val="C00000"/>
                </a:solidFill>
              </a:rPr>
              <a:t>著</a:t>
            </a:r>
            <a:r>
              <a:rPr lang="zh-TW" altLang="en-US" dirty="0"/>
              <a:t>，約</a:t>
            </a:r>
            <a:r>
              <a:rPr lang="zh-TW" altLang="en-US" dirty="0">
                <a:solidFill>
                  <a:srgbClr val="7030A0"/>
                </a:solidFill>
              </a:rPr>
              <a:t>心境的</a:t>
            </a:r>
            <a:r>
              <a:rPr lang="zh-TW" altLang="en-US" dirty="0"/>
              <a:t>能證所證說；</a:t>
            </a:r>
            <a:r>
              <a:rPr lang="zh-TW" altLang="en-US" dirty="0">
                <a:solidFill>
                  <a:srgbClr val="C00000"/>
                </a:solidFill>
              </a:rPr>
              <a:t>言說</a:t>
            </a:r>
            <a:r>
              <a:rPr lang="zh-TW" altLang="en-US" dirty="0"/>
              <a:t>，約</a:t>
            </a:r>
            <a:r>
              <a:rPr lang="zh-TW" altLang="en-US" dirty="0">
                <a:solidFill>
                  <a:srgbClr val="7030A0"/>
                </a:solidFill>
              </a:rPr>
              <a:t>語言的</a:t>
            </a:r>
            <a:r>
              <a:rPr lang="zh-TW" altLang="en-US" dirty="0"/>
              <a:t>能詮所詮說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lvl="1" fontAlgn="auto">
              <a:spcAft>
                <a:spcPts val="0"/>
              </a:spcAft>
              <a:defRPr/>
            </a:pPr>
            <a:r>
              <a:rPr lang="zh-TW" altLang="en-US" dirty="0" smtClean="0"/>
              <a:t>凡是</a:t>
            </a:r>
            <a:r>
              <a:rPr lang="zh-TW" altLang="en-US" dirty="0" smtClean="0">
                <a:solidFill>
                  <a:srgbClr val="7030A0"/>
                </a:solidFill>
              </a:rPr>
              <a:t>心</a:t>
            </a:r>
            <a:r>
              <a:rPr lang="zh-TW" altLang="en-US" dirty="0"/>
              <a:t>有所取，</a:t>
            </a:r>
            <a:r>
              <a:rPr lang="zh-TW" altLang="en-US" dirty="0">
                <a:solidFill>
                  <a:srgbClr val="7030A0"/>
                </a:solidFill>
              </a:rPr>
              <a:t>口</a:t>
            </a:r>
            <a:r>
              <a:rPr lang="zh-TW" altLang="en-US" dirty="0"/>
              <a:t>有所說，一切都是</a:t>
            </a:r>
            <a:r>
              <a:rPr lang="zh-TW" altLang="en-US" dirty="0">
                <a:solidFill>
                  <a:srgbClr val="7030A0"/>
                </a:solidFill>
              </a:rPr>
              <a:t>自性空</a:t>
            </a:r>
            <a:r>
              <a:rPr lang="zh-TW" altLang="en-US" dirty="0"/>
              <a:t>的，所以名為</a:t>
            </a:r>
            <a:r>
              <a:rPr lang="zh-TW" altLang="en-US" dirty="0">
                <a:solidFill>
                  <a:srgbClr val="C00000"/>
                </a:solidFill>
              </a:rPr>
              <a:t>非法</a:t>
            </a:r>
            <a:r>
              <a:rPr lang="zh-TW" altLang="en-US" dirty="0" smtClean="0"/>
              <a:t>；</a:t>
            </a:r>
            <a:endParaRPr lang="en-US" altLang="zh-TW" dirty="0" smtClean="0"/>
          </a:p>
          <a:p>
            <a:pPr lvl="1" fontAlgn="auto">
              <a:spcAft>
                <a:spcPts val="0"/>
              </a:spcAft>
              <a:defRPr/>
            </a:pPr>
            <a:r>
              <a:rPr lang="zh-TW" altLang="en-US" dirty="0" smtClean="0"/>
              <a:t>一切</a:t>
            </a:r>
            <a:r>
              <a:rPr lang="zh-TW" altLang="en-US" dirty="0"/>
              <a:t>法非法的</a:t>
            </a:r>
            <a:r>
              <a:rPr lang="zh-TW" altLang="en-US" dirty="0" smtClean="0">
                <a:solidFill>
                  <a:srgbClr val="7030A0"/>
                </a:solidFill>
              </a:rPr>
              <a:t>無為空</a:t>
            </a:r>
            <a:r>
              <a:rPr lang="zh-TW" altLang="en-US" dirty="0">
                <a:solidFill>
                  <a:srgbClr val="7030A0"/>
                </a:solidFill>
              </a:rPr>
              <a:t>寂</a:t>
            </a:r>
            <a:r>
              <a:rPr lang="zh-TW" altLang="en-US" dirty="0"/>
              <a:t>，也還是</a:t>
            </a:r>
            <a:r>
              <a:rPr lang="zh-TW" altLang="en-US" dirty="0">
                <a:solidFill>
                  <a:srgbClr val="7030A0"/>
                </a:solidFill>
              </a:rPr>
              <a:t>不可取不可說</a:t>
            </a:r>
            <a:r>
              <a:rPr lang="zh-TW" altLang="en-US" dirty="0"/>
              <a:t>，所以又說</a:t>
            </a:r>
            <a:r>
              <a:rPr lang="zh-TW" altLang="en-US" dirty="0">
                <a:solidFill>
                  <a:srgbClr val="C00000"/>
                </a:solidFill>
              </a:rPr>
              <a:t>非非法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endParaRPr lang="zh-TW" alt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高階主管">
  <a:themeElements>
    <a:clrScheme name="高階主管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高階主管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高階主管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150</TotalTime>
  <Words>3022</Words>
  <Application>Microsoft Office PowerPoint</Application>
  <PresentationFormat>On-screen Show (4:3)</PresentationFormat>
  <Paragraphs>115</Paragraphs>
  <Slides>28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Design Template</vt:lpstr>
      </vt:variant>
      <vt:variant>
        <vt:i4>10</vt:i4>
      </vt:variant>
      <vt:variant>
        <vt:lpstr>Slide Titles</vt:lpstr>
      </vt:variant>
      <vt:variant>
        <vt:i4>28</vt:i4>
      </vt:variant>
    </vt:vector>
  </HeadingPairs>
  <TitlesOfParts>
    <vt:vector size="46" baseType="lpstr">
      <vt:lpstr>Palatino Linotype</vt:lpstr>
      <vt:lpstr>新細明體</vt:lpstr>
      <vt:lpstr>Arial</vt:lpstr>
      <vt:lpstr>微軟正黑體</vt:lpstr>
      <vt:lpstr>標楷體</vt:lpstr>
      <vt:lpstr>Century Gothic</vt:lpstr>
      <vt:lpstr>Courier New</vt:lpstr>
      <vt:lpstr>Calibri</vt:lpstr>
      <vt:lpstr>高階主管</vt:lpstr>
      <vt:lpstr>高階主管</vt:lpstr>
      <vt:lpstr>高階主管</vt:lpstr>
      <vt:lpstr>高階主管</vt:lpstr>
      <vt:lpstr>高階主管</vt:lpstr>
      <vt:lpstr>高階主管</vt:lpstr>
      <vt:lpstr>高階主管</vt:lpstr>
      <vt:lpstr>高階主管</vt:lpstr>
      <vt:lpstr>高階主管</vt:lpstr>
      <vt:lpstr>高階主管</vt:lpstr>
      <vt:lpstr>Slide 1</vt:lpstr>
      <vt:lpstr>金剛般若波羅蜜經講記 （十二講之四）</vt:lpstr>
      <vt:lpstr>己三  賢聖無為同證 庚一  舉如來為證 辛一  正說</vt:lpstr>
      <vt:lpstr>舉「如來之證」明「離相之般若」</vt:lpstr>
      <vt:lpstr>佛舉二問之原由</vt:lpstr>
      <vt:lpstr>須菩提之回答</vt:lpstr>
      <vt:lpstr>無證‧無說</vt:lpstr>
      <vt:lpstr>抉擇「無有定法可說」</vt:lpstr>
      <vt:lpstr>何以證無可證，說無可說？</vt:lpstr>
      <vt:lpstr>釋「一切賢聖皆以無為法而有差別」</vt:lpstr>
      <vt:lpstr>既「無為」，何以成「差別」？</vt:lpstr>
      <vt:lpstr>第一義中無有分別（1）</vt:lpstr>
      <vt:lpstr>第一義中無有分別（2）</vt:lpstr>
      <vt:lpstr>辛二  校德</vt:lpstr>
      <vt:lpstr>為何需「校量功德」？</vt:lpstr>
      <vt:lpstr>約布施的「質」與「量」校其功德</vt:lpstr>
      <vt:lpstr>此「質」與「量」，真有其事嗎？</vt:lpstr>
      <vt:lpstr>須菩提約「緣起性空」回答</vt:lpstr>
      <vt:lpstr>「受持」或「為他人說」勝於「布施」</vt:lpstr>
      <vt:lpstr>釋「受持四句偈」</vt:lpstr>
      <vt:lpstr>開發智慧的修學法</vt:lpstr>
      <vt:lpstr>五法行</vt:lpstr>
      <vt:lpstr>六法行</vt:lpstr>
      <vt:lpstr>「法施」何以勝「財施」？</vt:lpstr>
      <vt:lpstr>「三寶」因「般若」而有（釋「皆從此經出」）</vt:lpstr>
      <vt:lpstr>明「皆從此『經』出」</vt:lpstr>
      <vt:lpstr>釋「所謂佛法者，即非佛法」</vt:lpstr>
      <vt:lpstr>Slide 28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金剛般若波羅蜜經講記</dc:title>
  <dc:creator>Shidaoyi</dc:creator>
  <cp:lastModifiedBy>Ray</cp:lastModifiedBy>
  <cp:revision>27</cp:revision>
  <dcterms:created xsi:type="dcterms:W3CDTF">2012-12-03T12:11:00Z</dcterms:created>
  <dcterms:modified xsi:type="dcterms:W3CDTF">2013-01-21T20:37:13Z</dcterms:modified>
</cp:coreProperties>
</file>