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7" r:id="rId2"/>
    <p:sldId id="256" r:id="rId3"/>
    <p:sldId id="257" r:id="rId4"/>
    <p:sldId id="263" r:id="rId5"/>
    <p:sldId id="264" r:id="rId6"/>
    <p:sldId id="265" r:id="rId7"/>
    <p:sldId id="266" r:id="rId8"/>
    <p:sldId id="267" r:id="rId9"/>
    <p:sldId id="258" r:id="rId10"/>
    <p:sldId id="268" r:id="rId11"/>
    <p:sldId id="269" r:id="rId12"/>
    <p:sldId id="289" r:id="rId13"/>
    <p:sldId id="259" r:id="rId14"/>
    <p:sldId id="270" r:id="rId15"/>
    <p:sldId id="271" r:id="rId16"/>
    <p:sldId id="260" r:id="rId17"/>
    <p:sldId id="272" r:id="rId18"/>
    <p:sldId id="273" r:id="rId19"/>
    <p:sldId id="274" r:id="rId20"/>
    <p:sldId id="261" r:id="rId21"/>
    <p:sldId id="275" r:id="rId22"/>
    <p:sldId id="262" r:id="rId23"/>
    <p:sldId id="278" r:id="rId24"/>
    <p:sldId id="276" r:id="rId25"/>
    <p:sldId id="277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8" r:id="rId3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5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2D23381-C9CC-4D0E-ABCA-F518026E15D1}" type="datetimeFigureOut">
              <a:rPr lang="zh-TW" altLang="en-US"/>
              <a:pPr>
                <a:defRPr/>
              </a:pPr>
              <a:t>2013/1/21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CED94FC-3301-48FF-8EC2-8FD2FDED94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E354855-C352-4689-AD0C-F85A5F74DB03}" type="datetimeFigureOut">
              <a:rPr lang="zh-TW" altLang="en-US"/>
              <a:pPr>
                <a:defRPr/>
              </a:pPr>
              <a:t>2013/1/21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24C6FD8-17D9-4C44-A367-2C1B11C6CBA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400" b="1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 sz="2000">
                <a:solidFill>
                  <a:srgbClr val="7030A0"/>
                </a:solidFill>
              </a:defRPr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EBCB555-BE08-401C-8B88-70FACDC5FA90}" type="datetimeFigureOut">
              <a:rPr lang="zh-TW" altLang="en-US"/>
              <a:pPr>
                <a:defRPr/>
              </a:pPr>
              <a:t>2013/1/21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39C2D8A-93A0-46A1-B1E9-CDC3E84164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9C89289-174A-426B-8615-F0FD266B082C}" type="datetimeFigureOut">
              <a:rPr lang="zh-TW" altLang="en-US"/>
              <a:pPr>
                <a:defRPr/>
              </a:pPr>
              <a:t>2013/1/21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43E7AD7-A2E4-497D-9C6D-455F428933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F8AB9AA-696F-4CB2-83A1-01EF4B494AC7}" type="datetimeFigureOut">
              <a:rPr lang="zh-TW" altLang="en-US"/>
              <a:pPr>
                <a:defRPr/>
              </a:pPr>
              <a:t>2013/1/21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846BB5F-7DB8-4565-B4E0-122233FC86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C2303EA-13E0-48D9-B906-6F91C8118A9B}" type="datetimeFigureOut">
              <a:rPr lang="zh-TW" altLang="en-US"/>
              <a:pPr>
                <a:defRPr/>
              </a:pPr>
              <a:t>2013/1/21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EA2BA95-A122-4ACC-A287-0BC78F3EF7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81773A2-3AC4-4310-B57A-DDACDD17E72A}" type="datetimeFigureOut">
              <a:rPr lang="zh-TW" altLang="en-US"/>
              <a:pPr>
                <a:defRPr/>
              </a:pPr>
              <a:t>2013/1/21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21FAFF7-753F-46CF-8168-CF3037F7C8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5524834-5719-44A7-9708-6804DF9E1010}" type="datetimeFigureOut">
              <a:rPr lang="zh-TW" altLang="en-US"/>
              <a:pPr>
                <a:defRPr/>
              </a:pPr>
              <a:t>2013/1/21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A614160-AB10-4DE0-BCB7-A9AE0DC045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D089783-7A62-4810-8E77-70BDE0815B3D}" type="datetimeFigureOut">
              <a:rPr lang="zh-TW" altLang="en-US"/>
              <a:pPr>
                <a:defRPr/>
              </a:pPr>
              <a:t>2013/1/21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A60C77C-A3D7-4EBE-B348-49C97868E2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ts val="5800"/>
        </a:lnSpc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2pPr>
      <a:lvl3pPr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3pPr>
      <a:lvl4pPr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4pPr>
      <a:lvl5pPr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5pPr>
      <a:lvl6pPr marL="4572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6pPr>
      <a:lvl7pPr marL="9144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7pPr>
      <a:lvl8pPr marL="13716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8pPr>
      <a:lvl9pPr marL="18288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http://blog.yimg.com/2/6_ds6QB7s5.sEtrqzjoRGWUDQZykgoCaPkQ5czyQCF_2AonZufRggw--/7/l/zYD5Y0s7ueqyON4U_ASc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0"/>
            <a:ext cx="4897438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末世眾生能否深信此法？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離一切相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C00000"/>
                </a:solidFill>
              </a:rPr>
              <a:t>現見法性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7030A0"/>
                </a:solidFill>
              </a:rPr>
              <a:t>非</a:t>
            </a:r>
            <a:r>
              <a:rPr lang="zh-TW" altLang="en-US" dirty="0"/>
              <a:t>凡常的</a:t>
            </a:r>
            <a:r>
              <a:rPr lang="zh-TW" altLang="en-US" dirty="0">
                <a:solidFill>
                  <a:srgbClr val="7030A0"/>
                </a:solidFill>
              </a:rPr>
              <a:t>名言思度</a:t>
            </a:r>
            <a:r>
              <a:rPr lang="zh-TW" altLang="en-US" dirty="0"/>
              <a:t>可測，真所謂「甚深極甚深，</a:t>
            </a:r>
            <a:r>
              <a:rPr lang="zh-TW" altLang="en-US" dirty="0" smtClean="0"/>
              <a:t>難通達</a:t>
            </a:r>
            <a:r>
              <a:rPr lang="zh-TW" altLang="en-US" dirty="0"/>
              <a:t>極難通達」的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，須菩提</a:t>
            </a:r>
            <a:r>
              <a:rPr lang="zh-TW" altLang="en-US" dirty="0">
                <a:solidFill>
                  <a:srgbClr val="0070C0"/>
                </a:solidFill>
              </a:rPr>
              <a:t>為</a:t>
            </a:r>
            <a:r>
              <a:rPr lang="zh-TW" altLang="en-US" dirty="0"/>
              <a:t>末世眾生著想，</a:t>
            </a:r>
            <a:r>
              <a:rPr lang="zh-TW" altLang="en-US" dirty="0">
                <a:solidFill>
                  <a:srgbClr val="0070C0"/>
                </a:solidFill>
              </a:rPr>
              <a:t>勸學</a:t>
            </a:r>
            <a:r>
              <a:rPr lang="zh-TW" altLang="en-US" dirty="0"/>
              <a:t>此甚深法門，而</a:t>
            </a:r>
            <a:r>
              <a:rPr lang="zh-TW" altLang="en-US" dirty="0">
                <a:solidFill>
                  <a:srgbClr val="0070C0"/>
                </a:solidFill>
              </a:rPr>
              <a:t>啟</a:t>
            </a:r>
            <a:r>
              <a:rPr lang="zh-TW" altLang="en-US" dirty="0" smtClean="0">
                <a:solidFill>
                  <a:srgbClr val="0070C0"/>
                </a:solidFill>
              </a:rPr>
              <a:t>問</a:t>
            </a:r>
            <a:r>
              <a:rPr lang="zh-TW" altLang="en-US" dirty="0" smtClean="0"/>
              <a:t>如來</a:t>
            </a:r>
            <a:r>
              <a:rPr lang="zh-TW" altLang="en-US" dirty="0"/>
              <a:t>：未來世中，眾生聽到這樣甚深的法門──言說章句，能有生起真實</a:t>
            </a:r>
            <a:r>
              <a:rPr lang="zh-TW" altLang="en-US" dirty="0" smtClean="0"/>
              <a:t>信心的</a:t>
            </a:r>
            <a:r>
              <a:rPr lang="zh-TW" altLang="en-US" dirty="0"/>
              <a:t>沒有？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mtClean="0"/>
              <a:t>釋「實信」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在</a:t>
            </a:r>
            <a:r>
              <a:rPr lang="zh-TW" altLang="en-US" dirty="0">
                <a:solidFill>
                  <a:srgbClr val="C00000"/>
                </a:solidFill>
              </a:rPr>
              <a:t>聲聞</a:t>
            </a:r>
            <a:r>
              <a:rPr lang="zh-TW" altLang="en-US" dirty="0"/>
              <a:t>法中，即證須陀洹，得四不壞信──四證淨；</a:t>
            </a:r>
            <a:r>
              <a:rPr lang="zh-TW" altLang="en-US" dirty="0">
                <a:solidFill>
                  <a:srgbClr val="C00000"/>
                </a:solidFill>
              </a:rPr>
              <a:t>大乘</a:t>
            </a:r>
            <a:r>
              <a:rPr lang="zh-TW" altLang="en-US" dirty="0"/>
              <a:t>在見道</a:t>
            </a:r>
            <a:r>
              <a:rPr lang="zh-TW" altLang="en-US" dirty="0" smtClean="0"/>
              <a:t>淨心地。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這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7030A0"/>
                </a:solidFill>
              </a:rPr>
              <a:t>般若相應</a:t>
            </a:r>
            <a:r>
              <a:rPr lang="zh-TW" altLang="en-US" dirty="0"/>
              <a:t>的證信，非泛泛的仰信可比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由</a:t>
            </a:r>
            <a:r>
              <a:rPr lang="zh-TW" altLang="en-US" dirty="0">
                <a:solidFill>
                  <a:srgbClr val="0070C0"/>
                </a:solidFill>
              </a:rPr>
              <a:t>信順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0070C0"/>
                </a:solidFill>
              </a:rPr>
              <a:t>信忍</a:t>
            </a:r>
            <a:r>
              <a:rPr lang="zh-TW" altLang="en-US" dirty="0"/>
              <a:t>，由信忍而</a:t>
            </a:r>
            <a:r>
              <a:rPr lang="zh-TW" altLang="en-US" dirty="0" smtClean="0"/>
              <a:t>達到</a:t>
            </a:r>
            <a:r>
              <a:rPr lang="zh-TW" altLang="en-US" dirty="0"/>
              <a:t>信智一如的</a:t>
            </a:r>
            <a:r>
              <a:rPr lang="zh-TW" altLang="en-US" dirty="0">
                <a:solidFill>
                  <a:srgbClr val="0070C0"/>
                </a:solidFill>
              </a:rPr>
              <a:t>證信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論</a:t>
            </a:r>
            <a:r>
              <a:rPr lang="zh-TW" altLang="en-US" dirty="0"/>
              <a:t>到證信，佛世即難能可貴了！何況末世眾生的福薄根</a:t>
            </a:r>
            <a:r>
              <a:rPr lang="zh-TW" altLang="en-US" dirty="0" smtClean="0"/>
              <a:t>鈍呢？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須</a:t>
            </a:r>
            <a:r>
              <a:rPr lang="zh-TW" altLang="en-US" dirty="0"/>
              <a:t>菩提舉此一問，不但說明了能有信者，且說明了證信者的資格；而</a:t>
            </a:r>
            <a:r>
              <a:rPr lang="zh-TW" altLang="en-US" dirty="0" smtClean="0"/>
              <a:t>相似的</a:t>
            </a:r>
            <a:r>
              <a:rPr lang="zh-TW" altLang="en-US" dirty="0"/>
              <a:t>信解，也知道應該如何了！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信順→信忍→信求→證信</a:t>
            </a:r>
            <a:r>
              <a:rPr lang="zh-TW" altLang="en-US" sz="1800" dirty="0" smtClean="0"/>
              <a:t>（</a:t>
            </a:r>
            <a:r>
              <a:rPr lang="en-US" altLang="zh-TW" sz="1800" dirty="0" smtClean="0"/>
              <a:t>《</a:t>
            </a:r>
            <a:r>
              <a:rPr lang="zh-TW" altLang="en-US" sz="1800" dirty="0" smtClean="0"/>
              <a:t>佛法概論</a:t>
            </a:r>
            <a:r>
              <a:rPr lang="en-US" altLang="zh-TW" sz="1800" dirty="0" smtClean="0"/>
              <a:t>》p.185-186</a:t>
            </a:r>
            <a:r>
              <a:rPr lang="zh-TW" altLang="en-US" sz="1800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 rtlCol="0">
            <a:normAutofit fontScale="850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信是什麼？「</a:t>
            </a:r>
            <a:r>
              <a:rPr lang="zh-TW" altLang="en-US" dirty="0">
                <a:solidFill>
                  <a:srgbClr val="C00000"/>
                </a:solidFill>
              </a:rPr>
              <a:t>心淨為性</a:t>
            </a:r>
            <a:r>
              <a:rPr lang="zh-TW" altLang="en-US" dirty="0" smtClean="0"/>
              <a:t>」，</a:t>
            </a:r>
            <a:r>
              <a:rPr lang="zh-TW" altLang="en-US" dirty="0"/>
              <a:t>即內心的純潔，不預存一些主觀與私見，惟是一片純潔無疵的心情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有了這樣的</a:t>
            </a:r>
            <a:r>
              <a:rPr lang="zh-TW" altLang="en-US" dirty="0"/>
              <a:t>淨心，這才對於</a:t>
            </a:r>
            <a:r>
              <a:rPr lang="zh-TW" altLang="en-US" dirty="0">
                <a:solidFill>
                  <a:srgbClr val="7030A0"/>
                </a:solidFill>
              </a:rPr>
              <a:t>覺者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7030A0"/>
                </a:solidFill>
              </a:rPr>
              <a:t>真理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7030A0"/>
                </a:solidFill>
              </a:rPr>
              <a:t>奉行真理的大眾</a:t>
            </a:r>
            <a:r>
              <a:rPr lang="zh-TW" altLang="en-US" dirty="0"/>
              <a:t>，能</a:t>
            </a:r>
            <a:r>
              <a:rPr lang="zh-TW" altLang="en-US" dirty="0">
                <a:solidFill>
                  <a:srgbClr val="7030A0"/>
                </a:solidFill>
              </a:rPr>
              <a:t>虛心容受</a:t>
            </a:r>
            <a:r>
              <a:rPr lang="zh-TW" altLang="en-US" dirty="0"/>
              <a:t>，從「信順」、</a:t>
            </a:r>
            <a:r>
              <a:rPr lang="zh-TW" altLang="en-US" dirty="0" smtClean="0"/>
              <a:t>「信</a:t>
            </a:r>
            <a:r>
              <a:rPr lang="zh-TW" altLang="en-US" dirty="0"/>
              <a:t>忍」、「信求」到「證信」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信</a:t>
            </a:r>
            <a:r>
              <a:rPr lang="zh-TW" altLang="en-US" dirty="0">
                <a:solidFill>
                  <a:srgbClr val="C00000"/>
                </a:solidFill>
              </a:rPr>
              <a:t>順</a:t>
            </a:r>
            <a:r>
              <a:rPr lang="zh-TW" altLang="en-US" dirty="0"/>
              <a:t>，是對於三寶純潔的同情，無私的清淨心</a:t>
            </a:r>
            <a:r>
              <a:rPr lang="zh-TW" altLang="en-US" dirty="0" smtClean="0"/>
              <a:t>，能</a:t>
            </a:r>
            <a:r>
              <a:rPr lang="zh-TW" altLang="en-US" dirty="0"/>
              <a:t>領解事理，所以釋尊說：「我此甚深法，無信云何解」（智論卷一引經）</a:t>
            </a:r>
            <a:r>
              <a:rPr lang="zh-TW" altLang="en-US" dirty="0" smtClean="0"/>
              <a:t>？</a:t>
            </a:r>
            <a:r>
              <a:rPr lang="en-US" altLang="zh-TW" dirty="0" smtClean="0"/>
              <a:t>……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依</a:t>
            </a:r>
            <a:r>
              <a:rPr lang="zh-TW" altLang="en-US" dirty="0"/>
              <a:t>此</a:t>
            </a:r>
            <a:r>
              <a:rPr lang="zh-TW" altLang="en-US" dirty="0" smtClean="0"/>
              <a:t>而進</a:t>
            </a:r>
            <a:r>
              <a:rPr lang="zh-TW" altLang="en-US" dirty="0"/>
              <a:t>求深刻的理解，得到明確的正見，即名</a:t>
            </a:r>
            <a:r>
              <a:rPr lang="zh-TW" altLang="en-US" dirty="0">
                <a:solidFill>
                  <a:srgbClr val="C00000"/>
                </a:solidFill>
              </a:rPr>
              <a:t>信忍</a:t>
            </a:r>
            <a:r>
              <a:rPr lang="zh-TW" altLang="en-US" dirty="0"/>
              <a:t>，也名信可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由於</a:t>
            </a:r>
            <a:r>
              <a:rPr lang="zh-TW" altLang="en-US" dirty="0"/>
              <a:t>見得真，信得</a:t>
            </a:r>
            <a:r>
              <a:rPr lang="zh-TW" altLang="en-US" dirty="0" smtClean="0"/>
              <a:t>切，</a:t>
            </a:r>
            <a:r>
              <a:rPr lang="zh-TW" altLang="en-US" dirty="0"/>
              <a:t>發起實現這目標的追求，即名</a:t>
            </a:r>
            <a:r>
              <a:rPr lang="zh-TW" altLang="en-US" dirty="0">
                <a:solidFill>
                  <a:srgbClr val="C00000"/>
                </a:solidFill>
              </a:rPr>
              <a:t>信求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等到</a:t>
            </a:r>
            <a:r>
              <a:rPr lang="zh-TW" altLang="en-US" dirty="0"/>
              <a:t>體證真理，證實了所信的不虛，</a:t>
            </a:r>
            <a:r>
              <a:rPr lang="zh-TW" altLang="en-US" dirty="0" smtClean="0"/>
              <a:t>達到自信</a:t>
            </a:r>
            <a:r>
              <a:rPr lang="zh-TW" altLang="en-US" dirty="0"/>
              <a:t>不疑的境界，即名</a:t>
            </a:r>
            <a:r>
              <a:rPr lang="zh-TW" altLang="en-US" dirty="0">
                <a:solidFill>
                  <a:srgbClr val="C00000"/>
                </a:solidFill>
              </a:rPr>
              <a:t>證信</a:t>
            </a:r>
            <a:r>
              <a:rPr lang="zh-TW" altLang="en-US" dirty="0"/>
              <a:t>──也名證淨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庚二  答</a:t>
            </a:r>
            <a:br>
              <a:rPr lang="zh-TW" altLang="en-US" dirty="0"/>
            </a:br>
            <a:r>
              <a:rPr lang="zh-TW" altLang="en-US" dirty="0"/>
              <a:t>辛一  戒慧具</a:t>
            </a:r>
            <a:r>
              <a:rPr lang="zh-TW" altLang="en-US" dirty="0" smtClean="0"/>
              <a:t>足</a:t>
            </a:r>
            <a:endParaRPr lang="zh-TW" altLang="en-US" dirty="0"/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佛告須菩提：莫作是說！如來滅後後五百歲，有持戒修福者，於此章句能生信心，以此為實。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佛肯定福慧俱足者能深信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般若法門</a:t>
            </a:r>
            <a:r>
              <a:rPr lang="zh-TW" altLang="en-US" dirty="0">
                <a:solidFill>
                  <a:srgbClr val="7030A0"/>
                </a:solidFill>
              </a:rPr>
              <a:t>雖</a:t>
            </a:r>
            <a:r>
              <a:rPr lang="zh-TW" altLang="en-US" dirty="0"/>
              <a:t>極難信解，</a:t>
            </a:r>
            <a:r>
              <a:rPr lang="zh-TW" altLang="en-US" dirty="0">
                <a:solidFill>
                  <a:srgbClr val="7030A0"/>
                </a:solidFill>
              </a:rPr>
              <a:t>但自有</a:t>
            </a:r>
            <a:r>
              <a:rPr lang="zh-TW" altLang="en-US" dirty="0"/>
              <a:t>利根障薄而智慧成就的眾生，</a:t>
            </a:r>
            <a:r>
              <a:rPr lang="zh-TW" altLang="en-US" dirty="0">
                <a:solidFill>
                  <a:srgbClr val="7030A0"/>
                </a:solidFill>
              </a:rPr>
              <a:t>能信</a:t>
            </a:r>
            <a:r>
              <a:rPr lang="zh-TW" altLang="en-US" dirty="0"/>
              <a:t>以為實。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佛說：在如來滅後，後五百年歲時，多有</a:t>
            </a:r>
            <a:r>
              <a:rPr lang="zh-TW" altLang="en-US" dirty="0">
                <a:solidFill>
                  <a:srgbClr val="0070C0"/>
                </a:solidFill>
              </a:rPr>
              <a:t>大心眾生</a:t>
            </a:r>
            <a:r>
              <a:rPr lang="zh-TW" altLang="en-US" dirty="0"/>
              <a:t>出世，能</a:t>
            </a:r>
            <a:r>
              <a:rPr lang="zh-TW" altLang="en-US" dirty="0">
                <a:solidFill>
                  <a:srgbClr val="7030A0"/>
                </a:solidFill>
              </a:rPr>
              <a:t>發心學</a:t>
            </a:r>
            <a:r>
              <a:rPr lang="zh-TW" altLang="en-US" dirty="0"/>
              <a:t>菩薩行，</a:t>
            </a:r>
            <a:r>
              <a:rPr lang="zh-TW" altLang="en-US" dirty="0" smtClean="0">
                <a:solidFill>
                  <a:srgbClr val="7030A0"/>
                </a:solidFill>
              </a:rPr>
              <a:t>嚴持</a:t>
            </a:r>
            <a:r>
              <a:rPr lang="zh-TW" altLang="en-US" dirty="0" smtClean="0"/>
              <a:t>戒</a:t>
            </a:r>
            <a:r>
              <a:rPr lang="zh-TW" altLang="en-US" dirty="0"/>
              <a:t>行，</a:t>
            </a:r>
            <a:r>
              <a:rPr lang="zh-TW" altLang="en-US" dirty="0">
                <a:solidFill>
                  <a:srgbClr val="7030A0"/>
                </a:solidFill>
              </a:rPr>
              <a:t>廣習</a:t>
            </a:r>
            <a:r>
              <a:rPr lang="zh-TW" altLang="en-US" dirty="0"/>
              <a:t>布施的利他福德，</a:t>
            </a:r>
            <a:r>
              <a:rPr lang="zh-TW" altLang="en-US" dirty="0">
                <a:solidFill>
                  <a:srgbClr val="0070C0"/>
                </a:solidFill>
              </a:rPr>
              <a:t>智慧深徹</a:t>
            </a:r>
            <a:r>
              <a:rPr lang="zh-TW" altLang="en-US" dirty="0"/>
              <a:t>，於佛說的般若章句，</a:t>
            </a:r>
            <a:r>
              <a:rPr lang="zh-TW" altLang="en-US" dirty="0">
                <a:solidFill>
                  <a:srgbClr val="7030A0"/>
                </a:solidFill>
              </a:rPr>
              <a:t>能生起</a:t>
            </a:r>
            <a:r>
              <a:rPr lang="zh-TW" altLang="en-US" dirty="0"/>
              <a:t>深切</a:t>
            </a:r>
            <a:r>
              <a:rPr lang="zh-TW" altLang="en-US" dirty="0" smtClean="0"/>
              <a:t>的信心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確信</a:t>
            </a:r>
            <a:r>
              <a:rPr lang="zh-TW" altLang="en-US" dirty="0"/>
              <a:t>唯此</a:t>
            </a:r>
            <a:r>
              <a:rPr lang="zh-TW" altLang="en-US" dirty="0">
                <a:solidFill>
                  <a:srgbClr val="C00000"/>
                </a:solidFill>
              </a:rPr>
              <a:t>般若法門</a:t>
            </a:r>
            <a:r>
              <a:rPr lang="zh-TW" altLang="en-US" dirty="0"/>
              <a:t>，為</a:t>
            </a:r>
            <a:r>
              <a:rPr lang="zh-TW" altLang="en-US" dirty="0">
                <a:solidFill>
                  <a:srgbClr val="C00000"/>
                </a:solidFill>
              </a:rPr>
              <a:t>不二的解脫門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能</a:t>
            </a:r>
            <a:r>
              <a:rPr lang="zh-TW" altLang="en-US" dirty="0"/>
              <a:t>如實悟入深義。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深信者非無，但須條件。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從歷史上看</a:t>
            </a:r>
            <a:r>
              <a:rPr lang="zh-TW" altLang="en-US" dirty="0" smtClean="0"/>
              <a:t>：佛</a:t>
            </a:r>
            <a:r>
              <a:rPr lang="zh-TW" altLang="en-US" dirty="0"/>
              <a:t>滅五百年後，迦膩色迦王治世的時代，大乘教法，廣大流行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zh-TW" dirty="0" smtClean="0"/>
              <a:t>《</a:t>
            </a:r>
            <a:r>
              <a:rPr lang="zh-TW" altLang="en-US" dirty="0"/>
              <a:t>般若經</a:t>
            </a:r>
            <a:r>
              <a:rPr lang="en-US" altLang="zh-TW" dirty="0"/>
              <a:t>》</a:t>
            </a:r>
            <a:r>
              <a:rPr lang="zh-TW" altLang="en-US" dirty="0" smtClean="0"/>
              <a:t>也說</a:t>
            </a:r>
            <a:r>
              <a:rPr lang="zh-TW" altLang="en-US" dirty="0"/>
              <a:t>：</a:t>
            </a:r>
            <a:r>
              <a:rPr lang="en-US" altLang="zh-TW" dirty="0"/>
              <a:t>『</a:t>
            </a:r>
            <a:r>
              <a:rPr lang="zh-TW" altLang="en-US" dirty="0"/>
              <a:t>五百年後，般若經於北方當作佛事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，深信此難信法門，確乎</a:t>
            </a:r>
            <a:r>
              <a:rPr lang="zh-TW" altLang="en-US" dirty="0" smtClean="0"/>
              <a:t>是有的</a:t>
            </a:r>
            <a:r>
              <a:rPr lang="zh-TW" altLang="en-US" dirty="0"/>
              <a:t>。不過，要有「</a:t>
            </a:r>
            <a:r>
              <a:rPr lang="zh-TW" altLang="en-US" dirty="0">
                <a:solidFill>
                  <a:srgbClr val="C00000"/>
                </a:solidFill>
              </a:rPr>
              <a:t>戒足</a:t>
            </a:r>
            <a:r>
              <a:rPr lang="zh-TW" altLang="en-US" dirty="0"/>
              <a:t>」、「</a:t>
            </a:r>
            <a:r>
              <a:rPr lang="zh-TW" altLang="en-US" dirty="0">
                <a:solidFill>
                  <a:srgbClr val="C00000"/>
                </a:solidFill>
              </a:rPr>
              <a:t>慧目</a:t>
            </a:r>
            <a:r>
              <a:rPr lang="zh-TW" altLang="en-US" dirty="0"/>
              <a:t>」；</a:t>
            </a:r>
            <a:r>
              <a:rPr lang="zh-TW" altLang="en-US" dirty="0">
                <a:solidFill>
                  <a:srgbClr val="7030A0"/>
                </a:solidFill>
              </a:rPr>
              <a:t>如不</a:t>
            </a:r>
            <a:r>
              <a:rPr lang="zh-TW" altLang="en-US" dirty="0"/>
              <a:t>持戒、</a:t>
            </a:r>
            <a:r>
              <a:rPr lang="zh-TW" altLang="en-US" dirty="0">
                <a:solidFill>
                  <a:srgbClr val="7030A0"/>
                </a:solidFill>
              </a:rPr>
              <a:t>不</a:t>
            </a:r>
            <a:r>
              <a:rPr lang="zh-TW" altLang="en-US" dirty="0"/>
              <a:t>修福、</a:t>
            </a:r>
            <a:r>
              <a:rPr lang="zh-TW" altLang="en-US" dirty="0">
                <a:solidFill>
                  <a:srgbClr val="7030A0"/>
                </a:solidFill>
              </a:rPr>
              <a:t>不</a:t>
            </a:r>
            <a:r>
              <a:rPr lang="zh-TW" altLang="en-US" dirty="0"/>
              <a:t>習禪慧，</a:t>
            </a:r>
            <a:r>
              <a:rPr lang="zh-TW" altLang="en-US" dirty="0">
                <a:solidFill>
                  <a:srgbClr val="7030A0"/>
                </a:solidFill>
              </a:rPr>
              <a:t>即</a:t>
            </a:r>
            <a:r>
              <a:rPr lang="zh-TW" altLang="en-US" dirty="0" smtClean="0">
                <a:solidFill>
                  <a:srgbClr val="7030A0"/>
                </a:solidFill>
              </a:rPr>
              <a:t>不能</a:t>
            </a:r>
            <a:r>
              <a:rPr lang="zh-TW" altLang="en-US" dirty="0"/>
              <a:t>於這甚深法門，得如實信了！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辛二  久集善</a:t>
            </a:r>
            <a:r>
              <a:rPr lang="zh-TW" altLang="en-US" dirty="0" smtClean="0"/>
              <a:t>根</a:t>
            </a:r>
            <a:endParaRPr lang="zh-TW" altLang="en-US" dirty="0"/>
          </a:p>
        </p:txBody>
      </p:sp>
      <p:sp>
        <p:nvSpPr>
          <p:cNvPr id="2867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當知是人，不於一佛二佛三四五佛而種善根，已於無量千萬佛所種諸善根。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曾見佛、聞法、修諸善根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此人</a:t>
            </a:r>
            <a:r>
              <a:rPr lang="zh-TW" altLang="en-US" dirty="0">
                <a:solidFill>
                  <a:srgbClr val="7030A0"/>
                </a:solidFill>
              </a:rPr>
              <a:t>所以能</a:t>
            </a:r>
            <a:r>
              <a:rPr lang="zh-TW" altLang="en-US" dirty="0"/>
              <a:t>信解悟入甚深法門，</a:t>
            </a:r>
            <a:r>
              <a:rPr lang="zh-TW" altLang="en-US" dirty="0">
                <a:solidFill>
                  <a:srgbClr val="7030A0"/>
                </a:solidFill>
              </a:rPr>
              <a:t>因為</a:t>
            </a:r>
            <a:r>
              <a:rPr lang="zh-TW" altLang="en-US" dirty="0"/>
              <a:t>在過去生中，</a:t>
            </a:r>
            <a:r>
              <a:rPr lang="zh-TW" altLang="en-US" dirty="0">
                <a:solidFill>
                  <a:srgbClr val="7030A0"/>
                </a:solidFill>
              </a:rPr>
              <a:t>已於</a:t>
            </a:r>
            <a:r>
              <a:rPr lang="zh-TW" altLang="en-US" dirty="0"/>
              <a:t>無量千萬佛所，</a:t>
            </a:r>
            <a:r>
              <a:rPr lang="zh-TW" altLang="en-US" dirty="0" smtClean="0">
                <a:solidFill>
                  <a:srgbClr val="7030A0"/>
                </a:solidFill>
              </a:rPr>
              <a:t>積集</a:t>
            </a:r>
            <a:r>
              <a:rPr lang="zh-TW" altLang="en-US" dirty="0"/>
              <a:t>深厚的善根了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過去</a:t>
            </a:r>
            <a:r>
              <a:rPr lang="zh-TW" altLang="en-US" dirty="0"/>
              <a:t>生中，</a:t>
            </a:r>
            <a:r>
              <a:rPr lang="zh-TW" altLang="en-US" dirty="0">
                <a:solidFill>
                  <a:srgbClr val="7030A0"/>
                </a:solidFill>
              </a:rPr>
              <a:t>多</a:t>
            </a:r>
            <a:r>
              <a:rPr lang="zh-TW" altLang="en-US" dirty="0"/>
              <a:t>見佛，</a:t>
            </a:r>
            <a:r>
              <a:rPr lang="zh-TW" altLang="en-US" dirty="0">
                <a:solidFill>
                  <a:srgbClr val="7030A0"/>
                </a:solidFill>
              </a:rPr>
              <a:t>多</a:t>
            </a:r>
            <a:r>
              <a:rPr lang="zh-TW" altLang="en-US" dirty="0"/>
              <a:t>聽法，</a:t>
            </a:r>
            <a:r>
              <a:rPr lang="zh-TW" altLang="en-US" dirty="0">
                <a:solidFill>
                  <a:srgbClr val="7030A0"/>
                </a:solidFill>
              </a:rPr>
              <a:t>常</a:t>
            </a:r>
            <a:r>
              <a:rPr lang="zh-TW" altLang="en-US" dirty="0"/>
              <a:t>持戒，</a:t>
            </a:r>
            <a:r>
              <a:rPr lang="zh-TW" altLang="en-US" dirty="0">
                <a:solidFill>
                  <a:srgbClr val="7030A0"/>
                </a:solidFill>
              </a:rPr>
              <a:t>常</a:t>
            </a:r>
            <a:r>
              <a:rPr lang="zh-TW" altLang="en-US" dirty="0"/>
              <a:t>修福，</a:t>
            </a:r>
            <a:r>
              <a:rPr lang="zh-TW" altLang="en-US" dirty="0">
                <a:solidFill>
                  <a:srgbClr val="7030A0"/>
                </a:solidFill>
              </a:rPr>
              <a:t>種得</a:t>
            </a:r>
            <a:r>
              <a:rPr lang="zh-TW" altLang="en-US" dirty="0"/>
              <a:t>廣大</a:t>
            </a:r>
            <a:r>
              <a:rPr lang="zh-TW" altLang="en-US" dirty="0" smtClean="0"/>
              <a:t>的善</a:t>
            </a:r>
            <a:r>
              <a:rPr lang="zh-TW" altLang="en-US" dirty="0"/>
              <a:t>根，</a:t>
            </a:r>
            <a:r>
              <a:rPr lang="zh-TW" altLang="en-US" dirty="0">
                <a:solidFill>
                  <a:srgbClr val="7030A0"/>
                </a:solidFill>
              </a:rPr>
              <a:t>這才</a:t>
            </a:r>
            <a:r>
              <a:rPr lang="zh-TW" altLang="en-US" dirty="0"/>
              <a:t>今生能一聞大法，</a:t>
            </a:r>
            <a:r>
              <a:rPr lang="zh-TW" altLang="en-US" dirty="0">
                <a:solidFill>
                  <a:srgbClr val="7030A0"/>
                </a:solidFill>
              </a:rPr>
              <a:t>就</a:t>
            </a:r>
            <a:r>
              <a:rPr lang="zh-TW" altLang="en-US" dirty="0"/>
              <a:t>淨信無疑，</a:t>
            </a:r>
            <a:r>
              <a:rPr lang="zh-TW" altLang="en-US" dirty="0">
                <a:solidFill>
                  <a:srgbClr val="7030A0"/>
                </a:solidFill>
              </a:rPr>
              <a:t>或一聞即</a:t>
            </a:r>
            <a:r>
              <a:rPr lang="zh-TW" altLang="en-US" dirty="0"/>
              <a:t>悟得不壞淨信。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眾緣雖別但不離因果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在</a:t>
            </a:r>
            <a:r>
              <a:rPr lang="zh-TW" altLang="en-US" dirty="0">
                <a:solidFill>
                  <a:srgbClr val="7030A0"/>
                </a:solidFill>
              </a:rPr>
              <a:t>同一</a:t>
            </a:r>
            <a:r>
              <a:rPr lang="zh-TW" altLang="en-US" dirty="0" smtClean="0">
                <a:solidFill>
                  <a:srgbClr val="7030A0"/>
                </a:solidFill>
              </a:rPr>
              <a:t>法會</a:t>
            </a:r>
            <a:r>
              <a:rPr lang="zh-TW" altLang="en-US" dirty="0"/>
              <a:t>聽法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有的</a:t>
            </a:r>
            <a:r>
              <a:rPr lang="zh-TW" altLang="en-US" dirty="0"/>
              <a:t>聽了即深嘗法味</a:t>
            </a:r>
            <a:r>
              <a:rPr lang="zh-TW" altLang="en-US" dirty="0" smtClean="0"/>
              <a:t>，有的</a:t>
            </a:r>
            <a:r>
              <a:rPr lang="zh-TW" altLang="en-US" dirty="0"/>
              <a:t>聽了是無動於衷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有的</a:t>
            </a:r>
            <a:r>
              <a:rPr lang="zh-TW" altLang="en-US" dirty="0"/>
              <a:t>鑽研教義，觸處</a:t>
            </a:r>
            <a:r>
              <a:rPr lang="zh-TW" altLang="en-US" dirty="0" smtClean="0"/>
              <a:t>貫通，有的</a:t>
            </a:r>
            <a:r>
              <a:rPr lang="zh-TW" altLang="en-US" dirty="0"/>
              <a:t>苦下功夫，還是一無所得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這</a:t>
            </a:r>
            <a:r>
              <a:rPr lang="zh-TW" altLang="en-US" dirty="0">
                <a:solidFill>
                  <a:srgbClr val="7030A0"/>
                </a:solidFill>
              </a:rPr>
              <a:t>無非由於</a:t>
            </a:r>
            <a:r>
              <a:rPr lang="zh-TW" altLang="en-US" dirty="0"/>
              <a:t>過去生中多聞熏習，</a:t>
            </a:r>
            <a:r>
              <a:rPr lang="zh-TW" altLang="en-US" dirty="0">
                <a:solidFill>
                  <a:srgbClr val="7030A0"/>
                </a:solidFill>
              </a:rPr>
              <a:t>或不</a:t>
            </a:r>
            <a:r>
              <a:rPr lang="zh-TW" altLang="en-US" dirty="0"/>
              <a:t>曾</a:t>
            </a:r>
            <a:r>
              <a:rPr lang="zh-TW" altLang="en-US" dirty="0" smtClean="0"/>
              <a:t>聞熏</a:t>
            </a:r>
            <a:r>
              <a:rPr lang="zh-TW" altLang="en-US" dirty="0"/>
              <a:t>，也即是</a:t>
            </a:r>
            <a:r>
              <a:rPr lang="zh-TW" altLang="en-US" dirty="0">
                <a:solidFill>
                  <a:srgbClr val="C00000"/>
                </a:solidFill>
              </a:rPr>
              <a:t>善根的厚薄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要</a:t>
            </a:r>
            <a:r>
              <a:rPr lang="zh-TW" altLang="en-US" dirty="0"/>
              <a:t>知道：</a:t>
            </a:r>
            <a:r>
              <a:rPr lang="zh-TW" altLang="en-US" dirty="0">
                <a:solidFill>
                  <a:srgbClr val="0070C0"/>
                </a:solidFill>
              </a:rPr>
              <a:t>佛法以因果為本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7030A0"/>
                </a:solidFill>
              </a:rPr>
              <a:t>凡能</a:t>
            </a:r>
            <a:r>
              <a:rPr lang="zh-TW" altLang="en-US" dirty="0"/>
              <a:t>戒正、見正、具福</a:t>
            </a:r>
            <a:r>
              <a:rPr lang="zh-TW" altLang="en-US" dirty="0" smtClean="0"/>
              <a:t>、具</a:t>
            </a:r>
            <a:r>
              <a:rPr lang="zh-TW" altLang="en-US" dirty="0"/>
              <a:t>慧，</a:t>
            </a:r>
            <a:r>
              <a:rPr lang="zh-TW" altLang="en-US" dirty="0">
                <a:solidFill>
                  <a:srgbClr val="7030A0"/>
                </a:solidFill>
              </a:rPr>
              <a:t>能信解</a:t>
            </a:r>
            <a:r>
              <a:rPr lang="zh-TW" altLang="en-US" dirty="0"/>
              <a:t>此甚深法門，</a:t>
            </a:r>
            <a:r>
              <a:rPr lang="zh-TW" altLang="en-US" dirty="0">
                <a:solidFill>
                  <a:srgbClr val="7030A0"/>
                </a:solidFill>
              </a:rPr>
              <a:t>決非偶然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7030A0"/>
                </a:solidFill>
              </a:rPr>
              <a:t>而實</a:t>
            </a:r>
            <a:r>
              <a:rPr lang="zh-TW" altLang="en-US" dirty="0"/>
              <a:t>由於「夙習三多」。所以，佛法</a:t>
            </a:r>
            <a:r>
              <a:rPr lang="zh-TW" altLang="en-US" dirty="0" smtClean="0"/>
              <a:t>不可不</a:t>
            </a:r>
            <a:r>
              <a:rPr lang="zh-TW" altLang="en-US" dirty="0"/>
              <a:t>學，不學，將終久無分了！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zh-TW" dirty="0"/>
              <a:t>夙習三多</a:t>
            </a:r>
            <a:endParaRPr lang="zh-TW" altLang="en-US" dirty="0"/>
          </a:p>
        </p:txBody>
      </p:sp>
      <p:sp>
        <p:nvSpPr>
          <p:cNvPr id="31746" name="內容版面配置區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r>
              <a:rPr lang="en-US" altLang="zh-TW" smtClean="0"/>
              <a:t>1</a:t>
            </a:r>
            <a:r>
              <a:rPr lang="zh-TW" altLang="zh-TW" smtClean="0"/>
              <a:t>、多見佛。</a:t>
            </a:r>
            <a:endParaRPr lang="en-US" altLang="zh-TW" smtClean="0"/>
          </a:p>
          <a:p>
            <a:r>
              <a:rPr lang="en-US" altLang="zh-TW" smtClean="0"/>
              <a:t>2</a:t>
            </a:r>
            <a:r>
              <a:rPr lang="zh-TW" altLang="zh-TW" smtClean="0"/>
              <a:t>、於諸佛所多供養，種善根。</a:t>
            </a:r>
            <a:endParaRPr lang="en-US" altLang="zh-TW" smtClean="0"/>
          </a:p>
          <a:p>
            <a:r>
              <a:rPr lang="en-US" altLang="zh-TW" smtClean="0"/>
              <a:t>3</a:t>
            </a:r>
            <a:r>
              <a:rPr lang="zh-TW" altLang="zh-TW" smtClean="0"/>
              <a:t>、多親近善知識。</a:t>
            </a:r>
            <a:endParaRPr lang="en-US" altLang="zh-TW" smtClean="0"/>
          </a:p>
          <a:p>
            <a:r>
              <a:rPr lang="en-US" altLang="zh-TW" smtClean="0"/>
              <a:t>《</a:t>
            </a:r>
            <a:r>
              <a:rPr lang="zh-TW" altLang="en-US" smtClean="0"/>
              <a:t>摩訶般若波羅蜜經</a:t>
            </a:r>
            <a:r>
              <a:rPr lang="en-US" altLang="zh-TW" smtClean="0"/>
              <a:t>》</a:t>
            </a:r>
            <a:r>
              <a:rPr lang="zh-TW" altLang="en-US" smtClean="0"/>
              <a:t>卷</a:t>
            </a:r>
            <a:r>
              <a:rPr lang="en-US" altLang="zh-TW" smtClean="0"/>
              <a:t>8〈28 </a:t>
            </a:r>
            <a:r>
              <a:rPr lang="zh-TW" altLang="en-US" smtClean="0"/>
              <a:t>幻聽品</a:t>
            </a:r>
            <a:r>
              <a:rPr lang="en-US" altLang="zh-TW" smtClean="0"/>
              <a:t>〉</a:t>
            </a:r>
            <a:r>
              <a:rPr lang="zh-TW" altLang="en-US" smtClean="0"/>
              <a:t>：「復次，善男子、善女人，多見佛於諸佛所，多供養，種善根，親近善知識，有利根，是人能受，不言是法非法。」</a:t>
            </a:r>
            <a:r>
              <a:rPr lang="en-US" altLang="zh-TW" sz="2000" smtClean="0"/>
              <a:t>(</a:t>
            </a:r>
            <a:r>
              <a:rPr lang="zh-TW" altLang="en-US" sz="2000" smtClean="0"/>
              <a:t>大正</a:t>
            </a:r>
            <a:r>
              <a:rPr lang="en-US" altLang="zh-TW" sz="2000" smtClean="0"/>
              <a:t>08</a:t>
            </a:r>
            <a:r>
              <a:rPr lang="zh-TW" altLang="en-US" sz="2000" smtClean="0"/>
              <a:t>，</a:t>
            </a:r>
            <a:r>
              <a:rPr lang="en-US" altLang="zh-TW" sz="2000" smtClean="0"/>
              <a:t>276b17-19)</a:t>
            </a:r>
            <a:endParaRPr lang="en-US" altLang="zh-TW" smtClean="0"/>
          </a:p>
          <a:p>
            <a:endParaRPr lang="zh-TW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dirty="0" smtClean="0"/>
              <a:t>金剛般若波羅蜜經講記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（十二講之三）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dirty="0" smtClean="0"/>
              <a:t>原</a:t>
            </a:r>
            <a:r>
              <a:rPr lang="zh-TW" altLang="en-US" dirty="0" smtClean="0"/>
              <a:t>文</a:t>
            </a:r>
            <a:r>
              <a:rPr lang="zh-TW" altLang="zh-TW" dirty="0" smtClean="0"/>
              <a:t>出自《</a:t>
            </a:r>
            <a:r>
              <a:rPr lang="zh-TW" altLang="en-US" dirty="0" smtClean="0"/>
              <a:t>般若經講記</a:t>
            </a:r>
            <a:r>
              <a:rPr lang="zh-TW" altLang="zh-TW" dirty="0" smtClean="0"/>
              <a:t>》</a:t>
            </a:r>
            <a:endParaRPr lang="en-US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道一編講於同淨蘭若</a:t>
            </a:r>
            <a:r>
              <a:rPr lang="en-US" altLang="zh-TW" dirty="0" smtClean="0"/>
              <a:t>‧2013</a:t>
            </a:r>
            <a:r>
              <a:rPr lang="zh-TW" altLang="en-US" dirty="0" smtClean="0"/>
              <a:t>年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辛三  諸佛攝</a:t>
            </a:r>
            <a:r>
              <a:rPr lang="zh-TW" altLang="en-US" dirty="0" smtClean="0"/>
              <a:t>持</a:t>
            </a:r>
            <a:endParaRPr lang="zh-TW" altLang="en-US" dirty="0"/>
          </a:p>
        </p:txBody>
      </p:sp>
      <p:sp>
        <p:nvSpPr>
          <p:cNvPr id="327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聞是章句乃至一念生淨信者，須菩提！如來悉知悉見；是諸眾生得如是無量福德。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mtClean="0"/>
              <a:t>釋「如來悉知悉見」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FF0000"/>
                </a:solidFill>
              </a:rPr>
              <a:t>過去</a:t>
            </a:r>
            <a:r>
              <a:rPr lang="zh-TW" altLang="en-US" dirty="0"/>
              <a:t>久種善根，</a:t>
            </a:r>
            <a:r>
              <a:rPr lang="zh-TW" altLang="en-US" dirty="0">
                <a:solidFill>
                  <a:srgbClr val="FF0000"/>
                </a:solidFill>
              </a:rPr>
              <a:t>今生</a:t>
            </a:r>
            <a:r>
              <a:rPr lang="zh-TW" altLang="en-US" dirty="0"/>
              <a:t>能戒慧雙修，</a:t>
            </a:r>
            <a:r>
              <a:rPr lang="zh-TW" altLang="en-US" dirty="0">
                <a:solidFill>
                  <a:srgbClr val="FF0000"/>
                </a:solidFill>
              </a:rPr>
              <a:t>聽此</a:t>
            </a:r>
            <a:r>
              <a:rPr lang="zh-TW" altLang="en-US" dirty="0"/>
              <a:t>深法</a:t>
            </a:r>
            <a:r>
              <a:rPr lang="zh-TW" altLang="en-US" dirty="0">
                <a:solidFill>
                  <a:srgbClr val="FF0000"/>
                </a:solidFill>
              </a:rPr>
              <a:t>能生</a:t>
            </a:r>
            <a:r>
              <a:rPr lang="zh-TW" altLang="en-US" dirty="0"/>
              <a:t>清淨信的，</a:t>
            </a:r>
            <a:r>
              <a:rPr lang="zh-TW" altLang="en-US" dirty="0">
                <a:solidFill>
                  <a:srgbClr val="7030A0"/>
                </a:solidFill>
              </a:rPr>
              <a:t>即為十方</a:t>
            </a:r>
            <a:r>
              <a:rPr lang="zh-TW" altLang="en-US" dirty="0" smtClean="0">
                <a:solidFill>
                  <a:srgbClr val="7030A0"/>
                </a:solidFill>
              </a:rPr>
              <a:t>如來所</a:t>
            </a:r>
            <a:r>
              <a:rPr lang="zh-TW" altLang="en-US" dirty="0">
                <a:solidFill>
                  <a:srgbClr val="7030A0"/>
                </a:solidFill>
              </a:rPr>
              <a:t>知所見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00B0F0"/>
                </a:solidFill>
              </a:rPr>
              <a:t>如來</a:t>
            </a:r>
            <a:r>
              <a:rPr lang="zh-TW" altLang="en-US" dirty="0">
                <a:solidFill>
                  <a:srgbClr val="00B0F0"/>
                </a:solidFill>
              </a:rPr>
              <a:t>知見</a:t>
            </a:r>
            <a:r>
              <a:rPr lang="zh-TW" altLang="en-US" dirty="0"/>
              <a:t>，即上文的</a:t>
            </a:r>
            <a:r>
              <a:rPr lang="zh-TW" altLang="en-US" dirty="0">
                <a:solidFill>
                  <a:srgbClr val="00B0F0"/>
                </a:solidFill>
              </a:rPr>
              <a:t>護念攝受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是大菩提的</a:t>
            </a:r>
            <a:r>
              <a:rPr lang="zh-TW" altLang="en-US" dirty="0">
                <a:solidFill>
                  <a:srgbClr val="7030A0"/>
                </a:solidFill>
              </a:rPr>
              <a:t>圓證者</a:t>
            </a:r>
            <a:r>
              <a:rPr lang="zh-TW" altLang="en-US" dirty="0"/>
              <a:t>；菩提即</a:t>
            </a:r>
            <a:r>
              <a:rPr lang="zh-TW" altLang="en-US" dirty="0" smtClean="0"/>
              <a:t>智慧，</a:t>
            </a:r>
            <a:r>
              <a:rPr lang="zh-TW" altLang="en-US" dirty="0"/>
              <a:t>菩薩即是</a:t>
            </a:r>
            <a:r>
              <a:rPr lang="zh-TW" altLang="en-US" dirty="0">
                <a:solidFill>
                  <a:srgbClr val="7030A0"/>
                </a:solidFill>
              </a:rPr>
              <a:t>具智慧分</a:t>
            </a:r>
            <a:r>
              <a:rPr lang="zh-TW" altLang="en-US" dirty="0"/>
              <a:t>的，能</a:t>
            </a:r>
            <a:r>
              <a:rPr lang="zh-TW" altLang="en-US" dirty="0">
                <a:solidFill>
                  <a:srgbClr val="00B0F0"/>
                </a:solidFill>
              </a:rPr>
              <a:t>與如來的大覺相契</a:t>
            </a:r>
            <a:r>
              <a:rPr lang="zh-TW" altLang="en-US" dirty="0"/>
              <a:t>，所以能</a:t>
            </a:r>
            <a:r>
              <a:rPr lang="zh-TW" altLang="en-US" dirty="0">
                <a:solidFill>
                  <a:srgbClr val="00B0F0"/>
                </a:solidFill>
              </a:rPr>
              <a:t>常在諸佛悲智的知見</a:t>
            </a:r>
            <a:r>
              <a:rPr lang="zh-TW" altLang="en-US" dirty="0" smtClean="0">
                <a:solidFill>
                  <a:srgbClr val="00B0F0"/>
                </a:solidFill>
              </a:rPr>
              <a:t>攝受</a:t>
            </a:r>
            <a:r>
              <a:rPr lang="zh-TW" altLang="en-US" dirty="0">
                <a:solidFill>
                  <a:srgbClr val="00B0F0"/>
                </a:solidFill>
              </a:rPr>
              <a:t>之中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7030A0"/>
                </a:solidFill>
              </a:rPr>
              <a:t>知</a:t>
            </a:r>
            <a:r>
              <a:rPr lang="zh-TW" altLang="en-US" dirty="0">
                <a:solidFill>
                  <a:srgbClr val="7030A0"/>
                </a:solidFill>
              </a:rPr>
              <a:t>而又見</a:t>
            </a:r>
            <a:r>
              <a:rPr lang="zh-TW" altLang="en-US" dirty="0"/>
              <a:t>，即明是</a:t>
            </a:r>
            <a:r>
              <a:rPr lang="zh-TW" altLang="en-US" dirty="0">
                <a:solidFill>
                  <a:srgbClr val="7030A0"/>
                </a:solidFill>
              </a:rPr>
              <a:t>現量</a:t>
            </a:r>
            <a:r>
              <a:rPr lang="zh-TW" altLang="en-US" dirty="0"/>
              <a:t>的真知灼見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7030A0"/>
                </a:solidFill>
              </a:rPr>
              <a:t>眾生</a:t>
            </a:r>
            <a:r>
              <a:rPr lang="zh-TW" altLang="en-US" dirty="0">
                <a:solidFill>
                  <a:srgbClr val="7030A0"/>
                </a:solidFill>
              </a:rPr>
              <a:t>能淨</a:t>
            </a:r>
            <a:r>
              <a:rPr lang="zh-TW" altLang="en-US" dirty="0"/>
              <a:t>信甚深法門，能為</a:t>
            </a:r>
            <a:r>
              <a:rPr lang="zh-TW" altLang="en-US" dirty="0">
                <a:solidFill>
                  <a:srgbClr val="00B0F0"/>
                </a:solidFill>
              </a:rPr>
              <a:t>諸</a:t>
            </a:r>
            <a:r>
              <a:rPr lang="zh-TW" altLang="en-US" dirty="0" smtClean="0">
                <a:solidFill>
                  <a:srgbClr val="00B0F0"/>
                </a:solidFill>
              </a:rPr>
              <a:t>佛所</a:t>
            </a:r>
            <a:r>
              <a:rPr lang="zh-TW" altLang="en-US" dirty="0">
                <a:solidFill>
                  <a:srgbClr val="00B0F0"/>
                </a:solidFill>
              </a:rPr>
              <a:t>護</a:t>
            </a:r>
            <a:r>
              <a:rPr lang="zh-TW" altLang="en-US" dirty="0"/>
              <a:t>持，這是怎樣大的福德呀</a:t>
            </a:r>
            <a:r>
              <a:rPr lang="zh-TW" altLang="en-US" dirty="0" smtClean="0"/>
              <a:t>！</a:t>
            </a:r>
            <a:endParaRPr lang="zh-TW" alt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辛四  三相並</a:t>
            </a:r>
            <a:r>
              <a:rPr lang="zh-TW" altLang="en-US" dirty="0" smtClean="0"/>
              <a:t>寂</a:t>
            </a:r>
            <a:endParaRPr lang="zh-TW" altLang="en-US" dirty="0"/>
          </a:p>
        </p:txBody>
      </p:sp>
      <p:sp>
        <p:nvSpPr>
          <p:cNvPr id="34819" name="內容版面配置區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r>
              <a:rPr lang="zh-TW" altLang="en-US" smtClean="0"/>
              <a:t>何以故？是諸眾生</a:t>
            </a:r>
            <a:r>
              <a:rPr lang="zh-TW" altLang="en-US" smtClean="0">
                <a:solidFill>
                  <a:srgbClr val="C00000"/>
                </a:solidFill>
              </a:rPr>
              <a:t>無復</a:t>
            </a:r>
            <a:r>
              <a:rPr lang="zh-TW" altLang="en-US" smtClean="0"/>
              <a:t>我相、人相、眾生相、壽者相，無法相，亦無非法相。</a:t>
            </a:r>
            <a:endParaRPr lang="en-US" altLang="zh-TW" smtClean="0"/>
          </a:p>
          <a:p>
            <a:r>
              <a:rPr lang="zh-TW" altLang="en-US" smtClean="0"/>
              <a:t>何以故？是諸眾生，若</a:t>
            </a:r>
            <a:r>
              <a:rPr lang="zh-TW" altLang="en-US" smtClean="0">
                <a:solidFill>
                  <a:srgbClr val="C00000"/>
                </a:solidFill>
              </a:rPr>
              <a:t>心取相</a:t>
            </a:r>
            <a:r>
              <a:rPr lang="zh-TW" altLang="en-US" smtClean="0"/>
              <a:t>，則為著我、人、眾生、壽者。</a:t>
            </a:r>
            <a:endParaRPr lang="en-US" altLang="zh-TW" smtClean="0"/>
          </a:p>
          <a:p>
            <a:r>
              <a:rPr lang="zh-TW" altLang="en-US" smtClean="0"/>
              <a:t>若</a:t>
            </a:r>
            <a:r>
              <a:rPr lang="zh-TW" altLang="en-US" smtClean="0">
                <a:solidFill>
                  <a:srgbClr val="C00000"/>
                </a:solidFill>
              </a:rPr>
              <a:t>取法相</a:t>
            </a:r>
            <a:r>
              <a:rPr lang="zh-TW" altLang="en-US" smtClean="0"/>
              <a:t>，即著我、人、眾生、壽者。</a:t>
            </a:r>
            <a:endParaRPr lang="en-US" altLang="zh-TW" smtClean="0"/>
          </a:p>
          <a:p>
            <a:r>
              <a:rPr lang="zh-TW" altLang="en-US" smtClean="0"/>
              <a:t>何以故？若</a:t>
            </a:r>
            <a:r>
              <a:rPr lang="zh-TW" altLang="en-US" smtClean="0">
                <a:solidFill>
                  <a:srgbClr val="C00000"/>
                </a:solidFill>
              </a:rPr>
              <a:t>取非法相</a:t>
            </a:r>
            <a:r>
              <a:rPr lang="zh-TW" altLang="en-US" smtClean="0"/>
              <a:t>，即著我、人、眾生、壽者。是故不應取法，不應取非法。</a:t>
            </a:r>
            <a:endParaRPr lang="en-US" altLang="zh-TW" smtClean="0"/>
          </a:p>
          <a:p>
            <a:r>
              <a:rPr lang="zh-TW" altLang="en-US" smtClean="0"/>
              <a:t>以是義故，如來常說：「汝等比丘！知我說法如筏喻者，法尚應捨，何況非法」！</a:t>
            </a: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何</a:t>
            </a:r>
            <a:r>
              <a:rPr lang="zh-TW" altLang="en-US" dirty="0"/>
              <a:t>謂</a:t>
            </a:r>
            <a:r>
              <a:rPr lang="zh-TW" altLang="en-US" dirty="0" smtClean="0"/>
              <a:t>「三相」？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876925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因為此</a:t>
            </a:r>
            <a:r>
              <a:rPr lang="zh-TW" altLang="en-US" dirty="0"/>
              <a:t>類眾生，已能無我相、人相、眾生相、壽者相了；而且還沒有法相及非</a:t>
            </a:r>
            <a:r>
              <a:rPr lang="zh-TW" altLang="en-US" dirty="0" smtClean="0"/>
              <a:t>法相。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我</a:t>
            </a:r>
            <a:r>
              <a:rPr lang="zh-TW" altLang="en-US" dirty="0"/>
              <a:t>、人等四相，合為一我相：無此我相，即離我相的執著而得</a:t>
            </a:r>
            <a:r>
              <a:rPr lang="zh-TW" altLang="en-US" dirty="0">
                <a:solidFill>
                  <a:srgbClr val="C00000"/>
                </a:solidFill>
              </a:rPr>
              <a:t>我空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無法相，</a:t>
            </a:r>
            <a:r>
              <a:rPr lang="zh-TW" altLang="en-US" dirty="0"/>
              <a:t>即離諸法的自性執而得</a:t>
            </a:r>
            <a:r>
              <a:rPr lang="zh-TW" altLang="en-US" dirty="0">
                <a:solidFill>
                  <a:srgbClr val="C00000"/>
                </a:solidFill>
              </a:rPr>
              <a:t>法空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無非</a:t>
            </a:r>
            <a:r>
              <a:rPr lang="zh-TW" altLang="en-US" dirty="0"/>
              <a:t>法相，即離我法二空的空相執而得</a:t>
            </a:r>
            <a:r>
              <a:rPr lang="zh-TW" altLang="en-US" dirty="0">
                <a:solidFill>
                  <a:srgbClr val="C00000"/>
                </a:solidFill>
              </a:rPr>
              <a:t>空空</a:t>
            </a:r>
            <a:r>
              <a:rPr lang="zh-TW" altLang="en-US" dirty="0"/>
              <a:t>。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執我是</a:t>
            </a:r>
            <a:r>
              <a:rPr lang="zh-TW" altLang="en-US" dirty="0">
                <a:solidFill>
                  <a:srgbClr val="C00000"/>
                </a:solidFill>
              </a:rPr>
              <a:t>我見</a:t>
            </a:r>
            <a:r>
              <a:rPr lang="zh-TW" altLang="en-US" dirty="0"/>
              <a:t>，執法非法是</a:t>
            </a:r>
            <a:r>
              <a:rPr lang="zh-TW" altLang="en-US" dirty="0">
                <a:solidFill>
                  <a:srgbClr val="C00000"/>
                </a:solidFill>
              </a:rPr>
              <a:t>我所（法）見</a:t>
            </a:r>
            <a:r>
              <a:rPr lang="zh-TW" altLang="en-US" dirty="0"/>
              <a:t>；執有我有法是</a:t>
            </a:r>
            <a:r>
              <a:rPr lang="zh-TW" altLang="en-US" dirty="0">
                <a:solidFill>
                  <a:srgbClr val="0070C0"/>
                </a:solidFill>
              </a:rPr>
              <a:t>有見</a:t>
            </a:r>
            <a:r>
              <a:rPr lang="zh-TW" altLang="en-US" dirty="0"/>
              <a:t>，執非法相是</a:t>
            </a:r>
            <a:r>
              <a:rPr lang="zh-TW" altLang="en-US" dirty="0">
                <a:solidFill>
                  <a:srgbClr val="0070C0"/>
                </a:solidFill>
              </a:rPr>
              <a:t>無</a:t>
            </a:r>
            <a:r>
              <a:rPr lang="zh-TW" altLang="en-US" dirty="0" smtClean="0">
                <a:solidFill>
                  <a:srgbClr val="0070C0"/>
                </a:solidFill>
              </a:rPr>
              <a:t>見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為何能佛護念乃至無量福德呢？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949950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般若</a:t>
            </a:r>
            <a:r>
              <a:rPr lang="zh-TW" altLang="en-US" dirty="0">
                <a:solidFill>
                  <a:srgbClr val="0070C0"/>
                </a:solidFill>
              </a:rPr>
              <a:t>離我我所、有無</a:t>
            </a:r>
            <a:r>
              <a:rPr lang="zh-TW" altLang="en-US" dirty="0"/>
              <a:t>等一切戲論妄執，所以說：</a:t>
            </a:r>
            <a:r>
              <a:rPr lang="en-US" altLang="zh-TW" dirty="0"/>
              <a:t>『</a:t>
            </a:r>
            <a:r>
              <a:rPr lang="zh-TW" altLang="en-US" dirty="0"/>
              <a:t>畢竟空中</a:t>
            </a:r>
            <a:r>
              <a:rPr lang="zh-TW" altLang="en-US" dirty="0">
                <a:solidFill>
                  <a:srgbClr val="0070C0"/>
                </a:solidFill>
              </a:rPr>
              <a:t>有無</a:t>
            </a:r>
            <a:r>
              <a:rPr lang="zh-TW" altLang="en-US" dirty="0"/>
              <a:t>戲論皆滅</a:t>
            </a:r>
            <a:r>
              <a:rPr lang="en-US" altLang="zh-TW" dirty="0" smtClean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能</a:t>
            </a:r>
            <a:r>
              <a:rPr lang="zh-TW" altLang="en-US" dirty="0"/>
              <a:t>三相並寂，即能於般若無相生一念清淨心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經</a:t>
            </a:r>
            <a:r>
              <a:rPr lang="zh-TW" altLang="en-US" dirty="0"/>
              <a:t>上說：</a:t>
            </a:r>
            <a:r>
              <a:rPr lang="en-US" altLang="zh-TW" dirty="0"/>
              <a:t>『</a:t>
            </a:r>
            <a:r>
              <a:rPr lang="zh-TW" altLang="en-US" dirty="0"/>
              <a:t>一切法不信則信</a:t>
            </a:r>
            <a:r>
              <a:rPr lang="zh-TW" altLang="en-US" dirty="0" smtClean="0"/>
              <a:t>般若</a:t>
            </a:r>
            <a:r>
              <a:rPr lang="zh-TW" altLang="en-US" dirty="0"/>
              <a:t>，一切法不生則般若生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能</a:t>
            </a:r>
            <a:r>
              <a:rPr lang="zh-TW" altLang="en-US" dirty="0"/>
              <a:t>契入離相，自能得如來的</a:t>
            </a:r>
            <a:r>
              <a:rPr lang="zh-TW" altLang="en-US" dirty="0">
                <a:solidFill>
                  <a:srgbClr val="0070C0"/>
                </a:solidFill>
              </a:rPr>
              <a:t>知見護念</a:t>
            </a:r>
            <a:r>
              <a:rPr lang="zh-TW" altLang="en-US" dirty="0"/>
              <a:t>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在「</a:t>
            </a:r>
            <a:r>
              <a:rPr lang="zh-TW" altLang="en-US" dirty="0" smtClean="0"/>
              <a:t>無非</a:t>
            </a:r>
            <a:r>
              <a:rPr lang="zh-TW" altLang="en-US" dirty="0"/>
              <a:t>法相」句下，諸譯本有「無想，無非想」二句。</a:t>
            </a:r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教派中對「空」的看法</a:t>
            </a:r>
            <a:endParaRPr lang="zh-TW" altLang="en-US" dirty="0"/>
          </a:p>
        </p:txBody>
      </p:sp>
      <p:sp>
        <p:nvSpPr>
          <p:cNvPr id="3789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【</a:t>
            </a:r>
            <a:r>
              <a:rPr lang="zh-TW" altLang="en-US" smtClean="0"/>
              <a:t>有部</a:t>
            </a:r>
            <a:r>
              <a:rPr lang="en-US" altLang="zh-TW" smtClean="0"/>
              <a:t>】</a:t>
            </a:r>
            <a:r>
              <a:rPr lang="zh-TW" altLang="en-US" smtClean="0"/>
              <a:t>有以為我相可空而法相不空的；</a:t>
            </a:r>
            <a:endParaRPr lang="en-US" altLang="zh-TW" smtClean="0"/>
          </a:p>
          <a:p>
            <a:r>
              <a:rPr lang="en-US" altLang="zh-TW" smtClean="0"/>
              <a:t>【</a:t>
            </a:r>
            <a:r>
              <a:rPr lang="zh-TW" altLang="en-US" smtClean="0"/>
              <a:t>唯識</a:t>
            </a:r>
            <a:r>
              <a:rPr lang="en-US" altLang="zh-TW" smtClean="0"/>
              <a:t>】</a:t>
            </a:r>
            <a:r>
              <a:rPr lang="zh-TW" altLang="en-US" smtClean="0"/>
              <a:t>有以為我相空卻，法相可以不必空，即是說：執著法有是不妨得我空的；</a:t>
            </a:r>
            <a:endParaRPr lang="en-US" altLang="zh-TW" smtClean="0"/>
          </a:p>
          <a:p>
            <a:r>
              <a:rPr lang="en-US" altLang="zh-TW" smtClean="0"/>
              <a:t>【</a:t>
            </a:r>
            <a:r>
              <a:rPr lang="zh-TW" altLang="en-US" smtClean="0"/>
              <a:t>如來藏</a:t>
            </a:r>
            <a:r>
              <a:rPr lang="en-US" altLang="zh-TW" smtClean="0"/>
              <a:t>】</a:t>
            </a:r>
            <a:r>
              <a:rPr lang="zh-TW" altLang="en-US" smtClean="0"/>
              <a:t>或者以為我法雖空而此空性──諸法的究竟真實，是真常妙有的。</a:t>
            </a:r>
          </a:p>
          <a:p>
            <a:endParaRPr lang="zh-TW" alt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迷悟的分嶺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72113"/>
          </a:xfrm>
        </p:spPr>
        <p:txBody>
          <a:bodyPr rtlCol="0"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悟解三空，方能於</a:t>
            </a:r>
            <a:r>
              <a:rPr lang="zh-TW" altLang="en-US" dirty="0">
                <a:solidFill>
                  <a:srgbClr val="0070C0"/>
                </a:solidFill>
              </a:rPr>
              <a:t>般若無相法門</a:t>
            </a:r>
            <a:r>
              <a:rPr lang="zh-TW" altLang="en-US" dirty="0"/>
              <a:t>得清淨信，此義極為重要。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如覺有</a:t>
            </a:r>
            <a:r>
              <a:rPr lang="zh-TW" altLang="en-US" dirty="0">
                <a:solidFill>
                  <a:srgbClr val="0070C0"/>
                </a:solidFill>
              </a:rPr>
              <a:t>真實的自性相</a:t>
            </a:r>
            <a:r>
              <a:rPr lang="zh-TW" altLang="en-US" dirty="0"/>
              <a:t>，有所取著，那不論所著的是</a:t>
            </a:r>
            <a:r>
              <a:rPr lang="zh-TW" altLang="en-US" dirty="0">
                <a:solidFill>
                  <a:srgbClr val="FF0000"/>
                </a:solidFill>
              </a:rPr>
              <a:t>法相</a:t>
            </a:r>
            <a:r>
              <a:rPr lang="zh-TW" altLang="en-US" dirty="0"/>
              <a:t>或</a:t>
            </a:r>
            <a:r>
              <a:rPr lang="zh-TW" altLang="en-US" dirty="0">
                <a:solidFill>
                  <a:srgbClr val="FF0000"/>
                </a:solidFill>
              </a:rPr>
              <a:t>空相</a:t>
            </a:r>
            <a:r>
              <a:rPr lang="zh-TW" altLang="en-US" dirty="0"/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不但</a:t>
            </a:r>
            <a:r>
              <a:rPr lang="zh-TW" altLang="en-US" dirty="0">
                <a:solidFill>
                  <a:srgbClr val="7030A0"/>
                </a:solidFill>
              </a:rPr>
              <a:t>不悟</a:t>
            </a:r>
            <a:r>
              <a:rPr lang="zh-TW" altLang="en-US" dirty="0"/>
              <a:t>法空與空空，</a:t>
            </a:r>
            <a:r>
              <a:rPr lang="zh-TW" altLang="en-US" dirty="0">
                <a:solidFill>
                  <a:srgbClr val="7030A0"/>
                </a:solidFill>
              </a:rPr>
              <a:t>也不得</a:t>
            </a:r>
            <a:r>
              <a:rPr lang="zh-TW" altLang="en-US" dirty="0"/>
              <a:t>無我慧，必也是取著我等四相的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，我我所</a:t>
            </a:r>
            <a:r>
              <a:rPr lang="zh-TW" altLang="en-US" dirty="0" smtClean="0"/>
              <a:t>見，</a:t>
            </a:r>
            <a:r>
              <a:rPr lang="zh-TW" altLang="en-US" dirty="0"/>
              <a:t>實為</a:t>
            </a:r>
            <a:r>
              <a:rPr lang="zh-TW" altLang="en-US" dirty="0">
                <a:solidFill>
                  <a:srgbClr val="7030A0"/>
                </a:solidFill>
              </a:rPr>
              <a:t>戲論的</a:t>
            </a:r>
            <a:r>
              <a:rPr lang="zh-TW" altLang="en-US" dirty="0"/>
              <a:t>根源，</a:t>
            </a:r>
            <a:r>
              <a:rPr lang="zh-TW" altLang="en-US" dirty="0">
                <a:solidFill>
                  <a:srgbClr val="7030A0"/>
                </a:solidFill>
              </a:rPr>
              <a:t>生死的</a:t>
            </a:r>
            <a:r>
              <a:rPr lang="zh-TW" altLang="en-US" dirty="0"/>
              <a:t>根源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如真能無我無我所，離一切我執，那也</a:t>
            </a:r>
            <a:r>
              <a:rPr lang="zh-TW" altLang="en-US" dirty="0">
                <a:solidFill>
                  <a:srgbClr val="7030A0"/>
                </a:solidFill>
              </a:rPr>
              <a:t>必</a:t>
            </a:r>
            <a:r>
              <a:rPr lang="zh-TW" altLang="en-US" dirty="0" smtClean="0">
                <a:solidFill>
                  <a:srgbClr val="7030A0"/>
                </a:solidFill>
              </a:rPr>
              <a:t>能離</a:t>
            </a:r>
            <a:r>
              <a:rPr lang="zh-TW" altLang="en-US" dirty="0"/>
              <a:t>法見、空見的妄執，而能</a:t>
            </a:r>
            <a:r>
              <a:rPr lang="en-US" altLang="zh-TW" dirty="0"/>
              <a:t>『</a:t>
            </a:r>
            <a:r>
              <a:rPr lang="zh-TW" altLang="en-US" dirty="0"/>
              <a:t>見諸相非相，即見如來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以「火喻」明「三相同是自性空」</a:t>
            </a:r>
            <a:endParaRPr lang="zh-TW" altLang="en-US" dirty="0"/>
          </a:p>
        </p:txBody>
      </p:sp>
      <p:sp>
        <p:nvSpPr>
          <p:cNvPr id="3993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我空、法空、空空，僅是所遣執取的對象不同，</a:t>
            </a:r>
            <a:r>
              <a:rPr lang="en-US" altLang="zh-TW" smtClean="0"/>
              <a:t>『</a:t>
            </a:r>
            <a:r>
              <a:rPr lang="zh-TW" altLang="en-US" smtClean="0"/>
              <a:t>而自性空故</a:t>
            </a:r>
            <a:r>
              <a:rPr lang="en-US" altLang="zh-TW" smtClean="0"/>
              <a:t>』</a:t>
            </a:r>
            <a:r>
              <a:rPr lang="zh-TW" altLang="en-US" smtClean="0"/>
              <a:t>的所以空，並無差別。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如燒草的火與焚香的火，草火香火雖不同，而火性是同一的。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了解草火的性質，就能明白香火的性質。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不悟「法空」豈能得「我空」？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眾生妄執</a:t>
            </a:r>
            <a:r>
              <a:rPr lang="zh-TW" altLang="en-US" dirty="0">
                <a:solidFill>
                  <a:srgbClr val="FF0000"/>
                </a:solidFill>
              </a:rPr>
              <a:t>自性相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7030A0"/>
                </a:solidFill>
              </a:rPr>
              <a:t>確實存在</a:t>
            </a:r>
            <a:r>
              <a:rPr lang="zh-TW" altLang="en-US" dirty="0"/>
              <a:t>的──甚至是</a:t>
            </a:r>
            <a:r>
              <a:rPr lang="zh-TW" altLang="en-US" dirty="0">
                <a:solidFill>
                  <a:srgbClr val="FF0000"/>
                </a:solidFill>
              </a:rPr>
              <a:t>不變的</a:t>
            </a:r>
            <a:r>
              <a:rPr lang="zh-TW" altLang="en-US" dirty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不待他</a:t>
            </a:r>
            <a:r>
              <a:rPr lang="zh-TW" altLang="en-US" dirty="0">
                <a:solidFill>
                  <a:srgbClr val="FF0000"/>
                </a:solidFill>
              </a:rPr>
              <a:t>的</a:t>
            </a:r>
            <a:r>
              <a:rPr lang="zh-TW" altLang="en-US" dirty="0"/>
              <a:t>妄執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於</a:t>
            </a:r>
            <a:r>
              <a:rPr lang="zh-TW" altLang="en-US" dirty="0"/>
              <a:t>眾生的</a:t>
            </a:r>
            <a:r>
              <a:rPr lang="zh-TW" altLang="en-US" dirty="0">
                <a:solidFill>
                  <a:srgbClr val="0070C0"/>
                </a:solidFill>
              </a:rPr>
              <a:t>自體轉</a:t>
            </a:r>
            <a:r>
              <a:rPr lang="zh-TW" altLang="en-US" dirty="0"/>
              <a:t>，執有主宰的存在自體，即</a:t>
            </a:r>
            <a:r>
              <a:rPr lang="zh-TW" altLang="en-US" dirty="0">
                <a:solidFill>
                  <a:srgbClr val="0070C0"/>
                </a:solidFill>
              </a:rPr>
              <a:t>我執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於</a:t>
            </a:r>
            <a:r>
              <a:rPr lang="zh-TW" altLang="en-US" dirty="0"/>
              <a:t>所取的</a:t>
            </a:r>
            <a:r>
              <a:rPr lang="zh-TW" altLang="en-US" dirty="0">
                <a:solidFill>
                  <a:srgbClr val="0070C0"/>
                </a:solidFill>
              </a:rPr>
              <a:t>法相</a:t>
            </a:r>
            <a:r>
              <a:rPr lang="zh-TW" altLang="en-US" dirty="0" smtClean="0">
                <a:solidFill>
                  <a:srgbClr val="0070C0"/>
                </a:solidFill>
              </a:rPr>
              <a:t>上轉</a:t>
            </a:r>
            <a:r>
              <a:rPr lang="zh-TW" altLang="en-US" dirty="0"/>
              <a:t>，執有存在的實性，是</a:t>
            </a:r>
            <a:r>
              <a:rPr lang="zh-TW" altLang="en-US" dirty="0">
                <a:solidFill>
                  <a:srgbClr val="0070C0"/>
                </a:solidFill>
              </a:rPr>
              <a:t>法執</a:t>
            </a:r>
            <a:r>
              <a:rPr lang="zh-TW" altLang="en-US" dirty="0"/>
              <a:t>；這是於有為法起執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如</a:t>
            </a:r>
            <a:r>
              <a:rPr lang="zh-TW" altLang="en-US" dirty="0"/>
              <a:t>於</a:t>
            </a:r>
            <a:r>
              <a:rPr lang="zh-TW" altLang="en-US" dirty="0">
                <a:solidFill>
                  <a:srgbClr val="0070C0"/>
                </a:solidFill>
              </a:rPr>
              <a:t>無為空寂不生不滅</a:t>
            </a:r>
            <a:r>
              <a:rPr lang="zh-TW" altLang="en-US" dirty="0" smtClean="0">
                <a:solidFill>
                  <a:srgbClr val="0070C0"/>
                </a:solidFill>
              </a:rPr>
              <a:t>上轉</a:t>
            </a:r>
            <a:r>
              <a:rPr lang="zh-TW" altLang="en-US" dirty="0"/>
              <a:t>，執有存在自性，即</a:t>
            </a:r>
            <a:r>
              <a:rPr lang="zh-TW" altLang="en-US" dirty="0">
                <a:solidFill>
                  <a:srgbClr val="0070C0"/>
                </a:solidFill>
              </a:rPr>
              <a:t>非法執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，執取法相而不悟</a:t>
            </a:r>
            <a:r>
              <a:rPr lang="zh-TW" altLang="en-US" dirty="0">
                <a:solidFill>
                  <a:srgbClr val="C00000"/>
                </a:solidFill>
              </a:rPr>
              <a:t>法空</a:t>
            </a:r>
            <a:r>
              <a:rPr lang="zh-TW" altLang="en-US" dirty="0"/>
              <a:t>，執非法相而不</a:t>
            </a:r>
            <a:r>
              <a:rPr lang="zh-TW" altLang="en-US" dirty="0" smtClean="0"/>
              <a:t>悟空</a:t>
            </a:r>
            <a:r>
              <a:rPr lang="zh-TW" altLang="en-US" dirty="0" smtClean="0">
                <a:solidFill>
                  <a:srgbClr val="C00000"/>
                </a:solidFill>
              </a:rPr>
              <a:t>空</a:t>
            </a:r>
            <a:r>
              <a:rPr lang="zh-TW" altLang="en-US" dirty="0"/>
              <a:t>，終究是不能廓清妄執的根源，</a:t>
            </a:r>
            <a:r>
              <a:rPr lang="zh-TW" altLang="en-US" dirty="0">
                <a:solidFill>
                  <a:srgbClr val="7030A0"/>
                </a:solidFill>
              </a:rPr>
              <a:t>不知此</a:t>
            </a:r>
            <a:r>
              <a:rPr lang="zh-TW" altLang="en-US" dirty="0"/>
              <a:t>等於</a:t>
            </a:r>
            <a:r>
              <a:rPr lang="zh-TW" altLang="en-US" dirty="0">
                <a:solidFill>
                  <a:srgbClr val="7030A0"/>
                </a:solidFill>
              </a:rPr>
              <a:t>不知彼</a:t>
            </a:r>
            <a:r>
              <a:rPr lang="zh-TW" altLang="en-US" dirty="0"/>
              <a:t>，所以也不得</a:t>
            </a:r>
            <a:r>
              <a:rPr lang="zh-TW" altLang="en-US" dirty="0">
                <a:solidFill>
                  <a:srgbClr val="C00000"/>
                </a:solidFill>
              </a:rPr>
              <a:t>我空</a:t>
            </a:r>
            <a:r>
              <a:rPr lang="zh-TW" altLang="en-US" dirty="0"/>
              <a:t>了。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佛世雖多說「無我教」但亦離「法執」</a:t>
            </a:r>
            <a:endParaRPr lang="zh-TW" altLang="en-US" dirty="0"/>
          </a:p>
        </p:txBody>
      </p:sp>
      <p:sp>
        <p:nvSpPr>
          <p:cNvPr id="4198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佛為弟子說法，多說</a:t>
            </a:r>
            <a:r>
              <a:rPr lang="zh-TW" altLang="en-US" smtClean="0">
                <a:solidFill>
                  <a:srgbClr val="C00000"/>
                </a:solidFill>
              </a:rPr>
              <a:t>眾生由五眾和合成</a:t>
            </a:r>
            <a:r>
              <a:rPr lang="zh-TW" altLang="en-US" smtClean="0"/>
              <a:t>；此五眾，一切是</a:t>
            </a:r>
            <a:r>
              <a:rPr lang="zh-TW" altLang="en-US" smtClean="0">
                <a:solidFill>
                  <a:srgbClr val="C00000"/>
                </a:solidFill>
              </a:rPr>
              <a:t>無常生滅不安隱法</a:t>
            </a:r>
            <a:r>
              <a:rPr lang="zh-TW" altLang="en-US" smtClean="0"/>
              <a:t>，所以色</a:t>
            </a:r>
            <a:r>
              <a:rPr lang="zh-TW" altLang="en-US" smtClean="0">
                <a:solidFill>
                  <a:srgbClr val="C00000"/>
                </a:solidFill>
              </a:rPr>
              <a:t>非我非我所</a:t>
            </a:r>
            <a:r>
              <a:rPr lang="zh-TW" altLang="en-US" smtClean="0"/>
              <a:t>，受、想、行、識也非我非我所。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>
                <a:solidFill>
                  <a:srgbClr val="7030A0"/>
                </a:solidFill>
              </a:rPr>
              <a:t>無常故無我</a:t>
            </a:r>
            <a:r>
              <a:rPr lang="zh-TW" altLang="en-US" smtClean="0"/>
              <a:t>的教授，</a:t>
            </a:r>
            <a:r>
              <a:rPr lang="zh-TW" altLang="en-US" smtClean="0">
                <a:solidFill>
                  <a:srgbClr val="0070C0"/>
                </a:solidFill>
              </a:rPr>
              <a:t>利根者</a:t>
            </a:r>
            <a:r>
              <a:rPr lang="zh-TW" altLang="en-US" smtClean="0"/>
              <a:t>當下能依無我無我所，徹見涅槃寂滅。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既離</a:t>
            </a:r>
            <a:r>
              <a:rPr lang="zh-TW" altLang="en-US" smtClean="0">
                <a:solidFill>
                  <a:srgbClr val="C00000"/>
                </a:solidFill>
              </a:rPr>
              <a:t>我執</a:t>
            </a:r>
            <a:r>
              <a:rPr lang="zh-TW" altLang="en-US" smtClean="0"/>
              <a:t>，也不會再取</a:t>
            </a:r>
            <a:r>
              <a:rPr lang="zh-TW" altLang="en-US" smtClean="0">
                <a:solidFill>
                  <a:srgbClr val="C00000"/>
                </a:solidFill>
              </a:rPr>
              <a:t>法相</a:t>
            </a:r>
            <a:r>
              <a:rPr lang="zh-TW" altLang="en-US" smtClean="0"/>
              <a:t>及</a:t>
            </a:r>
            <a:r>
              <a:rPr lang="zh-TW" altLang="en-US" smtClean="0">
                <a:solidFill>
                  <a:srgbClr val="C00000"/>
                </a:solidFill>
              </a:rPr>
              <a:t>非法相</a:t>
            </a:r>
            <a:r>
              <a:rPr lang="zh-TW" altLang="en-US" smtClean="0"/>
              <a:t>。</a:t>
            </a:r>
          </a:p>
          <a:p>
            <a:pPr marL="514350" indent="-514350">
              <a:buFont typeface="Century Gothic" pitchFamily="34" charset="0"/>
              <a:buAutoNum type="arabicPeriod"/>
            </a:pPr>
            <a:endParaRPr lang="zh-TW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戊三  明心菩提</a:t>
            </a:r>
            <a:br>
              <a:rPr lang="zh-TW" altLang="en-US" dirty="0"/>
            </a:br>
            <a:r>
              <a:rPr lang="zh-TW" altLang="en-US" dirty="0"/>
              <a:t>己一  法身離相而見</a:t>
            </a:r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須菩提！於意云何？可以</a:t>
            </a:r>
            <a:r>
              <a:rPr lang="zh-TW" altLang="en-US" smtClean="0">
                <a:solidFill>
                  <a:srgbClr val="FF0000"/>
                </a:solidFill>
              </a:rPr>
              <a:t>身相</a:t>
            </a:r>
            <a:r>
              <a:rPr lang="zh-TW" altLang="en-US" smtClean="0"/>
              <a:t>見如來不？</a:t>
            </a:r>
            <a:r>
              <a:rPr lang="en-US" altLang="zh-TW" smtClean="0"/>
              <a:t>『</a:t>
            </a:r>
            <a:r>
              <a:rPr lang="zh-TW" altLang="en-US" smtClean="0"/>
              <a:t>不也，世尊！不可以身相得見如來。何以故？如來所說身相，即非身相</a:t>
            </a:r>
            <a:r>
              <a:rPr lang="en-US" altLang="zh-TW" smtClean="0"/>
              <a:t>』</a:t>
            </a:r>
            <a:r>
              <a:rPr lang="zh-TW" altLang="en-US" smtClean="0"/>
              <a:t>。</a:t>
            </a:r>
            <a:endParaRPr lang="en-US" altLang="zh-TW" smtClean="0"/>
          </a:p>
          <a:p>
            <a:r>
              <a:rPr lang="zh-TW" altLang="en-US" smtClean="0"/>
              <a:t>佛告須菩提：凡</a:t>
            </a:r>
            <a:r>
              <a:rPr lang="zh-TW" altLang="en-US" smtClean="0">
                <a:solidFill>
                  <a:srgbClr val="FF0000"/>
                </a:solidFill>
              </a:rPr>
              <a:t>所有相</a:t>
            </a:r>
            <a:r>
              <a:rPr lang="zh-TW" altLang="en-US" smtClean="0"/>
              <a:t>皆是虛妄；若見諸相</a:t>
            </a:r>
            <a:r>
              <a:rPr lang="zh-TW" altLang="en-US" smtClean="0">
                <a:solidFill>
                  <a:srgbClr val="FF0000"/>
                </a:solidFill>
              </a:rPr>
              <a:t>非相</a:t>
            </a:r>
            <a:r>
              <a:rPr lang="zh-TW" altLang="en-US" smtClean="0"/>
              <a:t>，則見</a:t>
            </a:r>
            <a:r>
              <a:rPr lang="zh-TW" altLang="en-US" smtClean="0">
                <a:solidFill>
                  <a:srgbClr val="FF0000"/>
                </a:solidFill>
              </a:rPr>
              <a:t>如來</a:t>
            </a:r>
            <a:r>
              <a:rPr lang="zh-TW" altLang="en-US" smtClean="0"/>
              <a:t>。</a:t>
            </a: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本經強調「三相並寂」的意趣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佛滅後，有的不能從無常無我中得畢竟空，轉而執</a:t>
            </a:r>
            <a:r>
              <a:rPr lang="zh-TW" altLang="en-US" dirty="0">
                <a:solidFill>
                  <a:srgbClr val="C00000"/>
                </a:solidFill>
              </a:rPr>
              <a:t>我無法有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indent="0" fontAlgn="auto">
              <a:spcAft>
                <a:spcPts val="0"/>
              </a:spcAft>
              <a:buFont typeface="Courier New" pitchFamily="49" charset="0"/>
              <a:buNone/>
              <a:defRPr/>
            </a:pPr>
            <a:r>
              <a:rPr lang="zh-TW" altLang="en-US" dirty="0" smtClean="0"/>
              <a:t>對</a:t>
            </a:r>
            <a:r>
              <a:rPr lang="zh-TW" altLang="en-US" dirty="0"/>
              <a:t>此</a:t>
            </a:r>
            <a:r>
              <a:rPr lang="zh-TW" altLang="en-US" dirty="0" smtClean="0"/>
              <a:t>執法眾生</a:t>
            </a:r>
            <a:r>
              <a:rPr lang="zh-TW" altLang="en-US" dirty="0"/>
              <a:t>，不得不廣顯法空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而</a:t>
            </a:r>
            <a:r>
              <a:rPr lang="zh-TW" altLang="en-US" dirty="0"/>
              <a:t>或者又撥無我法的緣起，或</a:t>
            </a:r>
            <a:r>
              <a:rPr lang="zh-TW" altLang="en-US" dirty="0">
                <a:solidFill>
                  <a:srgbClr val="C00000"/>
                </a:solidFill>
              </a:rPr>
              <a:t>取執空性</a:t>
            </a:r>
            <a:r>
              <a:rPr lang="zh-TW" altLang="en-US" dirty="0"/>
              <a:t>為</a:t>
            </a:r>
            <a:r>
              <a:rPr lang="zh-TW" altLang="en-US" dirty="0">
                <a:solidFill>
                  <a:srgbClr val="C00000"/>
                </a:solidFill>
              </a:rPr>
              <a:t>實有離言</a:t>
            </a:r>
            <a:r>
              <a:rPr lang="zh-TW" altLang="en-US" dirty="0" smtClean="0">
                <a:solidFill>
                  <a:srgbClr val="C00000"/>
                </a:solidFill>
              </a:rPr>
              <a:t>自性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indent="0" fontAlgn="auto">
              <a:spcAft>
                <a:spcPts val="0"/>
              </a:spcAft>
              <a:buFont typeface="Courier New" pitchFamily="49" charset="0"/>
              <a:buNone/>
              <a:defRPr/>
            </a:pPr>
            <a:r>
              <a:rPr lang="zh-TW" altLang="en-US" dirty="0" smtClean="0"/>
              <a:t>這</a:t>
            </a:r>
            <a:r>
              <a:rPr lang="zh-TW" altLang="en-US" dirty="0"/>
              <a:t>都是守指忘月，辜負佛恩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，本經又如實開示：不應取相，如</a:t>
            </a:r>
            <a:r>
              <a:rPr lang="zh-TW" altLang="en-US" dirty="0" smtClean="0"/>
              <a:t>執著法相</a:t>
            </a:r>
            <a:r>
              <a:rPr lang="zh-TW" altLang="en-US" dirty="0"/>
              <a:t>非法相，即執著我相，是</a:t>
            </a:r>
            <a:r>
              <a:rPr lang="zh-TW" altLang="en-US" dirty="0">
                <a:solidFill>
                  <a:srgbClr val="00B0F0"/>
                </a:solidFill>
              </a:rPr>
              <a:t>不能得無我慧而解脫的</a:t>
            </a:r>
            <a:r>
              <a:rPr lang="zh-TW" altLang="en-US" dirty="0"/>
              <a:t>。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「三相並寂」是「三乘共學」的法門</a:t>
            </a:r>
            <a:endParaRPr lang="zh-TW" altLang="en-US" dirty="0"/>
          </a:p>
        </p:txBody>
      </p:sp>
      <p:sp>
        <p:nvSpPr>
          <p:cNvPr id="44034" name="內容版面配置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不要以為這是大乘不共妙門！這是</a:t>
            </a:r>
            <a:r>
              <a:rPr lang="zh-TW" altLang="en-US" smtClean="0">
                <a:solidFill>
                  <a:srgbClr val="C00000"/>
                </a:solidFill>
              </a:rPr>
              <a:t>如來的一道解脫門</a:t>
            </a:r>
            <a:r>
              <a:rPr lang="zh-TW" altLang="en-US" smtClean="0"/>
              <a:t>，所以提醒須菩提說：還記得嗎？我在</a:t>
            </a:r>
            <a:r>
              <a:rPr lang="en-US" altLang="zh-TW" smtClean="0"/>
              <a:t>《</a:t>
            </a:r>
            <a:r>
              <a:rPr lang="zh-TW" altLang="en-US" smtClean="0"/>
              <a:t>筏喻經</a:t>
            </a:r>
            <a:r>
              <a:rPr lang="en-US" altLang="zh-TW" smtClean="0"/>
              <a:t>》</a:t>
            </a:r>
            <a:r>
              <a:rPr lang="zh-TW" altLang="en-US" smtClean="0"/>
              <a:t>中說：</a:t>
            </a:r>
            <a:r>
              <a:rPr lang="en-US" altLang="zh-TW" smtClean="0"/>
              <a:t>『</a:t>
            </a:r>
            <a:r>
              <a:rPr lang="zh-TW" altLang="en-US" smtClean="0"/>
              <a:t>法尚應捨，何況非法</a:t>
            </a:r>
            <a:r>
              <a:rPr lang="en-US" altLang="zh-TW" smtClean="0"/>
              <a:t>』</a:t>
            </a:r>
            <a:r>
              <a:rPr lang="zh-TW" altLang="en-US" smtClean="0"/>
              <a:t>，即早已開示過了！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眾生</a:t>
            </a:r>
            <a:r>
              <a:rPr lang="zh-TW" altLang="en-US" smtClean="0">
                <a:solidFill>
                  <a:srgbClr val="00B0F0"/>
                </a:solidFill>
              </a:rPr>
              <a:t>在生死海中</a:t>
            </a:r>
            <a:r>
              <a:rPr lang="zh-TW" altLang="en-US" smtClean="0"/>
              <a:t>，受種種苦迫，佛為了濟度他們，說種種法門，以「法有」除「我執」，以「空相」破「法執」，使眾生得脫生死而到達無餘涅槃。當橫渡生死苦海時，需要種種法門，</a:t>
            </a:r>
            <a:r>
              <a:rPr lang="zh-TW" altLang="en-US" smtClean="0">
                <a:solidFill>
                  <a:srgbClr val="00B0F0"/>
                </a:solidFill>
              </a:rPr>
              <a:t>但度過中流</a:t>
            </a:r>
            <a:r>
              <a:rPr lang="zh-TW" altLang="en-US" smtClean="0"/>
              <a:t>，必須</a:t>
            </a:r>
            <a:r>
              <a:rPr lang="zh-TW" altLang="en-US" smtClean="0">
                <a:solidFill>
                  <a:srgbClr val="C00000"/>
                </a:solidFill>
              </a:rPr>
              <a:t>不執法非法相</a:t>
            </a:r>
            <a:r>
              <a:rPr lang="zh-TW" altLang="en-US" smtClean="0"/>
              <a:t>，才能出離生死，誕登彼岸。</a:t>
            </a:r>
          </a:p>
          <a:p>
            <a:pPr marL="514350" indent="-514350">
              <a:buFont typeface="Century Gothic" pitchFamily="34" charset="0"/>
              <a:buAutoNum type="arabicPeriod"/>
            </a:pPr>
            <a:endParaRPr lang="zh-TW" altLang="en-US" smtClean="0"/>
          </a:p>
          <a:p>
            <a:pPr marL="514350" indent="-514350">
              <a:buFont typeface="Century Gothic" pitchFamily="34" charset="0"/>
              <a:buAutoNum type="arabicPeriod"/>
            </a:pPr>
            <a:endParaRPr lang="zh-TW" alt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 smtClean="0"/>
              <a:t>「法」與「非法」初義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法指合理的</a:t>
            </a:r>
            <a:r>
              <a:rPr lang="zh-TW" altLang="en-US" dirty="0" smtClean="0">
                <a:solidFill>
                  <a:srgbClr val="7030A0"/>
                </a:solidFill>
              </a:rPr>
              <a:t>八正道</a:t>
            </a:r>
            <a:r>
              <a:rPr lang="zh-TW" altLang="en-US" dirty="0"/>
              <a:t>，非法即不合理的</a:t>
            </a:r>
            <a:r>
              <a:rPr lang="zh-TW" altLang="en-US" dirty="0">
                <a:solidFill>
                  <a:srgbClr val="C00000"/>
                </a:solidFill>
              </a:rPr>
              <a:t>八邪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法</a:t>
            </a:r>
            <a:r>
              <a:rPr lang="zh-TW" altLang="en-US" dirty="0"/>
              <a:t>與非法，即</a:t>
            </a:r>
            <a:r>
              <a:rPr lang="zh-TW" altLang="en-US" dirty="0">
                <a:solidFill>
                  <a:srgbClr val="7030A0"/>
                </a:solidFill>
              </a:rPr>
              <a:t>善</a:t>
            </a:r>
            <a:r>
              <a:rPr lang="zh-TW" altLang="en-US" dirty="0"/>
              <a:t>的與</a:t>
            </a:r>
            <a:r>
              <a:rPr lang="zh-TW" altLang="en-US" dirty="0">
                <a:solidFill>
                  <a:srgbClr val="C00000"/>
                </a:solidFill>
              </a:rPr>
              <a:t>惡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如來</a:t>
            </a:r>
            <a:r>
              <a:rPr lang="zh-TW" altLang="en-US" dirty="0"/>
              <a:t>教人止惡行善</a:t>
            </a:r>
            <a:r>
              <a:rPr lang="zh-TW" altLang="en-US" dirty="0" smtClean="0"/>
              <a:t>；但</a:t>
            </a:r>
            <a:r>
              <a:rPr lang="zh-TW" altLang="en-US" dirty="0">
                <a:solidFill>
                  <a:srgbClr val="00B0F0"/>
                </a:solidFill>
              </a:rPr>
              <a:t>善行也不可取著</a:t>
            </a:r>
            <a:r>
              <a:rPr lang="zh-TW" altLang="en-US" dirty="0"/>
              <a:t>，取著即轉生戲論──「法愛生」，而不能悟入無生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約「以</a:t>
            </a:r>
            <a:r>
              <a:rPr lang="zh-TW" altLang="en-US" dirty="0"/>
              <a:t>捨捨福」說</a:t>
            </a:r>
            <a:r>
              <a:rPr lang="zh-TW" altLang="en-US" sz="2400" dirty="0"/>
              <a:t>（論上說：先以福捨罪，次以捨</a:t>
            </a:r>
            <a:r>
              <a:rPr lang="zh-TW" altLang="en-US" sz="2400" dirty="0" smtClean="0"/>
              <a:t>捨福）</a:t>
            </a:r>
            <a:r>
              <a:rPr lang="zh-TW" altLang="en-US" dirty="0" smtClean="0"/>
              <a:t>，</a:t>
            </a:r>
            <a:r>
              <a:rPr lang="zh-TW" altLang="en-US" dirty="0"/>
              <a:t>善法尚且不可取著，何況惡邪的非法</a:t>
            </a:r>
            <a:r>
              <a:rPr lang="zh-TW" altLang="en-US" dirty="0" smtClean="0"/>
              <a:t>？</a:t>
            </a:r>
            <a:endParaRPr lang="zh-TW" alt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/>
              <a:t>「法」與「</a:t>
            </a:r>
            <a:r>
              <a:rPr lang="zh-TW" altLang="en-US"/>
              <a:t>非法</a:t>
            </a:r>
            <a:r>
              <a:rPr lang="zh-TW" altLang="en-US" smtClean="0"/>
              <a:t>」二義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法指</a:t>
            </a:r>
            <a:r>
              <a:rPr lang="zh-TW" altLang="en-US" dirty="0">
                <a:solidFill>
                  <a:srgbClr val="00B0F0"/>
                </a:solidFill>
              </a:rPr>
              <a:t>有為相</a:t>
            </a:r>
            <a:r>
              <a:rPr lang="zh-TW" altLang="en-US" dirty="0"/>
              <a:t>，在</a:t>
            </a:r>
            <a:r>
              <a:rPr lang="zh-TW" altLang="en-US" dirty="0" smtClean="0"/>
              <a:t>修行</a:t>
            </a:r>
            <a:r>
              <a:rPr lang="zh-TW" altLang="en-US" dirty="0"/>
              <a:t>中即八正道等；非法指</a:t>
            </a:r>
            <a:r>
              <a:rPr lang="zh-TW" altLang="en-US" dirty="0">
                <a:solidFill>
                  <a:srgbClr val="C00000"/>
                </a:solidFill>
              </a:rPr>
              <a:t>平等空性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意思</a:t>
            </a:r>
            <a:r>
              <a:rPr lang="zh-TW" altLang="en-US" dirty="0"/>
              <a:t>說：緣起的禪慧等功德，尚且空無</a:t>
            </a:r>
            <a:r>
              <a:rPr lang="zh-TW" altLang="en-US" dirty="0" smtClean="0"/>
              <a:t>自性</a:t>
            </a:r>
            <a:r>
              <a:rPr lang="zh-TW" altLang="en-US" dirty="0"/>
              <a:t>，不可取執，那裡還可以取著非法的空相呢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本</a:t>
            </a:r>
            <a:r>
              <a:rPr lang="zh-TW" altLang="en-US" dirty="0"/>
              <a:t>經約後義說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※ </a:t>
            </a:r>
            <a:r>
              <a:rPr lang="zh-TW" altLang="en-US" dirty="0" smtClean="0"/>
              <a:t>從</a:t>
            </a:r>
            <a:r>
              <a:rPr lang="zh-TW" altLang="en-US" dirty="0"/>
              <a:t>這引阿含</a:t>
            </a:r>
            <a:r>
              <a:rPr lang="zh-TW" altLang="en-US" dirty="0" smtClean="0"/>
              <a:t>教的</a:t>
            </a:r>
            <a:r>
              <a:rPr lang="zh-TW" altLang="en-US" dirty="0"/>
              <a:t>非法非非法來說，可見前文也應以「不取法相、不取非法相」為正。諸譯</a:t>
            </a:r>
            <a:r>
              <a:rPr lang="zh-TW" altLang="en-US" dirty="0" smtClean="0"/>
              <a:t>增入</a:t>
            </a:r>
            <a:r>
              <a:rPr lang="zh-TW" altLang="en-US" dirty="0"/>
              <a:t>「無想無非想」二句，不足取！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8" y="25400"/>
            <a:ext cx="9129712" cy="6846888"/>
          </a:xfrm>
        </p:spPr>
      </p:pic>
      <p:sp>
        <p:nvSpPr>
          <p:cNvPr id="5" name="矩形 4"/>
          <p:cNvSpPr/>
          <p:nvPr/>
        </p:nvSpPr>
        <p:spPr>
          <a:xfrm>
            <a:off x="437535" y="411043"/>
            <a:ext cx="4134465" cy="618630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願消三障諸煩惱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願得智慧真明了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普願罪障悉消除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世世常行菩薩道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以此功德種善根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累世怨親同沾恩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由斯解脫諸苦惱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共證菩提度有情</a:t>
            </a:r>
            <a:endParaRPr lang="zh-TW" alt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明心菩提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545138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明心菩提，約</a:t>
            </a:r>
            <a:r>
              <a:rPr lang="zh-TW" altLang="en-US" dirty="0">
                <a:solidFill>
                  <a:srgbClr val="FF0000"/>
                </a:solidFill>
              </a:rPr>
              <a:t>七地菩薩</a:t>
            </a:r>
            <a:r>
              <a:rPr lang="zh-TW" altLang="en-US" dirty="0"/>
              <a:t>定慧均等，現證法性，得</a:t>
            </a:r>
            <a:r>
              <a:rPr lang="zh-TW" altLang="en-US" dirty="0">
                <a:solidFill>
                  <a:srgbClr val="FF0000"/>
                </a:solidFill>
              </a:rPr>
              <a:t>無生法忍</a:t>
            </a:r>
            <a:r>
              <a:rPr lang="zh-TW" altLang="en-US" dirty="0"/>
              <a:t>而說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證</a:t>
            </a:r>
            <a:r>
              <a:rPr lang="zh-TW" altLang="en-US" dirty="0"/>
              <a:t>法，</a:t>
            </a:r>
            <a:r>
              <a:rPr lang="zh-TW" altLang="en-US" dirty="0" smtClean="0"/>
              <a:t>即「</a:t>
            </a:r>
            <a:r>
              <a:rPr lang="zh-TW" altLang="en-US" dirty="0"/>
              <a:t>見法」，「見法即見佛」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00150" lvl="1" indent="-45720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之所以為佛，即在</a:t>
            </a:r>
            <a:r>
              <a:rPr lang="zh-TW" altLang="en-US" dirty="0">
                <a:solidFill>
                  <a:srgbClr val="7030A0"/>
                </a:solidFill>
              </a:rPr>
              <a:t>究竟圓覺</a:t>
            </a:r>
            <a:r>
              <a:rPr lang="zh-TW" altLang="en-US" dirty="0">
                <a:solidFill>
                  <a:srgbClr val="C00000"/>
                </a:solidFill>
              </a:rPr>
              <a:t>緣起空寂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C00000"/>
                </a:solidFill>
              </a:rPr>
              <a:t>中道</a:t>
            </a:r>
            <a:r>
              <a:rPr lang="zh-TW" altLang="en-US" dirty="0" smtClean="0"/>
              <a:t>；離</a:t>
            </a:r>
            <a:r>
              <a:rPr lang="zh-TW" altLang="en-US" dirty="0"/>
              <a:t>此正覺，更沒有什麼奇特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1200150" lvl="1" indent="-45720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如</a:t>
            </a:r>
            <a:r>
              <a:rPr lang="zh-TW" altLang="en-US" dirty="0"/>
              <a:t>能</a:t>
            </a:r>
            <a:r>
              <a:rPr lang="zh-TW" altLang="en-US" dirty="0">
                <a:solidFill>
                  <a:srgbClr val="7030A0"/>
                </a:solidFill>
              </a:rPr>
              <a:t>悟徹</a:t>
            </a:r>
            <a:r>
              <a:rPr lang="zh-TW" altLang="en-US" dirty="0">
                <a:solidFill>
                  <a:srgbClr val="C00000"/>
                </a:solidFill>
              </a:rPr>
              <a:t>緣起法相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C00000"/>
                </a:solidFill>
              </a:rPr>
              <a:t>空寂</a:t>
            </a:r>
            <a:r>
              <a:rPr lang="zh-TW" altLang="en-US" dirty="0"/>
              <a:t>，即與佛同</a:t>
            </a:r>
            <a:r>
              <a:rPr lang="zh-TW" altLang="en-US" dirty="0" smtClean="0"/>
              <a:t>一鼻孔出氣。</a:t>
            </a:r>
            <a:endParaRPr lang="en-US" altLang="zh-TW" dirty="0" smtClean="0"/>
          </a:p>
          <a:p>
            <a:pPr marL="1200150" lvl="1" indent="-45720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說：</a:t>
            </a:r>
            <a:r>
              <a:rPr lang="en-US" altLang="zh-TW" dirty="0"/>
              <a:t>『</a:t>
            </a:r>
            <a:r>
              <a:rPr lang="zh-TW" altLang="en-US" dirty="0"/>
              <a:t>見緣起即見法，見法即見佛</a:t>
            </a:r>
            <a:r>
              <a:rPr lang="en-US" altLang="zh-TW" dirty="0"/>
              <a:t>』</a:t>
            </a:r>
            <a:r>
              <a:rPr lang="zh-TW" altLang="en-US" dirty="0"/>
              <a:t>，這才是真切見佛處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上面</a:t>
            </a:r>
            <a:r>
              <a:rPr lang="zh-TW" altLang="en-US" dirty="0">
                <a:solidFill>
                  <a:srgbClr val="0070C0"/>
                </a:solidFill>
              </a:rPr>
              <a:t>伏心</a:t>
            </a:r>
            <a:r>
              <a:rPr lang="zh-TW" altLang="en-US" dirty="0" smtClean="0">
                <a:solidFill>
                  <a:srgbClr val="0070C0"/>
                </a:solidFill>
              </a:rPr>
              <a:t>菩提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廣行</a:t>
            </a:r>
            <a:r>
              <a:rPr lang="zh-TW" altLang="en-US" dirty="0"/>
              <a:t>利濟眾生，</a:t>
            </a:r>
            <a:r>
              <a:rPr lang="zh-TW" altLang="en-US" dirty="0">
                <a:solidFill>
                  <a:srgbClr val="0070C0"/>
                </a:solidFill>
              </a:rPr>
              <a:t>積集</a:t>
            </a:r>
            <a:r>
              <a:rPr lang="zh-TW" altLang="en-US" dirty="0"/>
              <a:t>了無邊的福智資糧；</a:t>
            </a:r>
            <a:r>
              <a:rPr lang="zh-TW" altLang="en-US" dirty="0">
                <a:solidFill>
                  <a:srgbClr val="0070C0"/>
                </a:solidFill>
              </a:rPr>
              <a:t>漸能</a:t>
            </a:r>
            <a:r>
              <a:rPr lang="zh-TW" altLang="en-US" dirty="0"/>
              <a:t>悲智相扶，定慧均等</a:t>
            </a:r>
            <a:r>
              <a:rPr lang="zh-TW" altLang="en-US" dirty="0" smtClean="0"/>
              <a:t>，方便成就，</a:t>
            </a:r>
            <a:r>
              <a:rPr lang="zh-TW" altLang="en-US" dirty="0">
                <a:solidFill>
                  <a:srgbClr val="0070C0"/>
                </a:solidFill>
              </a:rPr>
              <a:t>有力現證</a:t>
            </a:r>
            <a:r>
              <a:rPr lang="zh-TW" altLang="en-US" dirty="0"/>
              <a:t>無分別法性了。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mtClean="0"/>
              <a:t>「佛身相」不可得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16575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佛特舉「見佛」，問須菩提道：</a:t>
            </a:r>
            <a:r>
              <a:rPr lang="zh-TW" altLang="en-US" dirty="0" smtClean="0"/>
              <a:t>取著</a:t>
            </a:r>
            <a:r>
              <a:rPr lang="zh-TW" altLang="en-US" dirty="0"/>
              <a:t>身相──三十二相、出入來去相、穿衣吃飯相、坐禪說法相，能正見如來</a:t>
            </a:r>
            <a:r>
              <a:rPr lang="zh-TW" altLang="en-US" dirty="0" smtClean="0"/>
              <a:t>嗎？</a:t>
            </a:r>
            <a:endParaRPr lang="en-US" altLang="zh-TW" dirty="0" smtClean="0"/>
          </a:p>
          <a:p>
            <a:pPr marL="1085850" lvl="1" indent="-342900" fontAlgn="auto">
              <a:spcAft>
                <a:spcPts val="0"/>
              </a:spcAft>
              <a:defRPr/>
            </a:pPr>
            <a:r>
              <a:rPr lang="zh-TW" altLang="en-US" dirty="0" smtClean="0"/>
              <a:t>須</a:t>
            </a:r>
            <a:r>
              <a:rPr lang="zh-TW" altLang="en-US" dirty="0"/>
              <a:t>菩提是過來人，所以說不可</a:t>
            </a:r>
            <a:r>
              <a:rPr lang="zh-TW" altLang="en-US" dirty="0" smtClean="0"/>
              <a:t>。（「見法即見佛」之典故）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這些</a:t>
            </a:r>
            <a:r>
              <a:rPr lang="zh-TW" altLang="en-US" dirty="0" smtClean="0">
                <a:solidFill>
                  <a:srgbClr val="C00000"/>
                </a:solidFill>
              </a:rPr>
              <a:t>身相</a:t>
            </a:r>
            <a:r>
              <a:rPr lang="zh-TW" altLang="en-US" dirty="0"/>
              <a:t>，都不過是</a:t>
            </a:r>
            <a:r>
              <a:rPr lang="zh-TW" altLang="en-US" dirty="0">
                <a:solidFill>
                  <a:srgbClr val="C00000"/>
                </a:solidFill>
              </a:rPr>
              <a:t>假名如幻的妄相</a:t>
            </a:r>
            <a:r>
              <a:rPr lang="zh-TW" altLang="en-US" dirty="0"/>
              <a:t>；佛的</a:t>
            </a:r>
            <a:r>
              <a:rPr lang="zh-TW" altLang="en-US" dirty="0">
                <a:solidFill>
                  <a:srgbClr val="7030A0"/>
                </a:solidFill>
              </a:rPr>
              <a:t>無盡莊嚴</a:t>
            </a:r>
            <a:r>
              <a:rPr lang="zh-TW" altLang="en-US" dirty="0"/>
              <a:t>，也一樣的</a:t>
            </a:r>
            <a:r>
              <a:rPr lang="zh-TW" altLang="en-US" dirty="0">
                <a:solidFill>
                  <a:srgbClr val="7030A0"/>
                </a:solidFill>
              </a:rPr>
              <a:t>絕無少許法可取可</a:t>
            </a:r>
            <a:r>
              <a:rPr lang="zh-TW" altLang="en-US" dirty="0" smtClean="0">
                <a:solidFill>
                  <a:srgbClr val="7030A0"/>
                </a:solidFill>
              </a:rPr>
              <a:t>得</a:t>
            </a:r>
            <a:r>
              <a:rPr lang="zh-TW" altLang="en-US" dirty="0" smtClean="0"/>
              <a:t>。</a:t>
            </a:r>
            <a:r>
              <a:rPr lang="zh-TW" altLang="en-US" dirty="0"/>
              <a:t>所以，佛說的</a:t>
            </a:r>
            <a:r>
              <a:rPr lang="zh-TW" altLang="en-US" dirty="0">
                <a:solidFill>
                  <a:srgbClr val="C00000"/>
                </a:solidFill>
              </a:rPr>
              <a:t>身相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C00000"/>
                </a:solidFill>
              </a:rPr>
              <a:t>非有身相的實性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如</a:t>
            </a:r>
            <a:r>
              <a:rPr lang="zh-TW" altLang="en-US" dirty="0">
                <a:solidFill>
                  <a:srgbClr val="FF0000"/>
                </a:solidFill>
              </a:rPr>
              <a:t>取著假相</a:t>
            </a:r>
            <a:r>
              <a:rPr lang="zh-TW" altLang="en-US" dirty="0"/>
              <a:t>為佛，即</a:t>
            </a:r>
            <a:r>
              <a:rPr lang="zh-TW" altLang="en-US" dirty="0">
                <a:solidFill>
                  <a:srgbClr val="FF0000"/>
                </a:solidFill>
              </a:rPr>
              <a:t>不見如實空</a:t>
            </a:r>
            <a:r>
              <a:rPr lang="zh-TW" altLang="en-US" dirty="0" smtClean="0">
                <a:solidFill>
                  <a:srgbClr val="FF0000"/>
                </a:solidFill>
              </a:rPr>
              <a:t>相</a:t>
            </a:r>
            <a:r>
              <a:rPr lang="zh-TW" altLang="en-US" dirty="0" smtClean="0"/>
              <a:t>，</a:t>
            </a:r>
            <a:r>
              <a:rPr lang="zh-TW" altLang="en-US" dirty="0"/>
              <a:t>自也</a:t>
            </a:r>
            <a:r>
              <a:rPr lang="zh-TW" altLang="en-US" dirty="0">
                <a:solidFill>
                  <a:srgbClr val="FF0000"/>
                </a:solidFill>
              </a:rPr>
              <a:t>不能深見如來</a:t>
            </a:r>
            <a:r>
              <a:rPr lang="zh-TW" altLang="en-US" dirty="0"/>
              <a:t>的所以為如來了</a:t>
            </a:r>
            <a:r>
              <a:rPr lang="zh-TW" altLang="en-US" dirty="0" smtClean="0"/>
              <a:t>！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「佛身相」到「法相」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72113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不但如來的</a:t>
            </a:r>
            <a:r>
              <a:rPr lang="zh-TW" altLang="en-US" dirty="0" smtClean="0">
                <a:solidFill>
                  <a:srgbClr val="C00000"/>
                </a:solidFill>
              </a:rPr>
              <a:t>身相</a:t>
            </a:r>
            <a:r>
              <a:rPr lang="zh-TW" altLang="en-US" dirty="0"/>
              <a:t>是虛妄的，所有</a:t>
            </a:r>
            <a:r>
              <a:rPr lang="zh-TW" altLang="en-US" dirty="0">
                <a:solidFill>
                  <a:srgbClr val="C00000"/>
                </a:solidFill>
              </a:rPr>
              <a:t>一切的法相</a:t>
            </a:r>
            <a:r>
              <a:rPr lang="zh-TW" altLang="en-US" dirty="0"/>
              <a:t>，如山河大地</a:t>
            </a:r>
            <a:r>
              <a:rPr lang="zh-TW" altLang="en-US" dirty="0">
                <a:solidFill>
                  <a:srgbClr val="7030A0"/>
                </a:solidFill>
              </a:rPr>
              <a:t>器界相</a:t>
            </a:r>
            <a:r>
              <a:rPr lang="zh-TW" altLang="en-US" dirty="0"/>
              <a:t>，凡外賢聖</a:t>
            </a:r>
            <a:r>
              <a:rPr lang="zh-TW" altLang="en-US" dirty="0">
                <a:solidFill>
                  <a:srgbClr val="7030A0"/>
                </a:solidFill>
              </a:rPr>
              <a:t>眾生相</a:t>
            </a:r>
            <a:r>
              <a:rPr lang="zh-TW" altLang="en-US" dirty="0"/>
              <a:t>，有礙</a:t>
            </a:r>
            <a:r>
              <a:rPr lang="zh-TW" altLang="en-US" dirty="0" smtClean="0"/>
              <a:t>可壞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7030A0"/>
                </a:solidFill>
              </a:rPr>
              <a:t>色相</a:t>
            </a:r>
            <a:r>
              <a:rPr lang="zh-TW" altLang="en-US" dirty="0"/>
              <a:t>，明了分別的</a:t>
            </a:r>
            <a:r>
              <a:rPr lang="zh-TW" altLang="en-US" dirty="0">
                <a:solidFill>
                  <a:srgbClr val="7030A0"/>
                </a:solidFill>
              </a:rPr>
              <a:t>心相</a:t>
            </a:r>
            <a:r>
              <a:rPr lang="zh-TW" altLang="en-US" dirty="0"/>
              <a:t>，這一切無不是</a:t>
            </a:r>
            <a:r>
              <a:rPr lang="zh-TW" altLang="en-US" dirty="0">
                <a:solidFill>
                  <a:srgbClr val="C00000"/>
                </a:solidFill>
              </a:rPr>
              <a:t>依緣</a:t>
            </a:r>
            <a:r>
              <a:rPr lang="zh-TW" altLang="en-US" dirty="0">
                <a:solidFill>
                  <a:srgbClr val="0070C0"/>
                </a:solidFill>
              </a:rPr>
              <a:t>起滅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虛妄</a:t>
            </a:r>
            <a:r>
              <a:rPr lang="zh-TW" altLang="en-US" dirty="0"/>
              <a:t>不實的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虛妄</a:t>
            </a:r>
            <a:r>
              <a:rPr lang="zh-TW" altLang="en-US" dirty="0"/>
              <a:t>的</a:t>
            </a:r>
            <a:r>
              <a:rPr lang="zh-TW" altLang="en-US" dirty="0" smtClean="0">
                <a:solidFill>
                  <a:srgbClr val="C00000"/>
                </a:solidFill>
              </a:rPr>
              <a:t>還他</a:t>
            </a:r>
            <a:r>
              <a:rPr lang="zh-TW" altLang="en-US" dirty="0"/>
              <a:t>虛妄，如</a:t>
            </a:r>
            <a:r>
              <a:rPr lang="zh-TW" altLang="en-US" dirty="0">
                <a:solidFill>
                  <a:srgbClr val="C00000"/>
                </a:solidFill>
              </a:rPr>
              <a:t>不執</a:t>
            </a:r>
            <a:r>
              <a:rPr lang="zh-TW" altLang="en-US" dirty="0"/>
              <a:t>妄相自性為可見可得，即由</a:t>
            </a:r>
            <a:r>
              <a:rPr lang="zh-TW" altLang="en-US" dirty="0">
                <a:solidFill>
                  <a:srgbClr val="7030A0"/>
                </a:solidFill>
              </a:rPr>
              <a:t>諸相非相</a:t>
            </a:r>
            <a:r>
              <a:rPr lang="zh-TW" altLang="en-US" dirty="0"/>
              <a:t>的無相門，</a:t>
            </a:r>
            <a:r>
              <a:rPr lang="zh-TW" altLang="en-US" dirty="0">
                <a:solidFill>
                  <a:srgbClr val="0070C0"/>
                </a:solidFill>
              </a:rPr>
              <a:t>契入</a:t>
            </a:r>
            <a:r>
              <a:rPr lang="zh-TW" altLang="en-US" dirty="0"/>
              <a:t>法性空</a:t>
            </a:r>
            <a:r>
              <a:rPr lang="zh-TW" altLang="en-US" dirty="0" smtClean="0"/>
              <a:t>寂，</a:t>
            </a:r>
            <a:r>
              <a:rPr lang="zh-TW" altLang="en-US" dirty="0">
                <a:solidFill>
                  <a:srgbClr val="0070C0"/>
                </a:solidFill>
              </a:rPr>
              <a:t>徹見</a:t>
            </a:r>
            <a:r>
              <a:rPr lang="zh-TW" altLang="en-US" dirty="0"/>
              <a:t>如來法身了！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釋「見諸相非相，即見如來」</a:t>
            </a:r>
            <a:endParaRPr lang="zh-TW" altLang="en-US" dirty="0"/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從</a:t>
            </a:r>
            <a:r>
              <a:rPr lang="zh-TW" altLang="en-US" smtClean="0">
                <a:solidFill>
                  <a:srgbClr val="C00000"/>
                </a:solidFill>
              </a:rPr>
              <a:t>緣起的虛誑妄取相</a:t>
            </a:r>
            <a:r>
              <a:rPr lang="zh-TW" altLang="en-US" smtClean="0"/>
              <a:t>看，</a:t>
            </a:r>
            <a:r>
              <a:rPr lang="zh-TW" altLang="en-US" smtClean="0">
                <a:solidFill>
                  <a:srgbClr val="C00000"/>
                </a:solidFill>
              </a:rPr>
              <a:t>千差萬別</a:t>
            </a:r>
            <a:r>
              <a:rPr lang="zh-TW" altLang="en-US" smtClean="0"/>
              <a:t>；從</a:t>
            </a:r>
            <a:r>
              <a:rPr lang="zh-TW" altLang="en-US" smtClean="0">
                <a:solidFill>
                  <a:srgbClr val="7030A0"/>
                </a:solidFill>
              </a:rPr>
              <a:t>緣起本性如實空相</a:t>
            </a:r>
            <a:r>
              <a:rPr lang="zh-TW" altLang="en-US" smtClean="0"/>
              <a:t>看，卻是</a:t>
            </a:r>
            <a:r>
              <a:rPr lang="zh-TW" altLang="en-US" smtClean="0">
                <a:solidFill>
                  <a:srgbClr val="7030A0"/>
                </a:solidFill>
              </a:rPr>
              <a:t>一味平等</a:t>
            </a:r>
            <a:r>
              <a:rPr lang="zh-TW" altLang="en-US" smtClean="0"/>
              <a:t>的。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>
                <a:solidFill>
                  <a:srgbClr val="0070C0"/>
                </a:solidFill>
              </a:rPr>
              <a:t>法性</a:t>
            </a:r>
            <a:r>
              <a:rPr lang="zh-TW" altLang="en-US" smtClean="0"/>
              <a:t>即一切法</a:t>
            </a:r>
            <a:r>
              <a:rPr lang="zh-TW" altLang="en-US" smtClean="0">
                <a:solidFill>
                  <a:srgbClr val="0070C0"/>
                </a:solidFill>
              </a:rPr>
              <a:t>自性不可得</a:t>
            </a:r>
            <a:r>
              <a:rPr lang="zh-TW" altLang="en-US" smtClean="0"/>
              <a:t>而</a:t>
            </a:r>
            <a:r>
              <a:rPr lang="zh-TW" altLang="en-US" smtClean="0">
                <a:solidFill>
                  <a:srgbClr val="0070C0"/>
                </a:solidFill>
              </a:rPr>
              <a:t>無所不在</a:t>
            </a:r>
            <a:r>
              <a:rPr lang="zh-TW" altLang="en-US" smtClean="0"/>
              <a:t>，所以也</a:t>
            </a:r>
            <a:r>
              <a:rPr lang="zh-TW" altLang="en-US" smtClean="0">
                <a:solidFill>
                  <a:srgbClr val="C00000"/>
                </a:solidFill>
              </a:rPr>
              <a:t>不須</a:t>
            </a:r>
            <a:r>
              <a:rPr lang="zh-TW" altLang="en-US" smtClean="0"/>
              <a:t>於</a:t>
            </a:r>
            <a:r>
              <a:rPr lang="zh-TW" altLang="en-US" smtClean="0">
                <a:solidFill>
                  <a:srgbClr val="7030A0"/>
                </a:solidFill>
              </a:rPr>
              <a:t>妄相</a:t>
            </a:r>
            <a:r>
              <a:rPr lang="zh-TW" altLang="en-US" smtClean="0"/>
              <a:t>外</a:t>
            </a:r>
            <a:r>
              <a:rPr lang="zh-TW" altLang="en-US" smtClean="0">
                <a:solidFill>
                  <a:srgbClr val="C00000"/>
                </a:solidFill>
              </a:rPr>
              <a:t>另覓</a:t>
            </a:r>
            <a:r>
              <a:rPr lang="zh-TW" altLang="en-US" smtClean="0">
                <a:solidFill>
                  <a:srgbClr val="7030A0"/>
                </a:solidFill>
              </a:rPr>
              <a:t>法身</a:t>
            </a:r>
            <a:r>
              <a:rPr lang="zh-TW" altLang="en-US" smtClean="0"/>
              <a:t>，</a:t>
            </a:r>
            <a:r>
              <a:rPr lang="zh-TW" altLang="en-US" smtClean="0">
                <a:solidFill>
                  <a:srgbClr val="C00000"/>
                </a:solidFill>
              </a:rPr>
              <a:t>能見</a:t>
            </a:r>
            <a:r>
              <a:rPr lang="zh-TW" altLang="en-US" smtClean="0"/>
              <a:t>得</a:t>
            </a:r>
            <a:r>
              <a:rPr lang="zh-TW" altLang="en-US" smtClean="0">
                <a:solidFill>
                  <a:srgbClr val="7030A0"/>
                </a:solidFill>
              </a:rPr>
              <a:t>諸相非相</a:t>
            </a:r>
            <a:r>
              <a:rPr lang="zh-TW" altLang="en-US" smtClean="0"/>
              <a:t>，即</a:t>
            </a:r>
            <a:r>
              <a:rPr lang="zh-TW" altLang="en-US" smtClean="0">
                <a:solidFill>
                  <a:srgbClr val="C00000"/>
                </a:solidFill>
              </a:rPr>
              <a:t>在在直見</a:t>
            </a:r>
            <a:r>
              <a:rPr lang="zh-TW" altLang="en-US" smtClean="0">
                <a:solidFill>
                  <a:srgbClr val="7030A0"/>
                </a:solidFill>
              </a:rPr>
              <a:t>如來</a:t>
            </a:r>
            <a:r>
              <a:rPr lang="zh-TW" altLang="en-US" smtClean="0"/>
              <a:t>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所以古人說：</a:t>
            </a:r>
            <a:r>
              <a:rPr lang="en-US" altLang="zh-TW" smtClean="0"/>
              <a:t>『</a:t>
            </a:r>
            <a:r>
              <a:rPr lang="zh-TW" altLang="en-US" smtClean="0"/>
              <a:t>山河及大地，全露法王身</a:t>
            </a:r>
            <a:r>
              <a:rPr lang="en-US" altLang="zh-TW" smtClean="0"/>
              <a:t>』</a:t>
            </a:r>
            <a:r>
              <a:rPr lang="zh-TW" altLang="en-US" smtClean="0"/>
              <a:t>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般若道三</a:t>
            </a:r>
            <a:r>
              <a:rPr lang="zh-TW" altLang="en-US" dirty="0" smtClean="0"/>
              <a:t>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002588" cy="5616575"/>
          </a:xfrm>
        </p:spPr>
        <p:txBody>
          <a:bodyPr rtlCol="0"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發心菩提</a:t>
            </a:r>
            <a:r>
              <a:rPr lang="zh-TW" altLang="en-US" dirty="0"/>
              <a:t>重於</a:t>
            </a:r>
            <a:r>
              <a:rPr lang="zh-TW" altLang="en-US" dirty="0">
                <a:solidFill>
                  <a:srgbClr val="C00000"/>
                </a:solidFill>
              </a:rPr>
              <a:t>願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7030A0"/>
                </a:solidFill>
              </a:rPr>
              <a:t>伏心菩提</a:t>
            </a:r>
            <a:r>
              <a:rPr lang="zh-TW" altLang="en-US" dirty="0"/>
              <a:t>重在</a:t>
            </a:r>
            <a:r>
              <a:rPr lang="zh-TW" altLang="en-US" dirty="0">
                <a:solidFill>
                  <a:srgbClr val="7030A0"/>
                </a:solidFill>
              </a:rPr>
              <a:t>行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明心菩提</a:t>
            </a:r>
            <a:r>
              <a:rPr lang="zh-TW" altLang="en-US" dirty="0"/>
              <a:t>重在</a:t>
            </a:r>
            <a:r>
              <a:rPr lang="zh-TW" altLang="en-US" dirty="0">
                <a:solidFill>
                  <a:srgbClr val="0070C0"/>
                </a:solidFill>
              </a:rPr>
              <a:t>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又，初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C00000"/>
                </a:solidFill>
              </a:rPr>
              <a:t>住菩提心</a:t>
            </a:r>
            <a:r>
              <a:rPr lang="zh-TW" altLang="en-US" dirty="0"/>
              <a:t>，中是</a:t>
            </a:r>
            <a:r>
              <a:rPr lang="zh-TW" altLang="en-US" dirty="0">
                <a:solidFill>
                  <a:srgbClr val="7030A0"/>
                </a:solidFill>
              </a:rPr>
              <a:t>修悲濟行</a:t>
            </a:r>
            <a:r>
              <a:rPr lang="zh-TW" altLang="en-US" dirty="0"/>
              <a:t>，後是</a:t>
            </a:r>
            <a:r>
              <a:rPr lang="zh-TW" altLang="en-US" dirty="0">
                <a:solidFill>
                  <a:srgbClr val="0070C0"/>
                </a:solidFill>
              </a:rPr>
              <a:t>悟如實義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初</a:t>
            </a:r>
            <a:r>
              <a:rPr lang="zh-TW" altLang="en-US" dirty="0">
                <a:solidFill>
                  <a:srgbClr val="C00000"/>
                </a:solidFill>
              </a:rPr>
              <a:t>以般若扶大悲願</a:t>
            </a:r>
            <a:r>
              <a:rPr lang="zh-TW" altLang="en-US" dirty="0"/>
              <a:t>，中</a:t>
            </a:r>
            <a:r>
              <a:rPr lang="zh-TW" altLang="en-US" dirty="0">
                <a:solidFill>
                  <a:srgbClr val="7030A0"/>
                </a:solidFill>
              </a:rPr>
              <a:t>以</a:t>
            </a:r>
            <a:r>
              <a:rPr lang="zh-TW" altLang="en-US" dirty="0" smtClean="0">
                <a:solidFill>
                  <a:srgbClr val="7030A0"/>
                </a:solidFill>
              </a:rPr>
              <a:t>般若導</a:t>
            </a:r>
            <a:r>
              <a:rPr lang="zh-TW" altLang="en-US" dirty="0">
                <a:solidFill>
                  <a:srgbClr val="7030A0"/>
                </a:solidFill>
              </a:rPr>
              <a:t>六度行</a:t>
            </a:r>
            <a:r>
              <a:rPr lang="zh-TW" altLang="en-US" dirty="0"/>
              <a:t>，後是</a:t>
            </a:r>
            <a:r>
              <a:rPr lang="zh-TW" altLang="en-US" dirty="0">
                <a:solidFill>
                  <a:srgbClr val="0070C0"/>
                </a:solidFill>
              </a:rPr>
              <a:t>般若現證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雖</a:t>
            </a:r>
            <a:r>
              <a:rPr lang="zh-TW" altLang="en-US" dirty="0"/>
              <a:t>各有所重，而</a:t>
            </a:r>
            <a:r>
              <a:rPr lang="zh-TW" altLang="en-US" dirty="0">
                <a:solidFill>
                  <a:srgbClr val="C00000"/>
                </a:solidFill>
              </a:rPr>
              <a:t>菩提願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7030A0"/>
                </a:solidFill>
              </a:rPr>
              <a:t>悲濟行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0070C0"/>
                </a:solidFill>
              </a:rPr>
              <a:t>性空見</a:t>
            </a:r>
            <a:r>
              <a:rPr lang="zh-TW" altLang="en-US" dirty="0"/>
              <a:t>，實是</a:t>
            </a:r>
            <a:r>
              <a:rPr lang="zh-TW" altLang="en-US" dirty="0" smtClean="0"/>
              <a:t>不可</a:t>
            </a:r>
            <a:r>
              <a:rPr lang="zh-TW" altLang="en-US" dirty="0"/>
              <a:t>離的。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5157788"/>
            <a:ext cx="44640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76263"/>
            <a:ext cx="8229600" cy="1123950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己二  眾生久行乃信</a:t>
            </a:r>
            <a:br>
              <a:rPr lang="zh-TW" altLang="en-US" dirty="0"/>
            </a:br>
            <a:r>
              <a:rPr lang="zh-TW" altLang="en-US" dirty="0"/>
              <a:t>庚一  </a:t>
            </a:r>
            <a:r>
              <a:rPr lang="zh-TW" altLang="en-US" dirty="0" smtClean="0"/>
              <a:t>問</a:t>
            </a:r>
            <a:endParaRPr lang="zh-TW" altLang="en-US" dirty="0"/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r>
              <a:rPr lang="zh-TW" altLang="en-US" smtClean="0"/>
              <a:t>須菩提白佛言：</a:t>
            </a:r>
            <a:r>
              <a:rPr lang="en-US" altLang="zh-TW" smtClean="0"/>
              <a:t>『</a:t>
            </a:r>
            <a:r>
              <a:rPr lang="zh-TW" altLang="en-US" smtClean="0"/>
              <a:t>世尊！頗有眾生得聞如是言說章句，生實信不</a:t>
            </a:r>
            <a:r>
              <a:rPr lang="en-US" altLang="zh-TW" smtClean="0"/>
              <a:t>』</a:t>
            </a:r>
            <a:r>
              <a:rPr lang="zh-TW" altLang="en-US" smtClean="0"/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764</TotalTime>
  <Words>3365</Words>
  <Application>Microsoft Office PowerPoint</Application>
  <PresentationFormat>On-screen Show (4:3)</PresentationFormat>
  <Paragraphs>141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10</vt:i4>
      </vt:variant>
      <vt:variant>
        <vt:lpstr>Slide Titles</vt:lpstr>
      </vt:variant>
      <vt:variant>
        <vt:i4>34</vt:i4>
      </vt:variant>
    </vt:vector>
  </HeadingPairs>
  <TitlesOfParts>
    <vt:vector size="52" baseType="lpstr">
      <vt:lpstr>Palatino Linotype</vt:lpstr>
      <vt:lpstr>新細明體</vt:lpstr>
      <vt:lpstr>Arial</vt:lpstr>
      <vt:lpstr>微軟正黑體</vt:lpstr>
      <vt:lpstr>標楷體</vt:lpstr>
      <vt:lpstr>Century Gothic</vt:lpstr>
      <vt:lpstr>Courier New</vt:lpstr>
      <vt:lpstr>Calibri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Slide 1</vt:lpstr>
      <vt:lpstr>金剛般若波羅蜜經講記 （十二講之三）</vt:lpstr>
      <vt:lpstr>戊三  明心菩提 己一  法身離相而見</vt:lpstr>
      <vt:lpstr>明心菩提</vt:lpstr>
      <vt:lpstr>「佛身相」不可得</vt:lpstr>
      <vt:lpstr>「佛身相」到「法相」</vt:lpstr>
      <vt:lpstr>釋「見諸相非相，即見如來」</vt:lpstr>
      <vt:lpstr>般若道三階</vt:lpstr>
      <vt:lpstr>己二  眾生久行乃信 庚一  問</vt:lpstr>
      <vt:lpstr>末世眾生能否深信此法？</vt:lpstr>
      <vt:lpstr>釋「實信」</vt:lpstr>
      <vt:lpstr>信順→信忍→信求→證信（《佛法概論》p.185-186）</vt:lpstr>
      <vt:lpstr>庚二  答 辛一  戒慧具足</vt:lpstr>
      <vt:lpstr>佛肯定福慧俱足者能深信</vt:lpstr>
      <vt:lpstr>深信者非無，但須條件。</vt:lpstr>
      <vt:lpstr>辛二  久集善根</vt:lpstr>
      <vt:lpstr>曾見佛、聞法、修諸善根</vt:lpstr>
      <vt:lpstr>眾緣雖別但不離因果</vt:lpstr>
      <vt:lpstr>夙習三多</vt:lpstr>
      <vt:lpstr>辛三  諸佛攝持</vt:lpstr>
      <vt:lpstr>釋「如來悉知悉見」</vt:lpstr>
      <vt:lpstr>辛四  三相並寂</vt:lpstr>
      <vt:lpstr>何謂「三相」？</vt:lpstr>
      <vt:lpstr>為何能佛護念乃至無量福德呢？</vt:lpstr>
      <vt:lpstr>教派中對「空」的看法</vt:lpstr>
      <vt:lpstr>迷悟的分嶺</vt:lpstr>
      <vt:lpstr>以「火喻」明「三相同是自性空」</vt:lpstr>
      <vt:lpstr>不悟「法空」豈能得「我空」？</vt:lpstr>
      <vt:lpstr>佛世雖多說「無我教」但亦離「法執」</vt:lpstr>
      <vt:lpstr>本經強調「三相並寂」的意趣</vt:lpstr>
      <vt:lpstr>「三相並寂」是「三乘共學」的法門</vt:lpstr>
      <vt:lpstr>「法」與「非法」初義</vt:lpstr>
      <vt:lpstr>「法」與「非法」二義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金剛般若波羅蜜經講記</dc:title>
  <dc:creator>Shidaoyi</dc:creator>
  <cp:lastModifiedBy>Ray</cp:lastModifiedBy>
  <cp:revision>31</cp:revision>
  <dcterms:created xsi:type="dcterms:W3CDTF">2012-12-03T12:11:00Z</dcterms:created>
  <dcterms:modified xsi:type="dcterms:W3CDTF">2013-01-21T20:36:25Z</dcterms:modified>
</cp:coreProperties>
</file>