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96" r:id="rId2"/>
    <p:sldId id="256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58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7" r:id="rId4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5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6ECFC3E-0A98-4B37-8CDF-350D26E48C42}" type="datetimeFigureOut">
              <a:rPr lang="zh-TW" altLang="en-US"/>
              <a:pPr>
                <a:defRPr/>
              </a:pPr>
              <a:t>2013/1/15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A8E2A95-E91F-498F-9E36-FC7C150E77B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6A64B9-B7A8-4AFD-97BA-8301A345FA41}" type="datetimeFigureOut">
              <a:rPr lang="zh-TW" altLang="en-US"/>
              <a:pPr>
                <a:defRPr/>
              </a:pPr>
              <a:t>2013/1/15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3181543-D9C6-4D1F-8376-90FAB2EC983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3200"/>
            </a:lvl1pPr>
            <a:lvl2pPr>
              <a:defRPr sz="2400" b="1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2000"/>
            </a:lvl4pPr>
            <a:lvl5pPr>
              <a:defRPr sz="2000"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E4C9B7A-1777-40AA-A8C9-550930D4B9FC}" type="datetimeFigureOut">
              <a:rPr lang="zh-TW" altLang="en-US"/>
              <a:pPr>
                <a:defRPr/>
              </a:pPr>
              <a:t>2013/1/15</a:t>
            </a:fld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6AD8393-D875-4A73-8F91-964E7C37BEE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AD6A4A1-14CB-4BE9-A1C8-92F4C01362DF}" type="datetimeFigureOut">
              <a:rPr lang="zh-TW" altLang="en-US"/>
              <a:pPr>
                <a:defRPr/>
              </a:pPr>
              <a:t>2013/1/15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C8E4716-D383-478D-B985-1F6CB55EE0B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A1B6667-EC71-4A9B-A633-04B883038317}" type="datetimeFigureOut">
              <a:rPr lang="zh-TW" altLang="en-US"/>
              <a:pPr>
                <a:defRPr/>
              </a:pPr>
              <a:t>2013/1/15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6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9C0729B-D2E4-4242-BA50-A9B6534D2DE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2FE32D-95D4-4923-AD86-77C6409C2127}" type="datetimeFigureOut">
              <a:rPr lang="zh-TW" altLang="en-US"/>
              <a:pPr>
                <a:defRPr/>
              </a:pPr>
              <a:t>2013/1/15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5CE50E3-2D7C-4544-873C-5F0D0AEFDB0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DAFFD49-79BA-4B2F-9572-F5EA9B60BB0D}" type="datetimeFigureOut">
              <a:rPr lang="zh-TW" altLang="en-US"/>
              <a:pPr>
                <a:defRPr/>
              </a:pPr>
              <a:t>2013/1/15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4770905-C615-44AF-8985-4A0A0B95635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6B72F1B-FE3C-4AFA-9EFA-18CDE9F0B378}" type="datetimeFigureOut">
              <a:rPr lang="zh-TW" altLang="en-US"/>
              <a:pPr>
                <a:defRPr/>
              </a:pPr>
              <a:t>2013/1/15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5FEC57A-2322-460B-AAB9-BDA2B82342E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C8EEEEE-8C3E-4B06-BFB5-84B923952D83}" type="datetimeFigureOut">
              <a:rPr lang="zh-TW" altLang="en-US"/>
              <a:pPr>
                <a:defRPr/>
              </a:pPr>
              <a:t>2013/1/15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9405254-1473-470B-B2A5-A433F751CFD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5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l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2pPr>
      <a:lvl3pPr algn="l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3pPr>
      <a:lvl4pPr algn="l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4pPr>
      <a:lvl5pPr algn="l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5pPr>
      <a:lvl6pPr marL="457200" algn="l" rtl="0" fontAlgn="base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6pPr>
      <a:lvl7pPr marL="914400" algn="l" rtl="0" fontAlgn="base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7pPr>
      <a:lvl8pPr marL="1371600" algn="l" rtl="0" fontAlgn="base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8pPr>
      <a:lvl9pPr marL="1828800" algn="l" rtl="0" fontAlgn="base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http://blog.yimg.com/2/6_ds6QB7s5.sEtrqzjoRGWUDQZykgoCaPkQ5czyQCF_2AonZufRggw--/7/l/zYD5Y0s7ueqyON4U_ASc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050" y="0"/>
            <a:ext cx="4897438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眾生之類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7030A0"/>
                </a:solidFill>
              </a:rPr>
              <a:t>所有一切眾生之類</a:t>
            </a:r>
            <a:r>
              <a:rPr lang="zh-TW" altLang="en-US" dirty="0"/>
              <a:t>，是總舉一切眾生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眾生</a:t>
            </a:r>
            <a:r>
              <a:rPr lang="zh-TW" altLang="en-US" dirty="0"/>
              <a:t>是</a:t>
            </a:r>
            <a:r>
              <a:rPr lang="zh-TW" altLang="en-US" dirty="0">
                <a:solidFill>
                  <a:srgbClr val="C00000"/>
                </a:solidFill>
              </a:rPr>
              <a:t>五眾和合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C00000"/>
                </a:solidFill>
              </a:rPr>
              <a:t>生死流轉</a:t>
            </a:r>
            <a:r>
              <a:rPr lang="zh-TW" altLang="en-US" dirty="0"/>
              <a:t>的</a:t>
            </a:r>
            <a:r>
              <a:rPr lang="zh-TW" altLang="en-US" dirty="0" smtClean="0"/>
              <a:t>眾生。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一切</a:t>
            </a:r>
            <a:r>
              <a:rPr lang="zh-TW" altLang="en-US" dirty="0"/>
              <a:t>眾生，可以分作三類說：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zh-TW" alt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/>
              <a:t>一、從眾生</a:t>
            </a:r>
            <a:r>
              <a:rPr lang="zh-TW" altLang="en-US" dirty="0">
                <a:solidFill>
                  <a:srgbClr val="C00000"/>
                </a:solidFill>
              </a:rPr>
              <a:t>產生的方式</a:t>
            </a:r>
            <a:r>
              <a:rPr lang="zh-TW" altLang="en-US" dirty="0"/>
              <a:t>說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/>
              <a:t>二、從</a:t>
            </a:r>
            <a:r>
              <a:rPr lang="zh-TW" altLang="en-US" dirty="0" smtClean="0"/>
              <a:t>眾生</a:t>
            </a:r>
            <a:r>
              <a:rPr lang="zh-TW" altLang="en-US" dirty="0" smtClean="0">
                <a:solidFill>
                  <a:srgbClr val="C00000"/>
                </a:solidFill>
              </a:rPr>
              <a:t>自</a:t>
            </a:r>
            <a:r>
              <a:rPr lang="zh-TW" altLang="en-US" dirty="0">
                <a:solidFill>
                  <a:srgbClr val="C00000"/>
                </a:solidFill>
              </a:rPr>
              <a:t>體的有沒有色法</a:t>
            </a:r>
            <a:r>
              <a:rPr lang="zh-TW" altLang="en-US" dirty="0"/>
              <a:t>──物質說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/>
              <a:t>三、從眾生的</a:t>
            </a:r>
            <a:r>
              <a:rPr lang="zh-TW" altLang="en-US" dirty="0">
                <a:solidFill>
                  <a:srgbClr val="C00000"/>
                </a:solidFill>
              </a:rPr>
              <a:t>有沒有心識</a:t>
            </a:r>
            <a:r>
              <a:rPr lang="zh-TW" altLang="en-US" dirty="0" smtClean="0"/>
              <a:t>說</a:t>
            </a:r>
            <a:endParaRPr lang="zh-TW" alt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一、從眾生產生的方式</a:t>
            </a:r>
            <a:r>
              <a:rPr lang="zh-TW" altLang="en-US" dirty="0" smtClean="0"/>
              <a:t>說（四類）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213"/>
          </a:xfrm>
        </p:spPr>
        <p:txBody>
          <a:bodyPr rtlCol="0"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C00000"/>
                </a:solidFill>
              </a:rPr>
              <a:t>卵生</a:t>
            </a:r>
            <a:r>
              <a:rPr lang="zh-TW" altLang="en-US" dirty="0"/>
              <a:t>，</a:t>
            </a:r>
            <a:r>
              <a:rPr lang="zh-TW" altLang="en-US" dirty="0" smtClean="0"/>
              <a:t>如飛禽</a:t>
            </a:r>
            <a:r>
              <a:rPr lang="zh-TW" altLang="en-US" dirty="0"/>
              <a:t>等。先由母體生卵，與母體分離，再加孵化而產生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胎生</a:t>
            </a:r>
            <a:r>
              <a:rPr lang="zh-TW" altLang="en-US" dirty="0"/>
              <a:t>，如人獸等。</a:t>
            </a:r>
            <a:r>
              <a:rPr lang="zh-TW" altLang="en-US" dirty="0" smtClean="0"/>
              <a:t>起先</a:t>
            </a:r>
            <a:r>
              <a:rPr lang="zh-TW" altLang="en-US" dirty="0"/>
              <a:t>也類似卵，但不離母體，一直到肢體完成，才離母體而生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溼</a:t>
            </a:r>
            <a:r>
              <a:rPr lang="zh-TW" altLang="en-US" dirty="0">
                <a:solidFill>
                  <a:srgbClr val="C00000"/>
                </a:solidFill>
              </a:rPr>
              <a:t>生</a:t>
            </a:r>
            <a:r>
              <a:rPr lang="zh-TW" altLang="en-US" dirty="0"/>
              <a:t>，如昆蟲</a:t>
            </a:r>
            <a:r>
              <a:rPr lang="zh-TW" altLang="en-US" dirty="0" smtClean="0"/>
              <a:t>等。</a:t>
            </a:r>
            <a:r>
              <a:rPr lang="zh-TW" altLang="en-US" dirty="0"/>
              <a:t>先由母體生卵，離母體後，祇攝受一些水分及溫度，經過一變再變，才</a:t>
            </a:r>
            <a:r>
              <a:rPr lang="zh-TW" altLang="en-US" dirty="0" smtClean="0"/>
              <a:t>達到成蟲</a:t>
            </a:r>
            <a:r>
              <a:rPr lang="zh-TW" altLang="en-US" dirty="0"/>
              <a:t>階段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化生</a:t>
            </a:r>
            <a:r>
              <a:rPr lang="zh-TW" altLang="en-US" dirty="0"/>
              <a:t>，如天上的眾生，都是由業力成熟而忽然產生的。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二、從眾生自體的有沒有色</a:t>
            </a:r>
            <a:r>
              <a:rPr lang="zh-TW" altLang="en-US" dirty="0" smtClean="0"/>
              <a:t>法（二類）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C00000"/>
                </a:solidFill>
              </a:rPr>
              <a:t>有色的</a:t>
            </a:r>
            <a:r>
              <a:rPr lang="zh-TW" altLang="en-US" dirty="0"/>
              <a:t>，如欲界與色界的眾生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無色的</a:t>
            </a:r>
            <a:r>
              <a:rPr lang="zh-TW" altLang="en-US" dirty="0"/>
              <a:t>，是無色界眾生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關於</a:t>
            </a:r>
            <a:r>
              <a:rPr lang="zh-TW" altLang="en-US" dirty="0"/>
              <a:t>無色界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有</a:t>
            </a:r>
            <a:r>
              <a:rPr lang="zh-TW" altLang="en-US" dirty="0"/>
              <a:t>說是沒有麤色，細色是有的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有</a:t>
            </a:r>
            <a:r>
              <a:rPr lang="zh-TW" altLang="en-US" dirty="0"/>
              <a:t>說：細</a:t>
            </a:r>
            <a:r>
              <a:rPr lang="zh-TW" altLang="en-US" dirty="0" smtClean="0"/>
              <a:t>色也</a:t>
            </a:r>
            <a:r>
              <a:rPr lang="zh-TW" altLang="en-US" dirty="0"/>
              <a:t>沒有，僅有心識的活動。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/>
              <a:t>三、從眾生的有沒有心識</a:t>
            </a:r>
            <a:r>
              <a:rPr lang="zh-TW" altLang="en-US" smtClean="0"/>
              <a:t>說（三類）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472113"/>
          </a:xfrm>
        </p:spPr>
        <p:txBody>
          <a:bodyPr rtlCol="0">
            <a:normAutofit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C00000"/>
                </a:solidFill>
              </a:rPr>
              <a:t>有想</a:t>
            </a:r>
            <a:r>
              <a:rPr lang="zh-TW" altLang="en-US" dirty="0"/>
              <a:t>的，</a:t>
            </a:r>
            <a:r>
              <a:rPr lang="zh-TW" altLang="en-US" dirty="0" smtClean="0"/>
              <a:t>如人類</a:t>
            </a:r>
            <a:r>
              <a:rPr lang="zh-TW" altLang="en-US" dirty="0"/>
              <a:t>及一般的天趣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無</a:t>
            </a:r>
            <a:r>
              <a:rPr lang="zh-TW" altLang="en-US" dirty="0">
                <a:solidFill>
                  <a:srgbClr val="C00000"/>
                </a:solidFill>
              </a:rPr>
              <a:t>想</a:t>
            </a:r>
            <a:r>
              <a:rPr lang="zh-TW" altLang="en-US" dirty="0"/>
              <a:t>的，這是外道無想定的果報，名無想天。這無想的</a:t>
            </a:r>
            <a:r>
              <a:rPr lang="zh-TW" altLang="en-US" dirty="0" smtClean="0"/>
              <a:t>眾生，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有</a:t>
            </a:r>
            <a:r>
              <a:rPr lang="zh-TW" altLang="en-US" dirty="0"/>
              <a:t>說：只是沒有麤顯的心識，微細的心識是有的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有的</a:t>
            </a:r>
            <a:r>
              <a:rPr lang="zh-TW" altLang="en-US" dirty="0"/>
              <a:t>說：什麼心識也</a:t>
            </a:r>
            <a:r>
              <a:rPr lang="zh-TW" altLang="en-US" dirty="0" smtClean="0"/>
              <a:t>不起。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非</a:t>
            </a:r>
            <a:r>
              <a:rPr lang="zh-TW" altLang="en-US" dirty="0">
                <a:solidFill>
                  <a:srgbClr val="C00000"/>
                </a:solidFill>
              </a:rPr>
              <a:t>想非非想</a:t>
            </a:r>
            <a:r>
              <a:rPr lang="zh-TW" altLang="en-US" dirty="0"/>
              <a:t>的，是無色界非想非非想處的眾生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他</a:t>
            </a:r>
            <a:r>
              <a:rPr lang="zh-TW" altLang="en-US" dirty="0"/>
              <a:t>實在是有想的，但</a:t>
            </a:r>
            <a:r>
              <a:rPr lang="zh-TW" altLang="en-US" dirty="0" smtClean="0"/>
              <a:t>印度某些</a:t>
            </a:r>
            <a:r>
              <a:rPr lang="zh-TW" altLang="en-US" dirty="0"/>
              <a:t>宗教師，以為到達非想非非想處，就是涅槃解脫了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所以</a:t>
            </a:r>
            <a:r>
              <a:rPr lang="zh-TW" altLang="en-US" dirty="0"/>
              <a:t>，佛法中稱之</a:t>
            </a:r>
            <a:r>
              <a:rPr lang="zh-TW" altLang="en-US" dirty="0" smtClean="0"/>
              <a:t>為非</a:t>
            </a:r>
            <a:r>
              <a:rPr lang="zh-TW" altLang="en-US" dirty="0"/>
              <a:t>想非非想，即雖沒有麤想──非有想，但還有細想──非無想；還取著三</a:t>
            </a:r>
            <a:r>
              <a:rPr lang="zh-TW" altLang="en-US" dirty="0" smtClean="0"/>
              <a:t>界想</a:t>
            </a:r>
            <a:r>
              <a:rPr lang="zh-TW" altLang="en-US" dirty="0"/>
              <a:t>，沒有能解脫呢！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菩提心與大悲願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688013"/>
          </a:xfrm>
        </p:spPr>
        <p:txBody>
          <a:bodyPr rtlCol="0">
            <a:normAutofit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C00000"/>
                </a:solidFill>
              </a:rPr>
              <a:t>發菩提心</a:t>
            </a:r>
            <a:r>
              <a:rPr lang="zh-TW" altLang="en-US" dirty="0"/>
              <a:t>，本經</a:t>
            </a:r>
            <a:r>
              <a:rPr lang="zh-TW" altLang="en-US" dirty="0">
                <a:solidFill>
                  <a:srgbClr val="7030A0"/>
                </a:solidFill>
              </a:rPr>
              <a:t>以大悲大願去說明</a:t>
            </a:r>
            <a:r>
              <a:rPr lang="zh-TW" altLang="en-US" dirty="0"/>
              <a:t>；可見</a:t>
            </a:r>
            <a:r>
              <a:rPr lang="zh-TW" altLang="en-US" dirty="0">
                <a:solidFill>
                  <a:schemeClr val="tx2">
                    <a:lumMod val="75000"/>
                  </a:schemeClr>
                </a:solidFill>
              </a:rPr>
              <a:t>離了大悲大願，即沒有菩薩，</a:t>
            </a:r>
            <a:r>
              <a:rPr lang="zh-TW" altLang="en-US" dirty="0" smtClean="0">
                <a:solidFill>
                  <a:schemeClr val="tx2">
                    <a:lumMod val="75000"/>
                  </a:schemeClr>
                </a:solidFill>
              </a:rPr>
              <a:t>也沒有</a:t>
            </a:r>
            <a:r>
              <a:rPr lang="zh-TW" altLang="en-US" dirty="0">
                <a:solidFill>
                  <a:schemeClr val="tx2">
                    <a:lumMod val="75000"/>
                  </a:schemeClr>
                </a:solidFill>
              </a:rPr>
              <a:t>佛道可成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以</a:t>
            </a:r>
            <a:r>
              <a:rPr lang="zh-TW" altLang="en-US" dirty="0">
                <a:solidFill>
                  <a:srgbClr val="7030A0"/>
                </a:solidFill>
              </a:rPr>
              <a:t>度生為本</a:t>
            </a:r>
            <a:r>
              <a:rPr lang="zh-TW" altLang="en-US" dirty="0"/>
              <a:t>的</a:t>
            </a:r>
            <a:r>
              <a:rPr lang="zh-TW" altLang="en-US" dirty="0">
                <a:solidFill>
                  <a:srgbClr val="C00000"/>
                </a:solidFill>
              </a:rPr>
              <a:t>菩提心</a:t>
            </a:r>
            <a:r>
              <a:rPr lang="zh-TW" altLang="en-US" dirty="0"/>
              <a:t>，第一，是</a:t>
            </a:r>
            <a:r>
              <a:rPr lang="zh-TW" altLang="en-US" dirty="0">
                <a:solidFill>
                  <a:srgbClr val="0070C0"/>
                </a:solidFill>
              </a:rPr>
              <a:t>廣大的</a:t>
            </a:r>
            <a:r>
              <a:rPr lang="zh-TW" altLang="en-US" dirty="0"/>
              <a:t>：不但為一人，一些</a:t>
            </a:r>
            <a:r>
              <a:rPr lang="zh-TW" altLang="en-US" dirty="0" smtClean="0"/>
              <a:t>人，</a:t>
            </a:r>
            <a:r>
              <a:rPr lang="zh-TW" altLang="en-US" dirty="0"/>
              <a:t>或一分眾生，而是以一切眾生為救拔的對象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又</a:t>
            </a:r>
            <a:r>
              <a:rPr lang="zh-TW" altLang="en-US" dirty="0"/>
              <a:t>是</a:t>
            </a:r>
            <a:r>
              <a:rPr lang="zh-TW" altLang="en-US" dirty="0">
                <a:solidFill>
                  <a:srgbClr val="0070C0"/>
                </a:solidFill>
              </a:rPr>
              <a:t>徹底的</a:t>
            </a:r>
            <a:r>
              <a:rPr lang="zh-TW" altLang="en-US" dirty="0"/>
              <a:t>：眾生的苦痛</a:t>
            </a:r>
            <a:r>
              <a:rPr lang="zh-TW" altLang="en-US" dirty="0" smtClean="0"/>
              <a:t>無邊，</a:t>
            </a:r>
            <a:r>
              <a:rPr lang="zh-TW" altLang="en-US" dirty="0"/>
              <a:t>冷了給他衣穿，餓了給他飯吃，病了給他醫藥，都可解除眾生的痛苦；</a:t>
            </a:r>
            <a:r>
              <a:rPr lang="zh-TW" altLang="en-US" dirty="0" smtClean="0"/>
              <a:t>政治的</a:t>
            </a:r>
            <a:r>
              <a:rPr lang="zh-TW" altLang="en-US" dirty="0"/>
              <a:t>修明，經濟的</a:t>
            </a:r>
            <a:r>
              <a:rPr lang="zh-TW" altLang="en-US" dirty="0" smtClean="0"/>
              <a:t>繁榮，學術</a:t>
            </a:r>
            <a:r>
              <a:rPr lang="zh-TW" altLang="en-US" dirty="0"/>
              <a:t>的進步，也著實可以減輕眾生的痛苦。但</a:t>
            </a:r>
            <a:r>
              <a:rPr lang="zh-TW" altLang="en-US" dirty="0">
                <a:solidFill>
                  <a:srgbClr val="C00000"/>
                </a:solidFill>
              </a:rPr>
              <a:t>苦痛的根源沒有拔除</a:t>
            </a:r>
            <a:r>
              <a:rPr lang="zh-TW" altLang="en-US" dirty="0"/>
              <a:t>，都是暫時的，局部的，終非徹底的救濟。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mtClean="0"/>
              <a:t>以「無餘涅槃」為究竟的度脫</a:t>
            </a:r>
            <a:endParaRPr lang="zh-TW" altLang="en-US"/>
          </a:p>
        </p:txBody>
      </p:sp>
      <p:sp>
        <p:nvSpPr>
          <p:cNvPr id="27650" name="內容版面配置區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472113"/>
          </a:xfrm>
        </p:spPr>
        <p:txBody>
          <a:bodyPr/>
          <a:lstStyle/>
          <a:p>
            <a:pPr marL="514350" indent="-514350" eaLnBrk="1" hangingPunct="1">
              <a:buFont typeface="Century Gothic" pitchFamily="34" charset="0"/>
              <a:buAutoNum type="arabicPeriod"/>
            </a:pPr>
            <a:endParaRPr lang="en-US" altLang="zh-TW" smtClean="0"/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所以，菩薩的大菩提心，除了這些暫時的局部的而外，要以</a:t>
            </a:r>
            <a:r>
              <a:rPr lang="zh-TW" altLang="en-US" smtClean="0">
                <a:solidFill>
                  <a:srgbClr val="C00000"/>
                </a:solidFill>
              </a:rPr>
              <a:t>根本解脫的無餘涅槃</a:t>
            </a:r>
            <a:r>
              <a:rPr lang="zh-TW" altLang="en-US" smtClean="0"/>
              <a:t>去拯拔眾生。</a:t>
            </a:r>
            <a:endParaRPr lang="en-US" altLang="zh-TW" smtClean="0"/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>
                <a:solidFill>
                  <a:srgbClr val="C00000"/>
                </a:solidFill>
              </a:rPr>
              <a:t>涅槃</a:t>
            </a:r>
            <a:r>
              <a:rPr lang="zh-TW" altLang="en-US" smtClean="0"/>
              <a:t>為名詞，指解脫生死苦迫的當體；</a:t>
            </a:r>
            <a:r>
              <a:rPr lang="zh-TW" altLang="en-US" smtClean="0">
                <a:solidFill>
                  <a:srgbClr val="C00000"/>
                </a:solidFill>
              </a:rPr>
              <a:t>滅度</a:t>
            </a:r>
            <a:r>
              <a:rPr lang="zh-TW" altLang="en-US" smtClean="0"/>
              <a:t>是動詞，即使眾生於涅槃中得到眾苦的解脫。</a:t>
            </a:r>
            <a:endParaRPr lang="en-US" altLang="zh-TW" smtClean="0"/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涅槃</a:t>
            </a:r>
            <a:r>
              <a:rPr lang="zh-TW" altLang="en-US" smtClean="0">
                <a:solidFill>
                  <a:srgbClr val="C00000"/>
                </a:solidFill>
              </a:rPr>
              <a:t>本不可說</a:t>
            </a:r>
            <a:r>
              <a:rPr lang="zh-TW" altLang="en-US" smtClean="0"/>
              <a:t>一說多，然依世俗施設來說，即有凡外與佛法的不同。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外凡所說的「涅槃」</a:t>
            </a:r>
            <a:endParaRPr lang="zh-TW" altLang="en-US" dirty="0"/>
          </a:p>
        </p:txBody>
      </p:sp>
      <p:sp>
        <p:nvSpPr>
          <p:cNvPr id="28674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>
                <a:solidFill>
                  <a:srgbClr val="C00000"/>
                </a:solidFill>
              </a:rPr>
              <a:t>世俗</a:t>
            </a:r>
            <a:r>
              <a:rPr lang="zh-TW" altLang="en-US" smtClean="0"/>
              <a:t>有人說：冷了餓了，有饑寒的苦迫；如生活富裕，豐衣足食，這就是涅槃。</a:t>
            </a:r>
            <a:endParaRPr lang="en-US" altLang="zh-TW" smtClean="0"/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涅槃的字義，有消散的意思，即苦痛的消除而得自在。所以俗人拍著吃飽的肚子說：這就是涅槃。</a:t>
            </a:r>
            <a:endParaRPr lang="en-US" altLang="zh-TW" smtClean="0"/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有些</a:t>
            </a:r>
            <a:r>
              <a:rPr lang="zh-TW" altLang="en-US" smtClean="0">
                <a:solidFill>
                  <a:srgbClr val="C00000"/>
                </a:solidFill>
              </a:rPr>
              <a:t>外道</a:t>
            </a:r>
            <a:r>
              <a:rPr lang="zh-TW" altLang="en-US" smtClean="0"/>
              <a:t>，以四禪八定為涅槃；不知這祇是定境的自我陶醉，暫時安寧，不是徹底的。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佛法所說的「涅槃」（二類）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有餘</a:t>
            </a:r>
            <a:r>
              <a:rPr lang="zh-TW" altLang="en-US" dirty="0">
                <a:solidFill>
                  <a:srgbClr val="C00000"/>
                </a:solidFill>
              </a:rPr>
              <a:t>（依）涅槃</a:t>
            </a:r>
            <a:r>
              <a:rPr lang="zh-TW" altLang="en-US" dirty="0"/>
              <a:t>：通達</a:t>
            </a:r>
            <a:r>
              <a:rPr lang="zh-TW" altLang="en-US" dirty="0" smtClean="0"/>
              <a:t>一切</a:t>
            </a:r>
            <a:r>
              <a:rPr lang="zh-TW" altLang="en-US" dirty="0"/>
              <a:t>法的寂滅性，離煩惱而得到內心的解脫，即是涅槃。但由前生惑業所感的</a:t>
            </a:r>
            <a:r>
              <a:rPr lang="zh-TW" altLang="en-US" dirty="0" smtClean="0"/>
              <a:t>果報</a:t>
            </a:r>
            <a:r>
              <a:rPr lang="zh-TW" altLang="en-US" dirty="0"/>
              <a:t>身還在，從身體而來的痛苦，還未能解除。所以，即使是阿羅漢，饑寒老</a:t>
            </a:r>
            <a:r>
              <a:rPr lang="zh-TW" altLang="en-US" dirty="0" smtClean="0"/>
              <a:t>病的</a:t>
            </a:r>
            <a:r>
              <a:rPr lang="zh-TW" altLang="en-US" dirty="0"/>
              <a:t>身苦，還是一樣的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無</a:t>
            </a:r>
            <a:r>
              <a:rPr lang="zh-TW" altLang="en-US" dirty="0">
                <a:solidFill>
                  <a:srgbClr val="C00000"/>
                </a:solidFill>
              </a:rPr>
              <a:t>餘（依）涅槃</a:t>
            </a:r>
            <a:r>
              <a:rPr lang="zh-TW" altLang="en-US" dirty="0"/>
              <a:t>：無學</a:t>
            </a:r>
            <a:r>
              <a:rPr lang="zh-TW" altLang="en-US" dirty="0">
                <a:solidFill>
                  <a:srgbClr val="0070C0"/>
                </a:solidFill>
              </a:rPr>
              <a:t>捨身</a:t>
            </a:r>
            <a:r>
              <a:rPr lang="zh-TW" altLang="en-US" dirty="0"/>
              <a:t>而</a:t>
            </a:r>
            <a:r>
              <a:rPr lang="zh-TW" altLang="en-US" dirty="0">
                <a:solidFill>
                  <a:srgbClr val="0070C0"/>
                </a:solidFill>
              </a:rPr>
              <a:t>入無量無數的法性</a:t>
            </a:r>
            <a:r>
              <a:rPr lang="zh-TW" altLang="en-US" dirty="0" smtClean="0"/>
              <a:t>，不再</a:t>
            </a:r>
            <a:r>
              <a:rPr lang="zh-TW" altLang="en-US" dirty="0"/>
              <a:t>有物我、自他、身心的拘礙，名為無餘。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同證涅槃，菩薩與二乘有何差別？</a:t>
            </a:r>
            <a:endParaRPr lang="zh-TW" altLang="en-US" dirty="0"/>
          </a:p>
        </p:txBody>
      </p:sp>
      <p:sp>
        <p:nvSpPr>
          <p:cNvPr id="30722" name="內容版面配置區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菩薩發願度生，願使每一眾生都得此究竟解脫，所以說：</a:t>
            </a:r>
            <a:r>
              <a:rPr lang="zh-TW" altLang="en-US" smtClean="0">
                <a:solidFill>
                  <a:srgbClr val="7030A0"/>
                </a:solidFill>
              </a:rPr>
              <a:t>我皆令入無餘涅槃而滅度之</a:t>
            </a:r>
            <a:r>
              <a:rPr lang="zh-TW" altLang="en-US" smtClean="0"/>
              <a:t>。</a:t>
            </a:r>
            <a:endParaRPr lang="en-US" altLang="zh-TW" smtClean="0"/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無餘涅槃，為</a:t>
            </a:r>
            <a:r>
              <a:rPr lang="zh-TW" altLang="en-US" smtClean="0">
                <a:solidFill>
                  <a:srgbClr val="C00000"/>
                </a:solidFill>
              </a:rPr>
              <a:t>三乘</a:t>
            </a:r>
            <a:r>
              <a:rPr lang="zh-TW" altLang="en-US" smtClean="0"/>
              <a:t>聖者所</a:t>
            </a:r>
            <a:r>
              <a:rPr lang="zh-TW" altLang="en-US" smtClean="0">
                <a:solidFill>
                  <a:srgbClr val="C00000"/>
                </a:solidFill>
              </a:rPr>
              <a:t>共入</a:t>
            </a:r>
            <a:r>
              <a:rPr lang="zh-TW" altLang="en-US" smtClean="0"/>
              <a:t>，菩薩也會歸於此。</a:t>
            </a:r>
            <a:endParaRPr lang="en-US" altLang="zh-TW" smtClean="0"/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菩薩</a:t>
            </a:r>
            <a:r>
              <a:rPr lang="zh-TW" altLang="en-US" smtClean="0">
                <a:solidFill>
                  <a:srgbClr val="C00000"/>
                </a:solidFill>
              </a:rPr>
              <a:t>安住</a:t>
            </a:r>
            <a:r>
              <a:rPr lang="zh-TW" altLang="en-US" smtClean="0">
                <a:solidFill>
                  <a:srgbClr val="0070C0"/>
                </a:solidFill>
              </a:rPr>
              <a:t>無住大涅槃</a:t>
            </a:r>
            <a:r>
              <a:rPr lang="zh-TW" altLang="en-US" smtClean="0"/>
              <a:t>，即此無餘涅槃的</a:t>
            </a:r>
            <a:r>
              <a:rPr lang="zh-TW" altLang="en-US" smtClean="0">
                <a:solidFill>
                  <a:srgbClr val="0070C0"/>
                </a:solidFill>
              </a:rPr>
              <a:t>無方大用</a:t>
            </a:r>
            <a:r>
              <a:rPr lang="zh-TW" altLang="en-US" smtClean="0"/>
              <a:t>，能</a:t>
            </a:r>
            <a:r>
              <a:rPr lang="zh-TW" altLang="en-US" smtClean="0">
                <a:solidFill>
                  <a:srgbClr val="0070C0"/>
                </a:solidFill>
              </a:rPr>
              <a:t>悲願無盡</a:t>
            </a:r>
            <a:r>
              <a:rPr lang="zh-TW" altLang="en-US" smtClean="0"/>
              <a:t>，不證實際罷了！</a:t>
            </a:r>
            <a:endParaRPr lang="en-US" altLang="zh-TW" smtClean="0"/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本經以無餘涅槃度脫一切眾生，即本於三乘同入一法性，三乘同得一解脫的立場；也就因此「通教三乘」而「但為菩薩」。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釋「實無眾生得滅度」</a:t>
            </a:r>
            <a:endParaRPr lang="zh-TW" altLang="en-US" dirty="0"/>
          </a:p>
        </p:txBody>
      </p:sp>
      <p:sp>
        <p:nvSpPr>
          <p:cNvPr id="3174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菩薩</a:t>
            </a:r>
            <a:r>
              <a:rPr lang="zh-TW" altLang="en-US" smtClean="0">
                <a:solidFill>
                  <a:srgbClr val="0070C0"/>
                </a:solidFill>
              </a:rPr>
              <a:t>願</a:t>
            </a:r>
            <a:r>
              <a:rPr lang="zh-TW" altLang="en-US" smtClean="0"/>
              <a:t>滅度無限量、無計算、無邊際的眾生，但在菩薩的菩提心行中，</a:t>
            </a:r>
            <a:r>
              <a:rPr lang="zh-TW" altLang="en-US" smtClean="0">
                <a:solidFill>
                  <a:srgbClr val="0070C0"/>
                </a:solidFill>
              </a:rPr>
              <a:t>不見</a:t>
            </a:r>
            <a:r>
              <a:rPr lang="zh-TW" altLang="en-US" smtClean="0"/>
              <a:t>有一個眾生得滅度的。</a:t>
            </a:r>
            <a:endParaRPr lang="en-US" altLang="zh-TW" smtClean="0"/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en-US" altLang="zh-TW" smtClean="0"/>
              <a:t>《</a:t>
            </a:r>
            <a:r>
              <a:rPr lang="zh-TW" altLang="en-US" smtClean="0"/>
              <a:t>般若經</a:t>
            </a:r>
            <a:r>
              <a:rPr lang="en-US" altLang="zh-TW" smtClean="0"/>
              <a:t>》</a:t>
            </a:r>
            <a:r>
              <a:rPr lang="zh-TW" altLang="en-US" smtClean="0"/>
              <a:t>也說：</a:t>
            </a:r>
            <a:r>
              <a:rPr lang="en-US" altLang="zh-TW" smtClean="0"/>
              <a:t>『</a:t>
            </a:r>
            <a:r>
              <a:rPr lang="zh-TW" altLang="en-US" smtClean="0"/>
              <a:t>我當以三乘法拔濟一切有情，皆令於無餘涅槃界而般涅槃；我當雖以三乘滅度一切有情，而實不見有情得滅度者</a:t>
            </a:r>
            <a:r>
              <a:rPr lang="en-US" altLang="zh-TW" smtClean="0"/>
              <a:t>』</a:t>
            </a:r>
            <a:r>
              <a:rPr lang="zh-TW" altLang="en-US" smtClean="0"/>
              <a:t>。</a:t>
            </a:r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endParaRPr lang="zh-TW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4267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金剛般若波羅蜜經講記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600" dirty="0" smtClean="0"/>
              <a:t>（十二講之二）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zh-TW" dirty="0" smtClean="0"/>
              <a:t>原</a:t>
            </a:r>
            <a:r>
              <a:rPr lang="zh-TW" altLang="en-US" dirty="0" smtClean="0"/>
              <a:t>文</a:t>
            </a:r>
            <a:r>
              <a:rPr lang="zh-TW" altLang="zh-TW" dirty="0" smtClean="0"/>
              <a:t>出自《</a:t>
            </a:r>
            <a:r>
              <a:rPr lang="zh-TW" altLang="en-US" dirty="0" smtClean="0"/>
              <a:t>般若經講記</a:t>
            </a:r>
            <a:r>
              <a:rPr lang="zh-TW" altLang="zh-TW" dirty="0" smtClean="0"/>
              <a:t>》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道一編講於同淨蘭若</a:t>
            </a:r>
            <a:r>
              <a:rPr lang="en-US" altLang="zh-TW" dirty="0" smtClean="0"/>
              <a:t>‧2013</a:t>
            </a:r>
            <a:r>
              <a:rPr lang="zh-TW" altLang="en-US" dirty="0" smtClean="0"/>
              <a:t>年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14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何以不見有情？</a:t>
            </a:r>
            <a:endParaRPr lang="zh-TW" altLang="en-US" dirty="0"/>
          </a:p>
        </p:txBody>
      </p:sp>
      <p:sp>
        <p:nvSpPr>
          <p:cNvPr id="32770" name="內容版面配置區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184775"/>
          </a:xfrm>
        </p:spPr>
        <p:txBody>
          <a:bodyPr/>
          <a:lstStyle/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因菩薩觀緣起相依相成，無自性可得，通達</a:t>
            </a:r>
            <a:r>
              <a:rPr lang="zh-TW" altLang="en-US" smtClean="0">
                <a:solidFill>
                  <a:srgbClr val="7030A0"/>
                </a:solidFill>
              </a:rPr>
              <a:t>自身</a:t>
            </a:r>
            <a:r>
              <a:rPr lang="zh-TW" altLang="en-US" smtClean="0">
                <a:solidFill>
                  <a:srgbClr val="C00000"/>
                </a:solidFill>
              </a:rPr>
              <a:t>眾生身</a:t>
            </a:r>
            <a:r>
              <a:rPr lang="zh-TW" altLang="en-US" smtClean="0"/>
              <a:t>為同一空寂性，無二無別，不見實有眾生為所度者。</a:t>
            </a:r>
            <a:endParaRPr lang="en-US" altLang="zh-TW" smtClean="0"/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必如此，纔是</a:t>
            </a:r>
            <a:r>
              <a:rPr lang="zh-TW" altLang="en-US" smtClean="0">
                <a:solidFill>
                  <a:srgbClr val="C00000"/>
                </a:solidFill>
              </a:rPr>
              <a:t>菩薩的大菩提心</a:t>
            </a:r>
            <a:r>
              <a:rPr lang="zh-TW" altLang="en-US" smtClean="0"/>
              <a:t>，纔能</a:t>
            </a:r>
            <a:r>
              <a:rPr lang="zh-TW" altLang="en-US" smtClean="0">
                <a:solidFill>
                  <a:srgbClr val="C00000"/>
                </a:solidFill>
              </a:rPr>
              <a:t>度一切眾生</a:t>
            </a:r>
            <a:r>
              <a:rPr lang="zh-TW" altLang="en-US" smtClean="0"/>
              <a:t>。</a:t>
            </a:r>
            <a:endParaRPr lang="en-US" altLang="zh-TW" smtClean="0"/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否則，即執有我相、人相、眾生相、壽者相，離</a:t>
            </a:r>
            <a:r>
              <a:rPr lang="zh-TW" altLang="en-US" smtClean="0">
                <a:solidFill>
                  <a:srgbClr val="0070C0"/>
                </a:solidFill>
              </a:rPr>
              <a:t>空無我慧──般若</a:t>
            </a:r>
            <a:r>
              <a:rPr lang="zh-TW" altLang="en-US" smtClean="0"/>
              <a:t>的</a:t>
            </a:r>
            <a:r>
              <a:rPr lang="zh-TW" altLang="en-US" smtClean="0">
                <a:solidFill>
                  <a:srgbClr val="C00000"/>
                </a:solidFill>
              </a:rPr>
              <a:t>悲願</a:t>
            </a:r>
            <a:r>
              <a:rPr lang="zh-TW" altLang="en-US" smtClean="0"/>
              <a:t>，即</a:t>
            </a:r>
            <a:r>
              <a:rPr lang="zh-TW" altLang="en-US" smtClean="0">
                <a:solidFill>
                  <a:srgbClr val="7030A0"/>
                </a:solidFill>
              </a:rPr>
              <a:t>不能降伏其心而安住菩提心</a:t>
            </a:r>
            <a:r>
              <a:rPr lang="zh-TW" altLang="en-US" smtClean="0"/>
              <a:t>了，即不成其為菩薩了！</a:t>
            </a:r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endParaRPr lang="zh-TW" alt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通達「無相」即「般若妙用」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通達我、人、眾生、壽者的</a:t>
            </a:r>
            <a:r>
              <a:rPr lang="zh-TW" altLang="en-US" dirty="0">
                <a:solidFill>
                  <a:srgbClr val="C00000"/>
                </a:solidFill>
              </a:rPr>
              <a:t>無相</a:t>
            </a:r>
            <a:r>
              <a:rPr lang="zh-TW" altLang="en-US" dirty="0"/>
              <a:t>，即</a:t>
            </a:r>
            <a:r>
              <a:rPr lang="zh-TW" altLang="en-US" dirty="0">
                <a:solidFill>
                  <a:srgbClr val="C00000"/>
                </a:solidFill>
              </a:rPr>
              <a:t>般若慧的妙用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在</a:t>
            </a:r>
            <a:r>
              <a:rPr lang="zh-TW" altLang="en-US" dirty="0"/>
              <a:t>大乘行中，般若</a:t>
            </a:r>
            <a:r>
              <a:rPr lang="zh-TW" altLang="en-US" dirty="0" smtClean="0"/>
              <a:t>是遍</a:t>
            </a:r>
            <a:r>
              <a:rPr lang="zh-TW" altLang="en-US" dirty="0"/>
              <a:t>通一切的，不論四攝、六度、三解脫、四無量以及一切智、一切種智，</a:t>
            </a:r>
            <a:r>
              <a:rPr lang="zh-TW" altLang="en-US" dirty="0" smtClean="0"/>
              <a:t>無不</a:t>
            </a:r>
            <a:r>
              <a:rPr lang="zh-TW" altLang="en-US" dirty="0" smtClean="0">
                <a:solidFill>
                  <a:srgbClr val="C00000"/>
                </a:solidFill>
              </a:rPr>
              <a:t>以</a:t>
            </a:r>
            <a:r>
              <a:rPr lang="zh-TW" altLang="en-US" dirty="0">
                <a:solidFill>
                  <a:srgbClr val="C00000"/>
                </a:solidFill>
              </a:rPr>
              <a:t>般若慧而徹悟他的空無自性</a:t>
            </a:r>
            <a:r>
              <a:rPr lang="zh-TW" altLang="en-US" dirty="0"/>
              <a:t>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三種「悲」</a:t>
            </a:r>
            <a:endParaRPr lang="zh-TW" altLang="en-US" dirty="0"/>
          </a:p>
        </p:txBody>
      </p:sp>
      <p:sp>
        <p:nvSpPr>
          <p:cNvPr id="34818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菩提心是即空的菩提心，與菩提心相應的悲願，即</a:t>
            </a:r>
            <a:r>
              <a:rPr lang="zh-TW" altLang="en-US" smtClean="0">
                <a:solidFill>
                  <a:srgbClr val="C00000"/>
                </a:solidFill>
              </a:rPr>
              <a:t>無緣大悲</a:t>
            </a:r>
            <a:r>
              <a:rPr lang="zh-TW" altLang="en-US" smtClean="0"/>
              <a:t>。</a:t>
            </a:r>
            <a:endParaRPr lang="en-US" altLang="zh-TW" smtClean="0"/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見到眾生的痛苦，生起濟拔的惻隱心，以世間的財法去救濟他，是</a:t>
            </a:r>
            <a:r>
              <a:rPr lang="zh-TW" altLang="en-US" smtClean="0">
                <a:solidFill>
                  <a:srgbClr val="C00000"/>
                </a:solidFill>
              </a:rPr>
              <a:t>眾生緣悲</a:t>
            </a:r>
            <a:r>
              <a:rPr lang="zh-TW" altLang="en-US" smtClean="0"/>
              <a:t>。</a:t>
            </a:r>
            <a:endParaRPr lang="en-US" altLang="zh-TW" smtClean="0"/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如見眾生為相續、和合的假我，法生苦生，法滅苦滅，因而起悲濟心，是</a:t>
            </a:r>
            <a:r>
              <a:rPr lang="zh-TW" altLang="en-US" smtClean="0">
                <a:solidFill>
                  <a:srgbClr val="C00000"/>
                </a:solidFill>
              </a:rPr>
              <a:t>法緣悲</a:t>
            </a:r>
            <a:r>
              <a:rPr lang="zh-TW" altLang="en-US" smtClean="0"/>
              <a:t>。</a:t>
            </a:r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endParaRPr lang="zh-TW" alt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mtClean="0"/>
              <a:t>無緣大悲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472113"/>
          </a:xfrm>
        </p:spPr>
        <p:txBody>
          <a:bodyPr rtlCol="0"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如能觀諸法從緣，都無真實的自性，悟入法性空</a:t>
            </a:r>
            <a:r>
              <a:rPr lang="zh-TW" altLang="en-US" dirty="0" smtClean="0"/>
              <a:t>，緣</a:t>
            </a:r>
            <a:r>
              <a:rPr lang="zh-TW" altLang="en-US" dirty="0">
                <a:solidFill>
                  <a:srgbClr val="C00000"/>
                </a:solidFill>
              </a:rPr>
              <a:t>即空而緣起</a:t>
            </a:r>
            <a:r>
              <a:rPr lang="zh-TW" altLang="en-US" dirty="0"/>
              <a:t>的假我，生大悲心，願度</a:t>
            </a:r>
            <a:r>
              <a:rPr lang="zh-TW" altLang="en-US" dirty="0">
                <a:solidFill>
                  <a:srgbClr val="7030A0"/>
                </a:solidFill>
              </a:rPr>
              <a:t>如幻眾生</a:t>
            </a:r>
            <a:r>
              <a:rPr lang="zh-TW" altLang="en-US" dirty="0"/>
              <a:t>，這是無緣大悲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無緣</a:t>
            </a:r>
            <a:r>
              <a:rPr lang="zh-TW" altLang="en-US" dirty="0"/>
              <a:t>大悲</a:t>
            </a:r>
            <a:r>
              <a:rPr lang="zh-TW" altLang="en-US" dirty="0" smtClean="0"/>
              <a:t>，即</a:t>
            </a:r>
            <a:r>
              <a:rPr lang="zh-TW" altLang="en-US" dirty="0"/>
              <a:t>與般若相應的大悲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悟</a:t>
            </a:r>
            <a:r>
              <a:rPr lang="zh-TW" altLang="en-US" dirty="0"/>
              <a:t>了</a:t>
            </a:r>
            <a:r>
              <a:rPr lang="zh-TW" altLang="en-US" dirty="0">
                <a:solidFill>
                  <a:srgbClr val="C00000"/>
                </a:solidFill>
              </a:rPr>
              <a:t>眾生</a:t>
            </a:r>
            <a:r>
              <a:rPr lang="zh-TW" altLang="en-US" dirty="0"/>
              <a:t>空寂無自性，所以</a:t>
            </a:r>
            <a:r>
              <a:rPr lang="zh-TW" altLang="en-US" dirty="0">
                <a:solidFill>
                  <a:srgbClr val="0070C0"/>
                </a:solidFill>
              </a:rPr>
              <a:t>雖度脫一切而實無眾生得</a:t>
            </a:r>
            <a:r>
              <a:rPr lang="zh-TW" altLang="en-US" dirty="0" smtClean="0">
                <a:solidFill>
                  <a:srgbClr val="0070C0"/>
                </a:solidFill>
              </a:rPr>
              <a:t>滅度</a:t>
            </a:r>
            <a:r>
              <a:rPr lang="zh-TW" altLang="en-US" dirty="0">
                <a:solidFill>
                  <a:srgbClr val="0070C0"/>
                </a:solidFill>
              </a:rPr>
              <a:t>者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如</a:t>
            </a:r>
            <a:r>
              <a:rPr lang="zh-TW" altLang="en-US" dirty="0"/>
              <a:t>海中印現的明月，由於風吹波動而月相不見了。從他的不見說，</a:t>
            </a:r>
            <a:r>
              <a:rPr lang="zh-TW" altLang="en-US" dirty="0" smtClean="0"/>
              <a:t>好似滅</a:t>
            </a:r>
            <a:r>
              <a:rPr lang="zh-TW" altLang="en-US" dirty="0"/>
              <a:t>去了，其實那有自體可滅呢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發</a:t>
            </a:r>
            <a:r>
              <a:rPr lang="zh-TW" altLang="en-US" dirty="0"/>
              <a:t>心菩提，重在發願</a:t>
            </a:r>
            <a:r>
              <a:rPr lang="zh-TW" altLang="en-US" dirty="0">
                <a:solidFill>
                  <a:srgbClr val="7030A0"/>
                </a:solidFill>
              </a:rPr>
              <a:t>度生</a:t>
            </a:r>
            <a:r>
              <a:rPr lang="zh-TW" altLang="en-US" dirty="0"/>
              <a:t>，所以也就重於</a:t>
            </a:r>
            <a:r>
              <a:rPr lang="zh-TW" altLang="en-US" dirty="0">
                <a:solidFill>
                  <a:srgbClr val="7030A0"/>
                </a:solidFill>
              </a:rPr>
              <a:t>我</a:t>
            </a:r>
            <a:r>
              <a:rPr lang="zh-TW" altLang="en-US" dirty="0" smtClean="0">
                <a:solidFill>
                  <a:srgbClr val="7030A0"/>
                </a:solidFill>
              </a:rPr>
              <a:t>空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「眾生」種種別名</a:t>
            </a:r>
            <a:endParaRPr lang="zh-TW" altLang="en-US" dirty="0"/>
          </a:p>
        </p:txBody>
      </p:sp>
      <p:sp>
        <p:nvSpPr>
          <p:cNvPr id="3686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我、人、眾生、壽者，都是</a:t>
            </a:r>
            <a:r>
              <a:rPr lang="zh-TW" altLang="en-US" smtClean="0">
                <a:solidFill>
                  <a:srgbClr val="0070C0"/>
                </a:solidFill>
              </a:rPr>
              <a:t>眾生的異名</a:t>
            </a:r>
            <a:r>
              <a:rPr lang="zh-TW" altLang="en-US" smtClean="0"/>
              <a:t>；</a:t>
            </a:r>
            <a:endParaRPr lang="en-US" altLang="zh-TW" smtClean="0"/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en-US" altLang="zh-TW" smtClean="0"/>
              <a:t>《</a:t>
            </a:r>
            <a:r>
              <a:rPr lang="zh-TW" altLang="en-US" smtClean="0"/>
              <a:t>般若經</a:t>
            </a:r>
            <a:r>
              <a:rPr lang="en-US" altLang="zh-TW" smtClean="0"/>
              <a:t>》</a:t>
            </a:r>
            <a:r>
              <a:rPr lang="zh-TW" altLang="en-US" smtClean="0"/>
              <a:t>中有十六種異名，都不外從眾生的</a:t>
            </a:r>
            <a:r>
              <a:rPr lang="zh-TW" altLang="en-US" smtClean="0">
                <a:solidFill>
                  <a:srgbClr val="0070C0"/>
                </a:solidFill>
              </a:rPr>
              <a:t>某一特性</a:t>
            </a:r>
            <a:r>
              <a:rPr lang="zh-TW" altLang="en-US" smtClean="0"/>
              <a:t>而立名，</a:t>
            </a:r>
            <a:endParaRPr lang="en-US" altLang="zh-TW" smtClean="0"/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眾生即執此為</a:t>
            </a:r>
            <a:r>
              <a:rPr lang="zh-TW" altLang="en-US" smtClean="0">
                <a:solidFill>
                  <a:srgbClr val="C00000"/>
                </a:solidFill>
              </a:rPr>
              <a:t>實有</a:t>
            </a:r>
            <a:r>
              <a:rPr lang="zh-TW" altLang="en-US" smtClean="0"/>
              <a:t>。</a:t>
            </a:r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endParaRPr lang="zh-TW" alt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釋「我、人、眾生、壽者」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688013"/>
          </a:xfrm>
        </p:spPr>
        <p:txBody>
          <a:bodyPr rtlCol="0"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C00000"/>
                </a:solidFill>
              </a:rPr>
              <a:t>我</a:t>
            </a:r>
            <a:r>
              <a:rPr lang="zh-TW" altLang="en-US" dirty="0"/>
              <a:t>，是</a:t>
            </a:r>
            <a:r>
              <a:rPr lang="zh-TW" altLang="en-US" dirty="0">
                <a:solidFill>
                  <a:srgbClr val="7030A0"/>
                </a:solidFill>
              </a:rPr>
              <a:t>主宰義</a:t>
            </a:r>
            <a:r>
              <a:rPr lang="zh-TW" altLang="en-US" dirty="0"/>
              <a:t>，即每一</a:t>
            </a:r>
            <a:r>
              <a:rPr lang="zh-TW" altLang="en-US" dirty="0" smtClean="0"/>
              <a:t>眾生</a:t>
            </a:r>
            <a:r>
              <a:rPr lang="zh-TW" altLang="en-US" dirty="0"/>
              <a:t>的行動，常人都有自己作主與支配其他（宰）的意欲，所以稱為我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人</a:t>
            </a:r>
            <a:r>
              <a:rPr lang="zh-TW" altLang="en-US" dirty="0"/>
              <a:t>，</a:t>
            </a:r>
            <a:r>
              <a:rPr lang="zh-TW" altLang="en-US" dirty="0" smtClean="0">
                <a:solidFill>
                  <a:srgbClr val="7030A0"/>
                </a:solidFill>
              </a:rPr>
              <a:t>行人</a:t>
            </a:r>
            <a:r>
              <a:rPr lang="zh-TW" altLang="en-US" dirty="0">
                <a:solidFill>
                  <a:srgbClr val="7030A0"/>
                </a:solidFill>
              </a:rPr>
              <a:t>法</a:t>
            </a:r>
            <a:r>
              <a:rPr lang="zh-TW" altLang="en-US" dirty="0"/>
              <a:t>，所以名為人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眾生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約</a:t>
            </a:r>
            <a:r>
              <a:rPr lang="zh-TW" altLang="en-US" dirty="0"/>
              <a:t>現在說：即</a:t>
            </a:r>
            <a:r>
              <a:rPr lang="zh-TW" altLang="en-US" dirty="0">
                <a:solidFill>
                  <a:srgbClr val="7030A0"/>
                </a:solidFill>
              </a:rPr>
              <a:t>五眾和合生</a:t>
            </a:r>
            <a:r>
              <a:rPr lang="zh-TW" altLang="en-US" dirty="0"/>
              <a:t>的──有精神與物質和</a:t>
            </a:r>
            <a:r>
              <a:rPr lang="zh-TW" altLang="en-US" dirty="0" smtClean="0"/>
              <a:t>合的；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約</a:t>
            </a:r>
            <a:r>
              <a:rPr lang="zh-TW" altLang="en-US" dirty="0"/>
              <a:t>三世說：即由前生來今生，今生去後生，不斷的生了又死，死了又受</a:t>
            </a:r>
            <a:r>
              <a:rPr lang="zh-TW" altLang="en-US" dirty="0" smtClean="0"/>
              <a:t>生，</a:t>
            </a:r>
            <a:r>
              <a:rPr lang="zh-TW" altLang="en-US" dirty="0"/>
              <a:t>與</a:t>
            </a:r>
            <a:r>
              <a:rPr lang="zh-TW" altLang="en-US" dirty="0">
                <a:solidFill>
                  <a:srgbClr val="7030A0"/>
                </a:solidFill>
              </a:rPr>
              <a:t>補特伽羅</a:t>
            </a:r>
            <a:r>
              <a:rPr lang="zh-TW" altLang="en-US" dirty="0"/>
              <a:t>的意義相合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壽</a:t>
            </a:r>
            <a:r>
              <a:rPr lang="zh-TW" altLang="en-US" dirty="0">
                <a:solidFill>
                  <a:srgbClr val="C00000"/>
                </a:solidFill>
              </a:rPr>
              <a:t>者</a:t>
            </a:r>
            <a:r>
              <a:rPr lang="zh-TW" altLang="en-US" dirty="0"/>
              <a:t>，說眾生的從生到死，成就</a:t>
            </a:r>
            <a:r>
              <a:rPr lang="zh-TW" altLang="en-US" dirty="0">
                <a:solidFill>
                  <a:srgbClr val="7030A0"/>
                </a:solidFill>
              </a:rPr>
              <a:t>命根</a:t>
            </a:r>
            <a:r>
              <a:rPr lang="zh-TW" altLang="en-US" dirty="0"/>
              <a:t>，有一期的</a:t>
            </a:r>
            <a:r>
              <a:rPr lang="zh-TW" altLang="en-US" dirty="0" smtClean="0"/>
              <a:t>生命</a:t>
            </a:r>
            <a:r>
              <a:rPr lang="zh-TW" altLang="en-US" dirty="0"/>
              <a:t>相續。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觀「緣起性空」的「眾生」</a:t>
            </a:r>
            <a:endParaRPr lang="zh-TW" altLang="en-US" dirty="0"/>
          </a:p>
        </p:txBody>
      </p:sp>
      <p:sp>
        <p:nvSpPr>
          <p:cNvPr id="38914" name="內容版面配置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以</a:t>
            </a:r>
            <a:r>
              <a:rPr lang="zh-TW" altLang="en-US" smtClean="0">
                <a:solidFill>
                  <a:srgbClr val="7030A0"/>
                </a:solidFill>
              </a:rPr>
              <a:t>般若正觀</a:t>
            </a:r>
            <a:r>
              <a:rPr lang="zh-TW" altLang="en-US" smtClean="0"/>
              <a:t>，即</a:t>
            </a:r>
            <a:r>
              <a:rPr lang="zh-TW" altLang="en-US" smtClean="0">
                <a:solidFill>
                  <a:srgbClr val="C00000"/>
                </a:solidFill>
              </a:rPr>
              <a:t>無</a:t>
            </a:r>
            <a:r>
              <a:rPr lang="zh-TW" altLang="en-US" smtClean="0"/>
              <a:t>我、人、眾生、壽命的</a:t>
            </a:r>
            <a:r>
              <a:rPr lang="zh-TW" altLang="en-US" smtClean="0">
                <a:solidFill>
                  <a:srgbClr val="C00000"/>
                </a:solidFill>
              </a:rPr>
              <a:t>實性可得</a:t>
            </a:r>
            <a:r>
              <a:rPr lang="zh-TW" altLang="en-US" smtClean="0"/>
              <a:t>。</a:t>
            </a:r>
            <a:endParaRPr lang="en-US" altLang="zh-TW" smtClean="0"/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但在</a:t>
            </a:r>
            <a:r>
              <a:rPr lang="zh-TW" altLang="en-US" smtClean="0">
                <a:solidFill>
                  <a:srgbClr val="7030A0"/>
                </a:solidFill>
              </a:rPr>
              <a:t>五眾和合</a:t>
            </a:r>
            <a:r>
              <a:rPr lang="zh-TW" altLang="en-US" smtClean="0"/>
              <a:t>的</a:t>
            </a:r>
            <a:r>
              <a:rPr lang="zh-TW" altLang="en-US" smtClean="0">
                <a:solidFill>
                  <a:srgbClr val="7030A0"/>
                </a:solidFill>
              </a:rPr>
              <a:t>緣起法</a:t>
            </a:r>
            <a:r>
              <a:rPr lang="zh-TW" altLang="en-US" smtClean="0"/>
              <a:t>中，有</a:t>
            </a:r>
            <a:r>
              <a:rPr lang="zh-TW" altLang="en-US" smtClean="0">
                <a:solidFill>
                  <a:srgbClr val="C00000"/>
                </a:solidFill>
              </a:rPr>
              <a:t>無性從緣</a:t>
            </a:r>
            <a:r>
              <a:rPr lang="zh-TW" altLang="en-US" smtClean="0"/>
              <a:t>的和合相續──假我；依此假名眾生，成立業果相續，生死輪迴。</a:t>
            </a:r>
            <a:endParaRPr lang="en-US" altLang="zh-TW" smtClean="0"/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眾生</a:t>
            </a:r>
            <a:r>
              <a:rPr lang="zh-TW" altLang="en-US" smtClean="0">
                <a:solidFill>
                  <a:srgbClr val="7030A0"/>
                </a:solidFill>
              </a:rPr>
              <a:t>不知無我</a:t>
            </a:r>
            <a:r>
              <a:rPr lang="zh-TW" altLang="en-US" smtClean="0"/>
              <a:t>而</a:t>
            </a:r>
            <a:r>
              <a:rPr lang="zh-TW" altLang="en-US" smtClean="0">
                <a:solidFill>
                  <a:srgbClr val="7030A0"/>
                </a:solidFill>
              </a:rPr>
              <a:t>執為實有我及我所</a:t>
            </a:r>
            <a:r>
              <a:rPr lang="zh-TW" altLang="en-US" smtClean="0"/>
              <a:t>，所以起惑造業，生死不了；如達自性空而離自我的妄執，即能解脫而入無餘涅槃。</a:t>
            </a:r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endParaRPr lang="zh-TW" alt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三心相應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616575"/>
          </a:xfrm>
        </p:spPr>
        <p:txBody>
          <a:bodyPr rtlCol="0">
            <a:normAutofit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菩薩發</a:t>
            </a:r>
            <a:r>
              <a:rPr lang="zh-TW" altLang="en-US" dirty="0">
                <a:solidFill>
                  <a:srgbClr val="7030A0"/>
                </a:solidFill>
              </a:rPr>
              <a:t>菩提心</a:t>
            </a:r>
            <a:r>
              <a:rPr lang="zh-TW" altLang="en-US" dirty="0"/>
              <a:t>，以</a:t>
            </a:r>
            <a:r>
              <a:rPr lang="zh-TW" altLang="en-US" dirty="0">
                <a:solidFill>
                  <a:srgbClr val="7030A0"/>
                </a:solidFill>
              </a:rPr>
              <a:t>大悲</a:t>
            </a:r>
            <a:r>
              <a:rPr lang="zh-TW" altLang="en-US" dirty="0"/>
              <a:t>為根本，即菩提心由大悲而發起；大悲所發的</a:t>
            </a:r>
            <a:r>
              <a:rPr lang="zh-TW" altLang="en-US" dirty="0" smtClean="0"/>
              <a:t>菩提心</a:t>
            </a:r>
            <a:r>
              <a:rPr lang="zh-TW" altLang="en-US" dirty="0"/>
              <a:t>，非般若</a:t>
            </a:r>
            <a:r>
              <a:rPr lang="zh-TW" altLang="en-US" dirty="0">
                <a:solidFill>
                  <a:srgbClr val="7030A0"/>
                </a:solidFill>
              </a:rPr>
              <a:t>空無我慧</a:t>
            </a:r>
            <a:r>
              <a:rPr lang="zh-TW" altLang="en-US" dirty="0"/>
              <a:t>，不得成就，即要以般若為方便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悲</a:t>
            </a:r>
            <a:r>
              <a:rPr lang="zh-TW" altLang="en-US" dirty="0"/>
              <a:t>心不具足而慧力強</a:t>
            </a:r>
            <a:r>
              <a:rPr lang="zh-TW" altLang="en-US" dirty="0" smtClean="0"/>
              <a:t>，要</a:t>
            </a:r>
            <a:r>
              <a:rPr lang="zh-TW" altLang="en-US" dirty="0">
                <a:solidFill>
                  <a:srgbClr val="C00000"/>
                </a:solidFill>
              </a:rPr>
              <a:t>退墮聲聞乘</a:t>
            </a:r>
            <a:r>
              <a:rPr lang="zh-TW" altLang="en-US" dirty="0"/>
              <a:t>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慧</a:t>
            </a:r>
            <a:r>
              <a:rPr lang="zh-TW" altLang="en-US" dirty="0"/>
              <a:t>力不足而悲心強，要流於世俗而成所謂「</a:t>
            </a:r>
            <a:r>
              <a:rPr lang="zh-TW" altLang="en-US" dirty="0">
                <a:solidFill>
                  <a:srgbClr val="C00000"/>
                </a:solidFill>
              </a:rPr>
              <a:t>敗壞菩薩</a:t>
            </a:r>
            <a:r>
              <a:rPr lang="zh-TW" altLang="en-US" dirty="0"/>
              <a:t>」的。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必須</a:t>
            </a:r>
            <a:r>
              <a:rPr lang="zh-TW" altLang="en-US" dirty="0">
                <a:solidFill>
                  <a:srgbClr val="0070C0"/>
                </a:solidFill>
              </a:rPr>
              <a:t>大悲，般若相輔相成</a:t>
            </a:r>
            <a:r>
              <a:rPr lang="zh-TW" altLang="en-US" dirty="0"/>
              <a:t>，才能</a:t>
            </a:r>
            <a:r>
              <a:rPr lang="zh-TW" altLang="en-US" dirty="0">
                <a:solidFill>
                  <a:srgbClr val="C00000"/>
                </a:solidFill>
              </a:rPr>
              <a:t>安住</a:t>
            </a:r>
            <a:r>
              <a:rPr lang="zh-TW" altLang="en-US" dirty="0"/>
              <a:t>菩提而</a:t>
            </a:r>
            <a:r>
              <a:rPr lang="zh-TW" altLang="en-US" dirty="0">
                <a:solidFill>
                  <a:srgbClr val="C00000"/>
                </a:solidFill>
              </a:rPr>
              <a:t>降伏</a:t>
            </a:r>
            <a:r>
              <a:rPr lang="zh-TW" altLang="en-US" dirty="0"/>
              <a:t>其心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zh-TW" dirty="0" smtClean="0"/>
              <a:t>《</a:t>
            </a:r>
            <a:r>
              <a:rPr lang="zh-TW" altLang="en-US" dirty="0"/>
              <a:t>般若經</a:t>
            </a:r>
            <a:r>
              <a:rPr lang="en-US" altLang="zh-TW" dirty="0"/>
              <a:t>》</a:t>
            </a:r>
            <a:r>
              <a:rPr lang="zh-TW" altLang="en-US" dirty="0"/>
              <a:t>說：</a:t>
            </a:r>
            <a:r>
              <a:rPr lang="en-US" altLang="zh-TW" dirty="0"/>
              <a:t>『</a:t>
            </a:r>
            <a:r>
              <a:rPr lang="zh-TW" altLang="en-US" dirty="0" smtClean="0"/>
              <a:t>一切智</a:t>
            </a:r>
            <a:r>
              <a:rPr lang="zh-TW" altLang="en-US" dirty="0"/>
              <a:t>智相應作意（即菩提心），大悲為上首，無所得──即般若空慧為方便</a:t>
            </a:r>
            <a:r>
              <a:rPr lang="en-US" altLang="zh-TW" dirty="0"/>
              <a:t>』</a:t>
            </a:r>
            <a:r>
              <a:rPr lang="zh-TW" altLang="en-US" dirty="0" smtClean="0"/>
              <a:t>。發</a:t>
            </a:r>
            <a:r>
              <a:rPr lang="zh-TW" altLang="en-US" dirty="0"/>
              <a:t>菩提心者，不可不知！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zh-TW" altLang="en-US" dirty="0"/>
              <a:t>戊二  伏心菩提</a:t>
            </a:r>
          </a:p>
        </p:txBody>
      </p:sp>
      <p:sp>
        <p:nvSpPr>
          <p:cNvPr id="40963" name="內容版面配置區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903913"/>
          </a:xfrm>
        </p:spPr>
        <p:txBody>
          <a:bodyPr/>
          <a:lstStyle/>
          <a:p>
            <a:pPr eaLnBrk="1" hangingPunct="1"/>
            <a:r>
              <a:rPr lang="zh-TW" altLang="en-US" smtClean="0"/>
              <a:t>復次，須菩提！菩薩</a:t>
            </a:r>
            <a:r>
              <a:rPr lang="zh-TW" altLang="en-US" smtClean="0">
                <a:solidFill>
                  <a:srgbClr val="FF0000"/>
                </a:solidFill>
              </a:rPr>
              <a:t>於法</a:t>
            </a:r>
            <a:r>
              <a:rPr lang="zh-TW" altLang="en-US" smtClean="0">
                <a:solidFill>
                  <a:srgbClr val="7030A0"/>
                </a:solidFill>
              </a:rPr>
              <a:t>應無所住</a:t>
            </a:r>
            <a:r>
              <a:rPr lang="zh-TW" altLang="en-US" smtClean="0">
                <a:solidFill>
                  <a:srgbClr val="C00000"/>
                </a:solidFill>
              </a:rPr>
              <a:t>行於布施</a:t>
            </a:r>
            <a:r>
              <a:rPr lang="zh-TW" altLang="en-US" smtClean="0"/>
              <a:t>，所謂</a:t>
            </a:r>
            <a:r>
              <a:rPr lang="zh-TW" altLang="en-US" smtClean="0">
                <a:solidFill>
                  <a:srgbClr val="C00000"/>
                </a:solidFill>
              </a:rPr>
              <a:t>不住</a:t>
            </a:r>
            <a:r>
              <a:rPr lang="zh-TW" altLang="en-US" smtClean="0">
                <a:solidFill>
                  <a:srgbClr val="0070C0"/>
                </a:solidFill>
              </a:rPr>
              <a:t>色</a:t>
            </a:r>
            <a:r>
              <a:rPr lang="zh-TW" altLang="en-US" smtClean="0"/>
              <a:t>布施，不住</a:t>
            </a:r>
            <a:r>
              <a:rPr lang="zh-TW" altLang="en-US" smtClean="0">
                <a:solidFill>
                  <a:srgbClr val="0070C0"/>
                </a:solidFill>
              </a:rPr>
              <a:t>聲</a:t>
            </a:r>
            <a:r>
              <a:rPr lang="zh-TW" altLang="en-US" smtClean="0"/>
              <a:t>、</a:t>
            </a:r>
            <a:r>
              <a:rPr lang="zh-TW" altLang="en-US" smtClean="0">
                <a:solidFill>
                  <a:srgbClr val="0070C0"/>
                </a:solidFill>
              </a:rPr>
              <a:t>香</a:t>
            </a:r>
            <a:r>
              <a:rPr lang="zh-TW" altLang="en-US" smtClean="0"/>
              <a:t>、</a:t>
            </a:r>
            <a:r>
              <a:rPr lang="zh-TW" altLang="en-US" smtClean="0">
                <a:solidFill>
                  <a:srgbClr val="0070C0"/>
                </a:solidFill>
              </a:rPr>
              <a:t>味</a:t>
            </a:r>
            <a:r>
              <a:rPr lang="zh-TW" altLang="en-US" smtClean="0"/>
              <a:t>、</a:t>
            </a:r>
            <a:r>
              <a:rPr lang="zh-TW" altLang="en-US" smtClean="0">
                <a:solidFill>
                  <a:srgbClr val="0070C0"/>
                </a:solidFill>
              </a:rPr>
              <a:t>觸</a:t>
            </a:r>
            <a:r>
              <a:rPr lang="zh-TW" altLang="en-US" smtClean="0"/>
              <a:t>、</a:t>
            </a:r>
            <a:r>
              <a:rPr lang="zh-TW" altLang="en-US" smtClean="0">
                <a:solidFill>
                  <a:srgbClr val="0070C0"/>
                </a:solidFill>
              </a:rPr>
              <a:t>法</a:t>
            </a:r>
            <a:r>
              <a:rPr lang="zh-TW" altLang="en-US" smtClean="0">
                <a:solidFill>
                  <a:srgbClr val="7030A0"/>
                </a:solidFill>
              </a:rPr>
              <a:t>布施</a:t>
            </a:r>
            <a:r>
              <a:rPr lang="zh-TW" altLang="en-US" smtClean="0"/>
              <a:t>。須菩提！菩薩應如是布施，</a:t>
            </a:r>
            <a:r>
              <a:rPr lang="zh-TW" altLang="en-US" smtClean="0">
                <a:solidFill>
                  <a:srgbClr val="C00000"/>
                </a:solidFill>
              </a:rPr>
              <a:t>不住於相</a:t>
            </a:r>
            <a:r>
              <a:rPr lang="zh-TW" altLang="en-US" smtClean="0"/>
              <a:t>。何以故？若菩薩</a:t>
            </a:r>
            <a:r>
              <a:rPr lang="zh-TW" altLang="en-US" smtClean="0">
                <a:solidFill>
                  <a:srgbClr val="C00000"/>
                </a:solidFill>
              </a:rPr>
              <a:t>不住相</a:t>
            </a:r>
            <a:r>
              <a:rPr lang="zh-TW" altLang="en-US" smtClean="0"/>
              <a:t>布施，其</a:t>
            </a:r>
            <a:r>
              <a:rPr lang="zh-TW" altLang="en-US" smtClean="0">
                <a:solidFill>
                  <a:srgbClr val="7030A0"/>
                </a:solidFill>
              </a:rPr>
              <a:t>福德不可思量</a:t>
            </a:r>
            <a:r>
              <a:rPr lang="zh-TW" altLang="en-US" smtClean="0"/>
              <a:t>。須菩提！於意云何？東方虛空可思量不？</a:t>
            </a:r>
            <a:endParaRPr lang="en-US" altLang="zh-TW" smtClean="0"/>
          </a:p>
          <a:p>
            <a:pPr eaLnBrk="1" hangingPunct="1"/>
            <a:r>
              <a:rPr lang="en-US" altLang="zh-TW" smtClean="0"/>
              <a:t>『</a:t>
            </a:r>
            <a:r>
              <a:rPr lang="zh-TW" altLang="en-US" smtClean="0"/>
              <a:t>不也，世尊</a:t>
            </a:r>
            <a:r>
              <a:rPr lang="en-US" altLang="zh-TW" smtClean="0"/>
              <a:t>』</a:t>
            </a:r>
            <a:r>
              <a:rPr lang="zh-TW" altLang="en-US" smtClean="0"/>
              <a:t>！</a:t>
            </a:r>
            <a:endParaRPr lang="en-US" altLang="zh-TW" smtClean="0"/>
          </a:p>
          <a:p>
            <a:pPr eaLnBrk="1" hangingPunct="1"/>
            <a:r>
              <a:rPr lang="zh-TW" altLang="en-US" smtClean="0"/>
              <a:t>須菩提！南、西、北方、四維、上、下虛空可思量不？</a:t>
            </a:r>
            <a:endParaRPr lang="en-US" altLang="zh-TW" smtClean="0"/>
          </a:p>
          <a:p>
            <a:pPr eaLnBrk="1" hangingPunct="1"/>
            <a:r>
              <a:rPr lang="en-US" altLang="zh-TW" smtClean="0"/>
              <a:t>『</a:t>
            </a:r>
            <a:r>
              <a:rPr lang="zh-TW" altLang="en-US" smtClean="0"/>
              <a:t>不也，世尊</a:t>
            </a:r>
            <a:r>
              <a:rPr lang="en-US" altLang="zh-TW" smtClean="0"/>
              <a:t>』</a:t>
            </a:r>
            <a:r>
              <a:rPr lang="zh-TW" altLang="en-US" smtClean="0"/>
              <a:t>！</a:t>
            </a:r>
            <a:endParaRPr lang="en-US" altLang="zh-TW" smtClean="0"/>
          </a:p>
          <a:p>
            <a:pPr eaLnBrk="1" hangingPunct="1"/>
            <a:r>
              <a:rPr lang="zh-TW" altLang="en-US" smtClean="0"/>
              <a:t>須菩提！菩薩</a:t>
            </a:r>
            <a:r>
              <a:rPr lang="zh-TW" altLang="en-US" smtClean="0">
                <a:solidFill>
                  <a:srgbClr val="7030A0"/>
                </a:solidFill>
              </a:rPr>
              <a:t>無住相布施</a:t>
            </a:r>
            <a:r>
              <a:rPr lang="zh-TW" altLang="en-US" smtClean="0"/>
              <a:t>，</a:t>
            </a:r>
            <a:r>
              <a:rPr lang="zh-TW" altLang="en-US" smtClean="0">
                <a:solidFill>
                  <a:srgbClr val="0070C0"/>
                </a:solidFill>
              </a:rPr>
              <a:t>福德亦復如是不可思量</a:t>
            </a:r>
            <a:r>
              <a:rPr lang="zh-TW" altLang="en-US" smtClean="0"/>
              <a:t>。須菩提！菩薩但應</a:t>
            </a:r>
            <a:r>
              <a:rPr lang="zh-TW" altLang="en-US" smtClean="0">
                <a:solidFill>
                  <a:srgbClr val="C00000"/>
                </a:solidFill>
              </a:rPr>
              <a:t>如所教住</a:t>
            </a:r>
            <a:r>
              <a:rPr lang="zh-TW" altLang="en-US" smtClean="0"/>
              <a:t>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伏心菩提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發菩提心，不單是心念而已，要有</a:t>
            </a:r>
            <a:r>
              <a:rPr lang="zh-TW" altLang="en-US" dirty="0">
                <a:solidFill>
                  <a:srgbClr val="C00000"/>
                </a:solidFill>
              </a:rPr>
              <a:t>踏實的事行去救眾生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從</a:t>
            </a:r>
            <a:r>
              <a:rPr lang="zh-TW" altLang="en-US" dirty="0"/>
              <a:t>救度眾生中</a:t>
            </a:r>
            <a:r>
              <a:rPr lang="zh-TW" altLang="en-US" dirty="0" smtClean="0"/>
              <a:t>，降伏</a:t>
            </a:r>
            <a:r>
              <a:rPr lang="zh-TW" altLang="en-US" dirty="0"/>
              <a:t>自己的煩惱，深入清淨的實相，達到</a:t>
            </a:r>
            <a:r>
              <a:rPr lang="zh-TW" altLang="en-US" dirty="0">
                <a:solidFill>
                  <a:srgbClr val="C00000"/>
                </a:solidFill>
              </a:rPr>
              <a:t>自利利他</a:t>
            </a:r>
            <a:r>
              <a:rPr lang="zh-TW" altLang="en-US" dirty="0"/>
              <a:t>的圓成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所以</a:t>
            </a:r>
            <a:r>
              <a:rPr lang="zh-TW" altLang="en-US" dirty="0"/>
              <a:t>，在發心</a:t>
            </a:r>
            <a:r>
              <a:rPr lang="zh-TW" altLang="en-US" dirty="0" smtClean="0"/>
              <a:t>菩提─</a:t>
            </a:r>
            <a:r>
              <a:rPr lang="zh-TW" altLang="en-US" dirty="0"/>
              <a:t>─</a:t>
            </a:r>
            <a:r>
              <a:rPr lang="zh-TW" altLang="en-US" dirty="0">
                <a:solidFill>
                  <a:srgbClr val="7030A0"/>
                </a:solidFill>
              </a:rPr>
              <a:t>願心菩提</a:t>
            </a:r>
            <a:r>
              <a:rPr lang="zh-TW" altLang="en-US" dirty="0"/>
              <a:t>以後，應進而修行──</a:t>
            </a:r>
            <a:r>
              <a:rPr lang="zh-TW" altLang="en-US" dirty="0">
                <a:solidFill>
                  <a:srgbClr val="7030A0"/>
                </a:solidFill>
              </a:rPr>
              <a:t>行心菩提</a:t>
            </a:r>
            <a:r>
              <a:rPr lang="zh-TW" altLang="en-US" dirty="0"/>
              <a:t>，漸能折伏煩惱使不現行，七</a:t>
            </a:r>
            <a:r>
              <a:rPr lang="zh-TW" altLang="en-US" dirty="0" smtClean="0"/>
              <a:t>地以前</a:t>
            </a:r>
            <a:r>
              <a:rPr lang="zh-TW" altLang="en-US" dirty="0"/>
              <a:t>，名為伏心菩提。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zh-TW" altLang="en-US" dirty="0"/>
              <a:t>丁二  許</a:t>
            </a:r>
            <a:r>
              <a:rPr lang="zh-TW" altLang="en-US" dirty="0" smtClean="0"/>
              <a:t>說</a:t>
            </a:r>
            <a:endParaRPr lang="zh-TW" altLang="en-US" dirty="0"/>
          </a:p>
        </p:txBody>
      </p:sp>
      <p:sp>
        <p:nvSpPr>
          <p:cNvPr id="1536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佛言：善哉！善哉！須菩提！如汝所說「如來善護念諸菩薩，善付囑諸菩薩」。汝今諦聽，當為汝說。善男子善女人發阿耨多羅三藐三菩提心，應如是住，如是降伏其心！</a:t>
            </a:r>
            <a:r>
              <a:rPr lang="en-US" altLang="zh-TW" smtClean="0"/>
              <a:t>『</a:t>
            </a:r>
            <a:r>
              <a:rPr lang="zh-TW" altLang="en-US" smtClean="0"/>
              <a:t>唯然，世尊！願樂欲聞</a:t>
            </a:r>
            <a:r>
              <a:rPr lang="en-US" altLang="zh-TW" smtClean="0"/>
              <a:t>』</a:t>
            </a:r>
            <a:r>
              <a:rPr lang="zh-TW" altLang="en-US" smtClean="0"/>
              <a:t>！</a:t>
            </a:r>
          </a:p>
          <a:p>
            <a:pPr eaLnBrk="1" hangingPunct="1"/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一即一切：以「布施」攝「萬行」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00675"/>
          </a:xfrm>
        </p:spPr>
        <p:txBody>
          <a:bodyPr rtlCol="0"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論到</a:t>
            </a:r>
            <a:r>
              <a:rPr lang="zh-TW" altLang="en-US" dirty="0">
                <a:solidFill>
                  <a:srgbClr val="7030A0"/>
                </a:solidFill>
              </a:rPr>
              <a:t>菩薩的修行</a:t>
            </a:r>
            <a:r>
              <a:rPr lang="zh-TW" altLang="en-US" dirty="0"/>
              <a:t>，總括的說，不外乎</a:t>
            </a:r>
            <a:r>
              <a:rPr lang="zh-TW" altLang="en-US" dirty="0">
                <a:solidFill>
                  <a:srgbClr val="0070C0"/>
                </a:solidFill>
              </a:rPr>
              <a:t>六波羅蜜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此</a:t>
            </a:r>
            <a:r>
              <a:rPr lang="zh-TW" altLang="en-US" dirty="0"/>
              <a:t>六度以</a:t>
            </a:r>
            <a:r>
              <a:rPr lang="zh-TW" altLang="en-US" dirty="0">
                <a:solidFill>
                  <a:srgbClr val="0070C0"/>
                </a:solidFill>
              </a:rPr>
              <a:t>般若為導</a:t>
            </a:r>
            <a:r>
              <a:rPr lang="zh-TW" altLang="en-US" dirty="0"/>
              <a:t>，而</a:t>
            </a:r>
            <a:r>
              <a:rPr lang="zh-TW" altLang="en-US" dirty="0" smtClean="0"/>
              <a:t>實彼此</a:t>
            </a:r>
            <a:r>
              <a:rPr lang="zh-TW" altLang="en-US" dirty="0">
                <a:solidFill>
                  <a:srgbClr val="7030A0"/>
                </a:solidFill>
              </a:rPr>
              <a:t>相應相攝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C00000"/>
                </a:solidFill>
              </a:rPr>
              <a:t>一波羅蜜即具足一切波羅蜜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本</a:t>
            </a:r>
            <a:r>
              <a:rPr lang="zh-TW" altLang="en-US" dirty="0"/>
              <a:t>經發菩提心，以大悲度眾生</a:t>
            </a:r>
            <a:r>
              <a:rPr lang="zh-TW" altLang="en-US" dirty="0" smtClean="0"/>
              <a:t>為首</a:t>
            </a:r>
            <a:r>
              <a:rPr lang="zh-TW" altLang="en-US" dirty="0"/>
              <a:t>，這與布施──以自己所有的給予眾生，使他離苦得樂，尤為吻合，故本</a:t>
            </a:r>
            <a:r>
              <a:rPr lang="zh-TW" altLang="en-US" dirty="0" smtClean="0"/>
              <a:t>經即</a:t>
            </a:r>
            <a:r>
              <a:rPr lang="zh-TW" altLang="en-US" dirty="0">
                <a:solidFill>
                  <a:srgbClr val="C00000"/>
                </a:solidFill>
              </a:rPr>
              <a:t>以布施為主而統攝利他的六度行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布施如何能攝六度？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zh-TW" alt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財施：狹義的「施度」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以財物賙濟人是財施，以體力甚至犧牲生命去救助人，也是財施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所</a:t>
            </a:r>
            <a:r>
              <a:rPr lang="zh-TW" altLang="en-US" dirty="0"/>
              <a:t>不同</a:t>
            </a:r>
            <a:r>
              <a:rPr lang="zh-TW" altLang="en-US" dirty="0" smtClean="0"/>
              <a:t>的是</a:t>
            </a:r>
            <a:r>
              <a:rPr lang="zh-TW" altLang="en-US" dirty="0"/>
              <a:t>：衣食等財物為</a:t>
            </a:r>
            <a:r>
              <a:rPr lang="zh-TW" altLang="en-US" dirty="0">
                <a:solidFill>
                  <a:srgbClr val="C00000"/>
                </a:solidFill>
              </a:rPr>
              <a:t>外財施</a:t>
            </a:r>
            <a:r>
              <a:rPr lang="zh-TW" altLang="en-US" dirty="0"/>
              <a:t>，體力、心力以及生命等為</a:t>
            </a:r>
            <a:r>
              <a:rPr lang="zh-TW" altLang="en-US" dirty="0">
                <a:solidFill>
                  <a:srgbClr val="C00000"/>
                </a:solidFill>
              </a:rPr>
              <a:t>內財施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這</a:t>
            </a:r>
            <a:r>
              <a:rPr lang="zh-TW" altLang="en-US" dirty="0"/>
              <a:t>財施，即</a:t>
            </a:r>
            <a:r>
              <a:rPr lang="zh-TW" altLang="en-US" dirty="0" smtClean="0"/>
              <a:t>狹義的</a:t>
            </a:r>
            <a:r>
              <a:rPr lang="zh-TW" altLang="en-US" dirty="0"/>
              <a:t>施波羅蜜。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無畏施：戒度與忍度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905500"/>
          </a:xfrm>
        </p:spPr>
        <p:txBody>
          <a:bodyPr rtlCol="0">
            <a:normAutofit fontScale="92500"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C00000"/>
                </a:solidFill>
              </a:rPr>
              <a:t>令眾生離諸怖畏</a:t>
            </a:r>
            <a:r>
              <a:rPr lang="zh-TW" altLang="en-US" dirty="0"/>
              <a:t>，這就是持戒與忍辱二波羅蜜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持戒</a:t>
            </a:r>
            <a:r>
              <a:rPr lang="zh-TW" altLang="en-US" dirty="0"/>
              <a:t>，能處眾</a:t>
            </a:r>
            <a:r>
              <a:rPr lang="zh-TW" altLang="en-US" dirty="0">
                <a:solidFill>
                  <a:srgbClr val="C00000"/>
                </a:solidFill>
              </a:rPr>
              <a:t>不礙大眾</a:t>
            </a:r>
            <a:r>
              <a:rPr lang="zh-TW" altLang="en-US" dirty="0"/>
              <a:t>，不使人受到威脅不安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如</a:t>
            </a:r>
            <a:r>
              <a:rPr lang="zh-TW" altLang="en-US" dirty="0"/>
              <a:t>殺人者，使人有生存的威脅；</a:t>
            </a:r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/>
              <a:t>偷盜者，使人有外命（財物）喪失的恐怖等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如</a:t>
            </a:r>
            <a:r>
              <a:rPr lang="zh-TW" altLang="en-US" dirty="0"/>
              <a:t>能受持禁戒，潔身自守，即</a:t>
            </a:r>
            <a:r>
              <a:rPr lang="zh-TW" altLang="en-US" dirty="0" smtClean="0"/>
              <a:t>不會</a:t>
            </a:r>
            <a:r>
              <a:rPr lang="zh-TW" altLang="en-US" dirty="0"/>
              <a:t>侵害他人，能使人與人間相安無事了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但</a:t>
            </a:r>
            <a:r>
              <a:rPr lang="zh-TW" altLang="en-US" dirty="0"/>
              <a:t>人類個性不一，你</a:t>
            </a:r>
            <a:r>
              <a:rPr lang="zh-TW" altLang="en-US" dirty="0">
                <a:solidFill>
                  <a:srgbClr val="C00000"/>
                </a:solidFill>
              </a:rPr>
              <a:t>以戒自守</a:t>
            </a:r>
            <a:r>
              <a:rPr lang="zh-TW" altLang="en-US" dirty="0"/>
              <a:t>，他</a:t>
            </a:r>
            <a:r>
              <a:rPr lang="zh-TW" altLang="en-US" dirty="0" smtClean="0"/>
              <a:t>卻以</a:t>
            </a:r>
            <a:r>
              <a:rPr lang="zh-TW" altLang="en-US" dirty="0">
                <a:solidFill>
                  <a:srgbClr val="C00000"/>
                </a:solidFill>
              </a:rPr>
              <a:t>非禮待你</a:t>
            </a:r>
            <a:r>
              <a:rPr lang="zh-TW" altLang="en-US" dirty="0"/>
              <a:t>；如不能感化或設法避免，不能忍受而衝突起來，仍不免相殺相</a:t>
            </a:r>
            <a:r>
              <a:rPr lang="zh-TW" altLang="en-US" dirty="0" smtClean="0"/>
              <a:t>奪，</a:t>
            </a:r>
            <a:r>
              <a:rPr lang="zh-TW" altLang="en-US" dirty="0"/>
              <a:t>造成人間的恐怖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必須</a:t>
            </a:r>
            <a:r>
              <a:rPr lang="zh-TW" altLang="en-US" dirty="0"/>
              <a:t>以戒自守──</a:t>
            </a:r>
            <a:r>
              <a:rPr lang="zh-TW" altLang="en-US" dirty="0">
                <a:solidFill>
                  <a:srgbClr val="C00000"/>
                </a:solidFill>
              </a:rPr>
              <a:t>克己</a:t>
            </a:r>
            <a:r>
              <a:rPr lang="zh-TW" altLang="en-US" dirty="0"/>
              <a:t>，又以忍寬容他人──</a:t>
            </a:r>
            <a:r>
              <a:rPr lang="zh-TW" altLang="en-US" dirty="0">
                <a:solidFill>
                  <a:srgbClr val="C00000"/>
                </a:solidFill>
              </a:rPr>
              <a:t>恕人</a:t>
            </a:r>
            <a:r>
              <a:rPr lang="zh-TW" altLang="en-US" dirty="0"/>
              <a:t>，</a:t>
            </a:r>
            <a:r>
              <a:rPr lang="zh-TW" altLang="en-US" dirty="0" smtClean="0"/>
              <a:t>才能做到</a:t>
            </a:r>
            <a:r>
              <a:rPr lang="zh-TW" altLang="en-US" dirty="0"/>
              <a:t>無畏施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法施：智度、禪度與勤度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C00000"/>
                </a:solidFill>
              </a:rPr>
              <a:t>般若</a:t>
            </a:r>
            <a:r>
              <a:rPr lang="zh-TW" altLang="en-US" dirty="0"/>
              <a:t>是</a:t>
            </a:r>
            <a:r>
              <a:rPr lang="zh-TW" altLang="en-US" dirty="0">
                <a:solidFill>
                  <a:srgbClr val="7030A0"/>
                </a:solidFill>
              </a:rPr>
              <a:t>明達事理</a:t>
            </a:r>
            <a:r>
              <a:rPr lang="zh-TW" altLang="en-US" dirty="0"/>
              <a:t>的</a:t>
            </a:r>
            <a:r>
              <a:rPr lang="zh-TW" altLang="en-US" dirty="0" smtClean="0"/>
              <a:t>，沒有</a:t>
            </a:r>
            <a:r>
              <a:rPr lang="zh-TW" altLang="en-US" dirty="0"/>
              <a:t>智慧，即落於顛倒二邊，不知什麼是佛法？是邪是正？那怎能救人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禪定</a:t>
            </a:r>
            <a:r>
              <a:rPr lang="zh-TW" altLang="en-US" dirty="0" smtClean="0"/>
              <a:t>是</a:t>
            </a:r>
            <a:r>
              <a:rPr lang="zh-TW" altLang="en-US" dirty="0">
                <a:solidFill>
                  <a:srgbClr val="7030A0"/>
                </a:solidFill>
              </a:rPr>
              <a:t>鑑機</a:t>
            </a:r>
            <a:r>
              <a:rPr lang="zh-TW" altLang="en-US" dirty="0"/>
              <a:t>的，如內心散亂，貪著世間，我見妄執，即不能洞見時機，不知眾生</a:t>
            </a:r>
            <a:r>
              <a:rPr lang="zh-TW" altLang="en-US" dirty="0" smtClean="0"/>
              <a:t>的根</a:t>
            </a:r>
            <a:r>
              <a:rPr lang="zh-TW" altLang="en-US" dirty="0"/>
              <a:t>性，即不能知時知機而給予適宜的法藥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精</a:t>
            </a:r>
            <a:r>
              <a:rPr lang="zh-TW" altLang="en-US" dirty="0">
                <a:solidFill>
                  <a:srgbClr val="C00000"/>
                </a:solidFill>
              </a:rPr>
              <a:t>進</a:t>
            </a:r>
            <a:r>
              <a:rPr lang="zh-TW" altLang="en-US" dirty="0"/>
              <a:t>是</a:t>
            </a:r>
            <a:r>
              <a:rPr lang="zh-TW" altLang="en-US" dirty="0">
                <a:solidFill>
                  <a:srgbClr val="7030A0"/>
                </a:solidFill>
              </a:rPr>
              <a:t>雄健無畏</a:t>
            </a:r>
            <a:r>
              <a:rPr lang="zh-TW" altLang="en-US" dirty="0"/>
              <a:t>的，有了精進，</a:t>
            </a:r>
            <a:r>
              <a:rPr lang="zh-TW" altLang="en-US" dirty="0" smtClean="0"/>
              <a:t>才能</a:t>
            </a:r>
            <a:r>
              <a:rPr lang="zh-TW" altLang="en-US" dirty="0"/>
              <a:t>克服障難，誨人不倦，利人不厭。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14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mtClean="0"/>
              <a:t>菩提行之根本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256213"/>
          </a:xfrm>
        </p:spPr>
        <p:txBody>
          <a:bodyPr rtlCol="0"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六波羅蜜統攝於布施，為菩提行</a:t>
            </a:r>
            <a:r>
              <a:rPr lang="zh-TW" altLang="en-US" dirty="0" smtClean="0"/>
              <a:t>的根本</a:t>
            </a:r>
            <a:r>
              <a:rPr lang="zh-TW" altLang="en-US" dirty="0"/>
              <a:t>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要</a:t>
            </a:r>
            <a:r>
              <a:rPr lang="zh-TW" altLang="en-US" dirty="0"/>
              <a:t>救眾生，不能不犧牲自己去利他──</a:t>
            </a:r>
            <a:r>
              <a:rPr lang="zh-TW" altLang="en-US" dirty="0">
                <a:solidFill>
                  <a:srgbClr val="C00000"/>
                </a:solidFill>
              </a:rPr>
              <a:t>布施</a:t>
            </a:r>
            <a:r>
              <a:rPr lang="zh-TW" altLang="en-US" dirty="0"/>
              <a:t>：這必須具足物質救濟</a:t>
            </a:r>
            <a:r>
              <a:rPr lang="zh-TW" altLang="en-US" dirty="0" smtClean="0"/>
              <a:t>，以</a:t>
            </a:r>
            <a:r>
              <a:rPr lang="zh-TW" altLang="en-US" dirty="0"/>
              <a:t>達到眾生生活等的滿足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必須</a:t>
            </a:r>
            <a:r>
              <a:rPr lang="zh-TW" altLang="en-US" dirty="0"/>
              <a:t>以</a:t>
            </a:r>
            <a:r>
              <a:rPr lang="zh-TW" altLang="en-US" dirty="0">
                <a:solidFill>
                  <a:srgbClr val="C00000"/>
                </a:solidFill>
              </a:rPr>
              <a:t>戒忍</a:t>
            </a:r>
            <a:r>
              <a:rPr lang="zh-TW" altLang="en-US" dirty="0"/>
              <a:t>的精神，達到人與人間和樂安寧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又必須</a:t>
            </a:r>
            <a:r>
              <a:rPr lang="zh-TW" altLang="en-US" dirty="0"/>
              <a:t>以</a:t>
            </a:r>
            <a:r>
              <a:rPr lang="zh-TW" altLang="en-US" dirty="0">
                <a:solidFill>
                  <a:srgbClr val="C00000"/>
                </a:solidFill>
              </a:rPr>
              <a:t>進、定、慧</a:t>
            </a:r>
            <a:r>
              <a:rPr lang="zh-TW" altLang="en-US" dirty="0"/>
              <a:t>的教化，革新眾生的思想意志，而使之歸於中道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從前</a:t>
            </a:r>
            <a:r>
              <a:rPr lang="zh-TW" altLang="en-US" dirty="0"/>
              <a:t>，僧</a:t>
            </a:r>
            <a:r>
              <a:rPr lang="zh-TW" altLang="en-US" dirty="0" smtClean="0"/>
              <a:t>團中的</a:t>
            </a:r>
            <a:r>
              <a:rPr lang="zh-TW" altLang="en-US" dirty="0"/>
              <a:t>「利和同均」「戒和共遵」「見和無諍」，也即是六度精神的實施！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釋「</a:t>
            </a:r>
            <a:r>
              <a:rPr lang="zh-TW" altLang="en-US" dirty="0"/>
              <a:t>於法應無所住行於布施</a:t>
            </a:r>
            <a:r>
              <a:rPr lang="zh-TW" altLang="en-US" dirty="0" smtClean="0"/>
              <a:t>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00675"/>
          </a:xfrm>
        </p:spPr>
        <p:txBody>
          <a:bodyPr rtlCol="0"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佛對須菩提說：菩薩行布施──六度利他時，於法應無所住行於布施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這即</a:t>
            </a:r>
            <a:r>
              <a:rPr lang="zh-TW" altLang="en-US" dirty="0"/>
              <a:t>是說：不要住於色境而行布施，不要住於聲境乃至法境而行布施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於</a:t>
            </a:r>
            <a:r>
              <a:rPr lang="zh-TW" altLang="en-US" dirty="0"/>
              <a:t>法應</a:t>
            </a:r>
            <a:r>
              <a:rPr lang="zh-TW" altLang="en-US" dirty="0" smtClean="0"/>
              <a:t>無所</a:t>
            </a:r>
            <a:r>
              <a:rPr lang="zh-TW" altLang="en-US" dirty="0"/>
              <a:t>住的法，指</a:t>
            </a:r>
            <a:r>
              <a:rPr lang="zh-TW" altLang="en-US" dirty="0">
                <a:solidFill>
                  <a:srgbClr val="C00000"/>
                </a:solidFill>
              </a:rPr>
              <a:t>一切法</a:t>
            </a:r>
            <a:r>
              <a:rPr lang="zh-TW" altLang="en-US" dirty="0"/>
              <a:t>說；香味觸法的法，但指</a:t>
            </a:r>
            <a:r>
              <a:rPr lang="zh-TW" altLang="en-US" dirty="0">
                <a:solidFill>
                  <a:srgbClr val="C00000"/>
                </a:solidFill>
              </a:rPr>
              <a:t>意識所對的別法塵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住</a:t>
            </a:r>
            <a:r>
              <a:rPr lang="zh-TW" altLang="en-US" dirty="0"/>
              <a:t>，是</a:t>
            </a:r>
            <a:r>
              <a:rPr lang="zh-TW" altLang="en-US" dirty="0">
                <a:solidFill>
                  <a:srgbClr val="C00000"/>
                </a:solidFill>
              </a:rPr>
              <a:t>取</a:t>
            </a:r>
            <a:r>
              <a:rPr lang="zh-TW" altLang="en-US" dirty="0" smtClean="0">
                <a:solidFill>
                  <a:srgbClr val="C00000"/>
                </a:solidFill>
              </a:rPr>
              <a:t>著不</a:t>
            </a:r>
            <a:r>
              <a:rPr lang="zh-TW" altLang="en-US" dirty="0">
                <a:solidFill>
                  <a:srgbClr val="C00000"/>
                </a:solidFill>
              </a:rPr>
              <a:t>捨</a:t>
            </a:r>
            <a:r>
              <a:rPr lang="zh-TW" altLang="en-US" dirty="0"/>
              <a:t>的意思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眾生</a:t>
            </a:r>
            <a:r>
              <a:rPr lang="zh-TW" altLang="en-US" dirty="0"/>
              <a:t>在六塵境──認識的一切上起意識時，都有</a:t>
            </a:r>
            <a:r>
              <a:rPr lang="zh-TW" altLang="en-US" dirty="0">
                <a:solidFill>
                  <a:srgbClr val="C00000"/>
                </a:solidFill>
              </a:rPr>
              <a:t>自性的執見</a:t>
            </a:r>
            <a:r>
              <a:rPr lang="zh-TW" altLang="en-US" dirty="0"/>
              <a:t>，</a:t>
            </a:r>
            <a:r>
              <a:rPr lang="zh-TW" altLang="en-US" dirty="0" smtClean="0"/>
              <a:t>以</a:t>
            </a:r>
            <a:r>
              <a:rPr lang="zh-TW" altLang="en-US" dirty="0" smtClean="0">
                <a:solidFill>
                  <a:srgbClr val="7030A0"/>
                </a:solidFill>
              </a:rPr>
              <a:t>色</a:t>
            </a:r>
            <a:r>
              <a:rPr lang="zh-TW" altLang="en-US" dirty="0"/>
              <a:t>為實色，以</a:t>
            </a:r>
            <a:r>
              <a:rPr lang="zh-TW" altLang="en-US" dirty="0">
                <a:solidFill>
                  <a:srgbClr val="7030A0"/>
                </a:solidFill>
              </a:rPr>
              <a:t>聲</a:t>
            </a:r>
            <a:r>
              <a:rPr lang="zh-TW" altLang="en-US" dirty="0"/>
              <a:t>為實聲，總以為是確實如此存在的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因為</a:t>
            </a:r>
            <a:r>
              <a:rPr lang="zh-TW" altLang="en-US" dirty="0"/>
              <a:t>取著六境，即</a:t>
            </a:r>
            <a:r>
              <a:rPr lang="zh-TW" altLang="en-US" dirty="0">
                <a:solidFill>
                  <a:srgbClr val="C00000"/>
                </a:solidFill>
              </a:rPr>
              <a:t>為境</a:t>
            </a:r>
            <a:r>
              <a:rPr lang="zh-TW" altLang="en-US" dirty="0" smtClean="0">
                <a:solidFill>
                  <a:srgbClr val="C00000"/>
                </a:solidFill>
              </a:rPr>
              <a:t>所轉</a:t>
            </a:r>
            <a:r>
              <a:rPr lang="zh-TW" altLang="en-US" dirty="0"/>
              <a:t>而</a:t>
            </a:r>
            <a:r>
              <a:rPr lang="zh-TW" altLang="en-US" dirty="0">
                <a:solidFill>
                  <a:srgbClr val="C00000"/>
                </a:solidFill>
              </a:rPr>
              <a:t>不能自在解脫</a:t>
            </a:r>
            <a:r>
              <a:rPr lang="zh-TW" altLang="en-US" dirty="0"/>
              <a:t>。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mtClean="0"/>
              <a:t>釋「無住相布施」</a:t>
            </a:r>
            <a:endParaRPr lang="zh-TW" altLang="en-US"/>
          </a:p>
        </p:txBody>
      </p:sp>
      <p:sp>
        <p:nvSpPr>
          <p:cNvPr id="49154" name="內容版面配置區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688013"/>
          </a:xfrm>
        </p:spPr>
        <p:txBody>
          <a:bodyPr/>
          <a:lstStyle/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菩薩為度眾生而行布施，對於</a:t>
            </a:r>
            <a:r>
              <a:rPr lang="zh-TW" altLang="en-US" smtClean="0">
                <a:solidFill>
                  <a:srgbClr val="C00000"/>
                </a:solidFill>
              </a:rPr>
              <a:t>施者、受者、施、施時、施處、施因、施果</a:t>
            </a:r>
            <a:r>
              <a:rPr lang="zh-TW" altLang="en-US" smtClean="0"/>
              <a:t>這一切，當然要能</a:t>
            </a:r>
            <a:r>
              <a:rPr lang="zh-TW" altLang="en-US" smtClean="0">
                <a:solidFill>
                  <a:srgbClr val="7030A0"/>
                </a:solidFill>
              </a:rPr>
              <a:t>遠離自性的妄取</a:t>
            </a:r>
            <a:r>
              <a:rPr lang="zh-TW" altLang="en-US" smtClean="0"/>
              <a:t>，能不著相而布施，才能真實利濟眾生。</a:t>
            </a:r>
            <a:endParaRPr lang="en-US" altLang="zh-TW" smtClean="0"/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否則，覺得有</a:t>
            </a:r>
            <a:r>
              <a:rPr lang="zh-TW" altLang="en-US" smtClean="0">
                <a:solidFill>
                  <a:srgbClr val="C00000"/>
                </a:solidFill>
              </a:rPr>
              <a:t>我是能施</a:t>
            </a:r>
            <a:r>
              <a:rPr lang="zh-TW" altLang="en-US" smtClean="0"/>
              <a:t>，</a:t>
            </a:r>
            <a:r>
              <a:rPr lang="zh-TW" altLang="en-US" smtClean="0">
                <a:solidFill>
                  <a:srgbClr val="C00000"/>
                </a:solidFill>
              </a:rPr>
              <a:t>他是受施</a:t>
            </a:r>
            <a:r>
              <a:rPr lang="zh-TW" altLang="en-US" smtClean="0"/>
              <a:t>，</a:t>
            </a:r>
            <a:r>
              <a:rPr lang="zh-TW" altLang="en-US" smtClean="0">
                <a:solidFill>
                  <a:srgbClr val="C00000"/>
                </a:solidFill>
              </a:rPr>
              <a:t>所施物</a:t>
            </a:r>
            <a:r>
              <a:rPr lang="zh-TW" altLang="en-US" smtClean="0"/>
              <a:t>如何如何，希望受者的</a:t>
            </a:r>
            <a:r>
              <a:rPr lang="zh-TW" altLang="en-US" smtClean="0">
                <a:solidFill>
                  <a:srgbClr val="C00000"/>
                </a:solidFill>
              </a:rPr>
              <a:t>報答</a:t>
            </a:r>
            <a:r>
              <a:rPr lang="zh-TW" altLang="en-US" smtClean="0"/>
              <a:t>，希望未來的</a:t>
            </a:r>
            <a:r>
              <a:rPr lang="zh-TW" altLang="en-US" smtClean="0">
                <a:solidFill>
                  <a:srgbClr val="C00000"/>
                </a:solidFill>
              </a:rPr>
              <a:t>福報</a:t>
            </a:r>
            <a:r>
              <a:rPr lang="zh-TW" altLang="en-US" smtClean="0"/>
              <a:t>，甚至因而貢高我慢，這都從住於法相而生起來，這那裡還像菩薩行？</a:t>
            </a:r>
            <a:endParaRPr lang="en-US" altLang="zh-TW" smtClean="0"/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zh-TW" altLang="en-US" smtClean="0"/>
              <a:t>所以，佛總結的對須菩提說：菩薩修行，應這樣的</a:t>
            </a:r>
            <a:r>
              <a:rPr lang="zh-TW" altLang="en-US" smtClean="0">
                <a:solidFill>
                  <a:srgbClr val="C00000"/>
                </a:solidFill>
              </a:rPr>
              <a:t>不住於相──相即六塵境相而行布施</a:t>
            </a:r>
            <a:r>
              <a:rPr lang="zh-TW" altLang="en-US" smtClean="0"/>
              <a:t>！</a:t>
            </a:r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endParaRPr lang="zh-TW" altLang="en-US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mtClean="0"/>
              <a:t>布施與福德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616575"/>
          </a:xfrm>
        </p:spPr>
        <p:txBody>
          <a:bodyPr rtlCol="0"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C00000"/>
                </a:solidFill>
              </a:rPr>
              <a:t>不住於相的布施</a:t>
            </a:r>
            <a:r>
              <a:rPr lang="zh-TW" altLang="en-US" dirty="0"/>
              <a:t>，能</a:t>
            </a:r>
            <a:r>
              <a:rPr lang="zh-TW" altLang="en-US" dirty="0">
                <a:solidFill>
                  <a:srgbClr val="7030A0"/>
                </a:solidFill>
              </a:rPr>
              <a:t>降伏</a:t>
            </a:r>
            <a:r>
              <a:rPr lang="zh-TW" altLang="en-US" dirty="0"/>
              <a:t>煩惱，能</a:t>
            </a:r>
            <a:r>
              <a:rPr lang="zh-TW" altLang="en-US" dirty="0">
                <a:solidFill>
                  <a:srgbClr val="7030A0"/>
                </a:solidFill>
              </a:rPr>
              <a:t>安住</a:t>
            </a:r>
            <a:r>
              <a:rPr lang="zh-TW" altLang="en-US" dirty="0"/>
              <a:t>菩提心，而且所得的福德，廣大</a:t>
            </a:r>
            <a:r>
              <a:rPr lang="zh-TW" altLang="en-US" dirty="0" smtClean="0"/>
              <a:t>得不可思議！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0070C0"/>
                </a:solidFill>
              </a:rPr>
              <a:t>有</a:t>
            </a:r>
            <a:r>
              <a:rPr lang="zh-TW" altLang="en-US" dirty="0">
                <a:solidFill>
                  <a:srgbClr val="0070C0"/>
                </a:solidFill>
              </a:rPr>
              <a:t>相布施</a:t>
            </a:r>
            <a:r>
              <a:rPr lang="zh-TW" altLang="en-US" dirty="0"/>
              <a:t>，不能通達三輪性空，所得功德即有限有量。無論功德</a:t>
            </a:r>
            <a:r>
              <a:rPr lang="zh-TW" altLang="en-US" dirty="0" smtClean="0"/>
              <a:t>多麼</a:t>
            </a:r>
            <a:r>
              <a:rPr lang="zh-TW" altLang="en-US" dirty="0"/>
              <a:t>大，總不過是</a:t>
            </a:r>
            <a:r>
              <a:rPr lang="zh-TW" altLang="en-US" dirty="0">
                <a:solidFill>
                  <a:srgbClr val="0070C0"/>
                </a:solidFill>
              </a:rPr>
              <a:t>人天有限的福報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但</a:t>
            </a:r>
            <a:r>
              <a:rPr lang="zh-TW" altLang="en-US" dirty="0"/>
              <a:t>如能以般若相應而布施，將此布施融</a:t>
            </a:r>
            <a:r>
              <a:rPr lang="zh-TW" altLang="en-US" dirty="0" smtClean="0"/>
              <a:t>歸於法</a:t>
            </a:r>
            <a:r>
              <a:rPr lang="zh-TW" altLang="en-US" dirty="0"/>
              <a:t>性，迴向於一切眾生而同趨於大覺，</a:t>
            </a:r>
            <a:r>
              <a:rPr lang="zh-TW" altLang="en-US" dirty="0">
                <a:solidFill>
                  <a:srgbClr val="C00000"/>
                </a:solidFill>
              </a:rPr>
              <a:t>功德即無限而不可思量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indent="0" eaLnBrk="1" fontAlgn="auto" hangingPunct="1">
              <a:spcAft>
                <a:spcPts val="0"/>
              </a:spcAft>
              <a:buFont typeface="Courier New" pitchFamily="49" charset="0"/>
              <a:buNone/>
              <a:defRPr/>
            </a:pPr>
            <a:r>
              <a:rPr lang="zh-TW" altLang="en-US" dirty="0" smtClean="0"/>
              <a:t>如</a:t>
            </a:r>
            <a:r>
              <a:rPr lang="zh-TW" altLang="en-US" dirty="0"/>
              <a:t>以一滴水</a:t>
            </a:r>
            <a:r>
              <a:rPr lang="zh-TW" altLang="en-US" dirty="0" smtClean="0"/>
              <a:t>投入大海中</a:t>
            </a:r>
            <a:r>
              <a:rPr lang="zh-TW" altLang="en-US" dirty="0"/>
              <a:t>，即遍大海的水性而不可窮盡。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虛空無所有，無相布施亦自性不可得。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472113"/>
          </a:xfrm>
        </p:spPr>
        <p:txBody>
          <a:bodyPr rtlCol="0">
            <a:normAutofit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為了說明這個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佛</a:t>
            </a:r>
            <a:r>
              <a:rPr lang="zh-TW" altLang="en-US" dirty="0"/>
              <a:t>便問須菩提說：</a:t>
            </a:r>
            <a:r>
              <a:rPr lang="zh-TW" altLang="en-US" dirty="0" smtClean="0"/>
              <a:t>你的</a:t>
            </a:r>
            <a:r>
              <a:rPr lang="zh-TW" altLang="en-US" dirty="0"/>
              <a:t>意見怎樣？東方的虛空可思量嗎？南方、西方、</a:t>
            </a:r>
            <a:r>
              <a:rPr lang="zh-TW" altLang="en-US" dirty="0" smtClean="0"/>
              <a:t>北方</a:t>
            </a:r>
            <a:r>
              <a:rPr lang="en-US" altLang="zh-TW" dirty="0" smtClean="0"/>
              <a:t>……</a:t>
            </a:r>
            <a:r>
              <a:rPr lang="zh-TW" altLang="en-US" dirty="0" smtClean="0"/>
              <a:t>上方</a:t>
            </a:r>
            <a:r>
              <a:rPr lang="zh-TW" altLang="en-US" dirty="0"/>
              <a:t>、下方的虛空，可以思量嗎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須</a:t>
            </a:r>
            <a:r>
              <a:rPr lang="zh-TW" altLang="en-US" dirty="0"/>
              <a:t>菩提一概否定的說：不可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佛</a:t>
            </a:r>
            <a:r>
              <a:rPr lang="zh-TW" altLang="en-US" dirty="0"/>
              <a:t>即說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 indent="0" eaLnBrk="1" fontAlgn="auto" hangingPunct="1">
              <a:spcAft>
                <a:spcPts val="0"/>
              </a:spcAft>
              <a:buFont typeface="Courier New" pitchFamily="49" charset="0"/>
              <a:buNone/>
              <a:defRPr/>
            </a:pPr>
            <a:r>
              <a:rPr lang="zh-TW" altLang="en-US" dirty="0" smtClean="0"/>
              <a:t>既知道十方</a:t>
            </a:r>
            <a:r>
              <a:rPr lang="zh-TW" altLang="en-US" dirty="0"/>
              <a:t>虛空是不可思量的，也應該知道菩薩不住相布施的功德，也同虛空一般</a:t>
            </a:r>
            <a:r>
              <a:rPr lang="zh-TW" altLang="en-US" dirty="0" smtClean="0"/>
              <a:t>的不可</a:t>
            </a:r>
            <a:r>
              <a:rPr lang="zh-TW" altLang="en-US" dirty="0"/>
              <a:t>思量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這</a:t>
            </a:r>
            <a:r>
              <a:rPr lang="zh-TW" altLang="en-US" dirty="0"/>
              <a:t>並不是以虛空的廣大，形容福德的廣大，而是</a:t>
            </a:r>
            <a:r>
              <a:rPr lang="zh-TW" altLang="en-US" dirty="0">
                <a:solidFill>
                  <a:srgbClr val="C00000"/>
                </a:solidFill>
              </a:rPr>
              <a:t>以虛空的無所有</a:t>
            </a:r>
            <a:r>
              <a:rPr lang="zh-TW" altLang="en-US" dirty="0" smtClean="0">
                <a:solidFill>
                  <a:srgbClr val="C00000"/>
                </a:solidFill>
              </a:rPr>
              <a:t>，不可</a:t>
            </a:r>
            <a:r>
              <a:rPr lang="zh-TW" altLang="en-US" dirty="0">
                <a:solidFill>
                  <a:srgbClr val="C00000"/>
                </a:solidFill>
              </a:rPr>
              <a:t>住、不可著、不可說邊際數量，如無相布施的自性不可得一樣。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釋「如所教住」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213"/>
          </a:xfrm>
        </p:spPr>
        <p:txBody>
          <a:bodyPr rtlCol="0"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菩薩是</a:t>
            </a:r>
            <a:r>
              <a:rPr lang="zh-TW" altLang="en-US" dirty="0" smtClean="0"/>
              <a:t>應該</a:t>
            </a:r>
            <a:r>
              <a:rPr lang="zh-TW" altLang="en-US" dirty="0"/>
              <a:t>這樣的</a:t>
            </a:r>
            <a:r>
              <a:rPr lang="zh-TW" altLang="en-US" dirty="0">
                <a:solidFill>
                  <a:srgbClr val="C00000"/>
                </a:solidFill>
              </a:rPr>
              <a:t>安住</a:t>
            </a:r>
            <a:r>
              <a:rPr lang="zh-TW" altLang="en-US" dirty="0"/>
              <a:t>，這樣的</a:t>
            </a:r>
            <a:r>
              <a:rPr lang="zh-TW" altLang="en-US" dirty="0">
                <a:solidFill>
                  <a:srgbClr val="C00000"/>
                </a:solidFill>
              </a:rPr>
              <a:t>行施</a:t>
            </a:r>
            <a:r>
              <a:rPr lang="zh-TW" altLang="en-US" dirty="0"/>
              <a:t>，所以如來說：菩薩但應如所教住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無</a:t>
            </a:r>
            <a:r>
              <a:rPr lang="zh-TW" altLang="en-US" dirty="0"/>
              <a:t>相布施，</a:t>
            </a:r>
            <a:r>
              <a:rPr lang="zh-TW" altLang="en-US" dirty="0" smtClean="0"/>
              <a:t>指</a:t>
            </a:r>
            <a:r>
              <a:rPr lang="zh-TW" altLang="en-US" dirty="0" smtClean="0">
                <a:solidFill>
                  <a:srgbClr val="C00000"/>
                </a:solidFill>
              </a:rPr>
              <a:t>空</a:t>
            </a:r>
            <a:r>
              <a:rPr lang="zh-TW" altLang="en-US" dirty="0">
                <a:solidFill>
                  <a:srgbClr val="C00000"/>
                </a:solidFill>
              </a:rPr>
              <a:t>相應布施</a:t>
            </a:r>
            <a:r>
              <a:rPr lang="zh-TW" altLang="en-US" dirty="0"/>
              <a:t>，通達</a:t>
            </a:r>
            <a:r>
              <a:rPr lang="zh-TW" altLang="en-US" dirty="0">
                <a:solidFill>
                  <a:srgbClr val="0070C0"/>
                </a:solidFill>
              </a:rPr>
              <a:t>能</a:t>
            </a:r>
            <a:r>
              <a:rPr lang="zh-TW" altLang="en-US" dirty="0"/>
              <a:t>施</a:t>
            </a:r>
            <a:r>
              <a:rPr lang="zh-TW" altLang="en-US" dirty="0">
                <a:solidFill>
                  <a:srgbClr val="0070C0"/>
                </a:solidFill>
              </a:rPr>
              <a:t>所</a:t>
            </a:r>
            <a:r>
              <a:rPr lang="zh-TW" altLang="en-US" dirty="0"/>
              <a:t>施畢竟無自性的布施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即</a:t>
            </a:r>
            <a:r>
              <a:rPr lang="zh-TW" altLang="en-US" dirty="0"/>
              <a:t>空如幻的布施，如此</a:t>
            </a:r>
            <a:r>
              <a:rPr lang="zh-TW" altLang="en-US" dirty="0">
                <a:solidFill>
                  <a:srgbClr val="7030A0"/>
                </a:solidFill>
              </a:rPr>
              <a:t>因</a:t>
            </a:r>
            <a:r>
              <a:rPr lang="zh-TW" altLang="en-US" dirty="0"/>
              <a:t>，</a:t>
            </a:r>
            <a:r>
              <a:rPr lang="zh-TW" altLang="en-US" dirty="0" smtClean="0"/>
              <a:t>如此</a:t>
            </a:r>
            <a:r>
              <a:rPr lang="zh-TW" altLang="en-US" dirty="0">
                <a:solidFill>
                  <a:srgbClr val="7030A0"/>
                </a:solidFill>
              </a:rPr>
              <a:t>果</a:t>
            </a:r>
            <a:r>
              <a:rPr lang="zh-TW" altLang="en-US" dirty="0"/>
              <a:t>，如此</a:t>
            </a:r>
            <a:r>
              <a:rPr lang="zh-TW" altLang="en-US" dirty="0">
                <a:solidFill>
                  <a:srgbClr val="7030A0"/>
                </a:solidFill>
              </a:rPr>
              <a:t>利他</a:t>
            </a:r>
            <a:r>
              <a:rPr lang="zh-TW" altLang="en-US" dirty="0"/>
              <a:t>，如此</a:t>
            </a:r>
            <a:r>
              <a:rPr lang="zh-TW" altLang="en-US" dirty="0">
                <a:solidFill>
                  <a:srgbClr val="7030A0"/>
                </a:solidFill>
              </a:rPr>
              <a:t>自利</a:t>
            </a:r>
            <a:r>
              <a:rPr lang="zh-TW" altLang="en-US" dirty="0"/>
              <a:t>，都法相</a:t>
            </a:r>
            <a:r>
              <a:rPr lang="zh-TW" altLang="en-US" dirty="0">
                <a:solidFill>
                  <a:srgbClr val="C00000"/>
                </a:solidFill>
              </a:rPr>
              <a:t>宛然有</a:t>
            </a:r>
            <a:r>
              <a:rPr lang="zh-TW" altLang="en-US" dirty="0"/>
              <a:t>而不失不壞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佛</a:t>
            </a:r>
            <a:r>
              <a:rPr lang="zh-TW" altLang="en-US" dirty="0"/>
              <a:t>怕人以</a:t>
            </a:r>
            <a:r>
              <a:rPr lang="zh-TW" altLang="en-US" dirty="0">
                <a:solidFill>
                  <a:srgbClr val="C00000"/>
                </a:solidFill>
              </a:rPr>
              <a:t>無記心</a:t>
            </a:r>
            <a:r>
              <a:rPr lang="zh-TW" altLang="en-US" dirty="0" smtClean="0">
                <a:solidFill>
                  <a:srgbClr val="C00000"/>
                </a:solidFill>
              </a:rPr>
              <a:t>布施</a:t>
            </a:r>
            <a:r>
              <a:rPr lang="zh-TW" altLang="en-US" dirty="0" smtClean="0"/>
              <a:t>，</a:t>
            </a:r>
            <a:r>
              <a:rPr lang="zh-TW" altLang="en-US" dirty="0"/>
              <a:t>或</a:t>
            </a:r>
            <a:r>
              <a:rPr lang="zh-TW" altLang="en-US" dirty="0">
                <a:solidFill>
                  <a:srgbClr val="C00000"/>
                </a:solidFill>
              </a:rPr>
              <a:t>執理廢事</a:t>
            </a:r>
            <a:r>
              <a:rPr lang="zh-TW" altLang="en-US" dirty="0"/>
              <a:t>，所以特舉</a:t>
            </a:r>
            <a:r>
              <a:rPr lang="zh-TW" altLang="en-US" dirty="0">
                <a:solidFill>
                  <a:srgbClr val="7030A0"/>
                </a:solidFill>
              </a:rPr>
              <a:t>不可思量的功德</a:t>
            </a:r>
            <a:r>
              <a:rPr lang="zh-TW" altLang="en-US" dirty="0"/>
              <a:t>以顯示布施因果。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得佛印可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佛聽了須菩提的讚歎與請問，就印可讚歎他說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1085850" lvl="1" indent="-342900"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好得很</a:t>
            </a:r>
            <a:r>
              <a:rPr lang="zh-TW" altLang="en-US" dirty="0"/>
              <a:t>！好得很！你說</a:t>
            </a:r>
            <a:r>
              <a:rPr lang="zh-TW" altLang="en-US" dirty="0" smtClean="0"/>
              <a:t>得真</a:t>
            </a:r>
            <a:r>
              <a:rPr lang="zh-TW" altLang="en-US" dirty="0"/>
              <a:t>不錯！如來的確是能善巧護念諸菩薩，能善巧付囑諸菩薩的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085850" lvl="1" indent="-342900"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現在</a:t>
            </a:r>
            <a:r>
              <a:rPr lang="zh-TW" altLang="en-US" dirty="0"/>
              <a:t>，我要</a:t>
            </a:r>
            <a:r>
              <a:rPr lang="zh-TW" altLang="en-US" dirty="0" smtClean="0"/>
              <a:t>給你</a:t>
            </a:r>
            <a:r>
              <a:rPr lang="zh-TW" altLang="en-US" dirty="0"/>
              <a:t>說發大菩提心的，應當這樣的安住，應當這樣的降伏其心：你仔細聽吧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須菩提</a:t>
            </a:r>
            <a:r>
              <a:rPr lang="zh-TW" altLang="en-US" dirty="0"/>
              <a:t>得到了如來的應允，歡喜的回答說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1085850" lvl="1" indent="-342900"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是的</a:t>
            </a:r>
            <a:r>
              <a:rPr lang="zh-TW" altLang="en-US" dirty="0"/>
              <a:t>，世尊！我們都願意聽你的</a:t>
            </a:r>
            <a:r>
              <a:rPr lang="zh-TW" altLang="en-US" dirty="0" smtClean="0"/>
              <a:t>教誨！</a:t>
            </a:r>
            <a:endParaRPr lang="zh-TW" alt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zh-TW" altLang="en-US" dirty="0"/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「發心菩提」與「伏心菩提」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前</a:t>
            </a:r>
            <a:r>
              <a:rPr lang="zh-TW" altLang="en-US" dirty="0">
                <a:solidFill>
                  <a:srgbClr val="C00000"/>
                </a:solidFill>
              </a:rPr>
              <a:t>發心菩提</a:t>
            </a:r>
            <a:r>
              <a:rPr lang="zh-TW" altLang="en-US" dirty="0"/>
              <a:t>，以願度眾生為主，所以與般若相應即重在我空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伏</a:t>
            </a:r>
            <a:r>
              <a:rPr lang="zh-TW" altLang="en-US" dirty="0">
                <a:solidFill>
                  <a:srgbClr val="C00000"/>
                </a:solidFill>
              </a:rPr>
              <a:t>心菩提</a:t>
            </a:r>
            <a:r>
              <a:rPr lang="zh-TW" altLang="en-US" dirty="0" smtClean="0"/>
              <a:t>以實行</a:t>
            </a:r>
            <a:r>
              <a:rPr lang="zh-TW" altLang="en-US" dirty="0"/>
              <a:t>利濟為主，所以與般若相應，即重在法空。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288" y="25400"/>
            <a:ext cx="9129712" cy="6846888"/>
          </a:xfrm>
        </p:spPr>
      </p:pic>
      <p:sp>
        <p:nvSpPr>
          <p:cNvPr id="5" name="矩形 4"/>
          <p:cNvSpPr/>
          <p:nvPr/>
        </p:nvSpPr>
        <p:spPr>
          <a:xfrm>
            <a:off x="437535" y="411043"/>
            <a:ext cx="4134465" cy="618630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願消三障諸煩惱</a:t>
            </a: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願得智慧真明了</a:t>
            </a: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普願罪障悉消除</a:t>
            </a: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世世常行菩薩道</a:t>
            </a: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以此功德種善根</a:t>
            </a: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累世怨親同沾恩</a:t>
            </a: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由斯解脫諸苦惱</a:t>
            </a: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共證菩提度有情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與古德別異之解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如是住及如是降伏其心，約全經文義次第說，當然是指如來下文開示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但古</a:t>
            </a:r>
            <a:r>
              <a:rPr lang="zh-TW" altLang="en-US" dirty="0"/>
              <a:t>德曾解說為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如上</a:t>
            </a:r>
            <a:r>
              <a:rPr lang="zh-TW" altLang="en-US" dirty="0"/>
              <a:t>文所說的──乞食、著衣、持缽、入城、洗足等，那樣</a:t>
            </a:r>
            <a:r>
              <a:rPr lang="zh-TW" altLang="en-US" dirty="0" smtClean="0"/>
              <a:t>安住</a:t>
            </a:r>
            <a:r>
              <a:rPr lang="zh-TW" altLang="en-US" dirty="0"/>
              <a:t>，那樣降伏其心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須</a:t>
            </a:r>
            <a:r>
              <a:rPr lang="zh-TW" altLang="en-US" dirty="0"/>
              <a:t>菩提的「唯然」，即契見如來的深意，這真是富有</a:t>
            </a:r>
            <a:r>
              <a:rPr lang="zh-TW" altLang="en-US" dirty="0" smtClean="0"/>
              <a:t>新意的</a:t>
            </a:r>
            <a:r>
              <a:rPr lang="zh-TW" altLang="en-US" dirty="0"/>
              <a:t>別解！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1438"/>
          </a:xfrm>
        </p:spPr>
        <p:txBody>
          <a:bodyPr/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zh-TW" altLang="en-US" dirty="0"/>
              <a:t>丁三  正說</a:t>
            </a:r>
            <a:br>
              <a:rPr lang="zh-TW" altLang="en-US" dirty="0"/>
            </a:br>
            <a:r>
              <a:rPr lang="zh-TW" altLang="en-US" dirty="0"/>
              <a:t>戊一  發心菩提</a:t>
            </a:r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 eaLnBrk="1" hangingPunct="1"/>
            <a:r>
              <a:rPr lang="zh-TW" altLang="en-US" smtClean="0"/>
              <a:t>佛告須菩提：諸菩薩摩訶薩應如是降伏其心：</a:t>
            </a:r>
            <a:r>
              <a:rPr lang="zh-TW" altLang="en-US" smtClean="0">
                <a:solidFill>
                  <a:srgbClr val="FF0000"/>
                </a:solidFill>
              </a:rPr>
              <a:t>所有一切眾生之類</a:t>
            </a:r>
            <a:r>
              <a:rPr lang="zh-TW" altLang="en-US" smtClean="0"/>
              <a:t>──若卵生，若胎生，若溼生，若化生；若有色，若無色；若有想，若無想，若非有想非無想，</a:t>
            </a:r>
            <a:r>
              <a:rPr lang="zh-TW" altLang="en-US" smtClean="0">
                <a:solidFill>
                  <a:srgbClr val="FF0000"/>
                </a:solidFill>
              </a:rPr>
              <a:t>我皆令入無餘涅槃而滅度之</a:t>
            </a:r>
            <a:r>
              <a:rPr lang="zh-TW" altLang="en-US" smtClean="0"/>
              <a:t>。</a:t>
            </a:r>
            <a:endParaRPr lang="en-US" altLang="zh-TW" smtClean="0"/>
          </a:p>
          <a:p>
            <a:pPr eaLnBrk="1" hangingPunct="1"/>
            <a:r>
              <a:rPr lang="zh-TW" altLang="en-US" smtClean="0">
                <a:solidFill>
                  <a:srgbClr val="FF0000"/>
                </a:solidFill>
              </a:rPr>
              <a:t>如是滅度</a:t>
            </a:r>
            <a:r>
              <a:rPr lang="zh-TW" altLang="en-US" smtClean="0"/>
              <a:t>無量無數無邊眾生，</a:t>
            </a:r>
            <a:r>
              <a:rPr lang="zh-TW" altLang="en-US" smtClean="0">
                <a:solidFill>
                  <a:srgbClr val="FF0000"/>
                </a:solidFill>
              </a:rPr>
              <a:t>實無眾生得滅度者</a:t>
            </a:r>
            <a:r>
              <a:rPr lang="zh-TW" altLang="en-US" smtClean="0"/>
              <a:t>。</a:t>
            </a:r>
            <a:endParaRPr lang="en-US" altLang="zh-TW" smtClean="0"/>
          </a:p>
          <a:p>
            <a:pPr eaLnBrk="1" hangingPunct="1"/>
            <a:r>
              <a:rPr lang="zh-TW" altLang="en-US" smtClean="0"/>
              <a:t>何以故？須菩提！若菩薩</a:t>
            </a:r>
            <a:r>
              <a:rPr lang="zh-TW" altLang="en-US" smtClean="0">
                <a:solidFill>
                  <a:srgbClr val="FF0000"/>
                </a:solidFill>
              </a:rPr>
              <a:t>有</a:t>
            </a:r>
            <a:r>
              <a:rPr lang="zh-TW" altLang="en-US" smtClean="0"/>
              <a:t>我相、人相、眾生相、壽者相，</a:t>
            </a:r>
            <a:r>
              <a:rPr lang="zh-TW" altLang="en-US" smtClean="0">
                <a:solidFill>
                  <a:srgbClr val="FF0000"/>
                </a:solidFill>
              </a:rPr>
              <a:t>即非菩薩</a:t>
            </a:r>
            <a:r>
              <a:rPr lang="zh-TW" altLang="en-US" smtClean="0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如何才是真發心菩薩？（以智導行）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發心菩提，即</a:t>
            </a:r>
            <a:r>
              <a:rPr lang="zh-TW" altLang="en-US" dirty="0">
                <a:solidFill>
                  <a:srgbClr val="FF0000"/>
                </a:solidFill>
              </a:rPr>
              <a:t>初發為度眾生而上求佛道的大願</a:t>
            </a:r>
            <a:r>
              <a:rPr lang="zh-TW" altLang="en-US" dirty="0"/>
              <a:t>，也稱為願菩提心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自</a:t>
            </a:r>
            <a:r>
              <a:rPr lang="zh-TW" altLang="en-US" dirty="0" smtClean="0">
                <a:solidFill>
                  <a:srgbClr val="7030A0"/>
                </a:solidFill>
              </a:rPr>
              <a:t>所有一切</a:t>
            </a:r>
            <a:r>
              <a:rPr lang="zh-TW" altLang="en-US" dirty="0">
                <a:solidFill>
                  <a:srgbClr val="7030A0"/>
                </a:solidFill>
              </a:rPr>
              <a:t>眾生之類</a:t>
            </a:r>
            <a:r>
              <a:rPr lang="zh-TW" altLang="en-US" dirty="0"/>
              <a:t>至</a:t>
            </a:r>
            <a:r>
              <a:rPr lang="zh-TW" altLang="en-US" dirty="0">
                <a:solidFill>
                  <a:srgbClr val="7030A0"/>
                </a:solidFill>
              </a:rPr>
              <a:t>而滅度之</a:t>
            </a:r>
            <a:r>
              <a:rPr lang="zh-TW" altLang="en-US" dirty="0"/>
              <a:t>，是</a:t>
            </a:r>
            <a:r>
              <a:rPr lang="zh-TW" altLang="en-US" dirty="0">
                <a:solidFill>
                  <a:srgbClr val="FF0000"/>
                </a:solidFill>
              </a:rPr>
              <a:t>菩薩的大悲心行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自</a:t>
            </a:r>
            <a:r>
              <a:rPr lang="zh-TW" altLang="en-US" dirty="0">
                <a:solidFill>
                  <a:srgbClr val="7030A0"/>
                </a:solidFill>
              </a:rPr>
              <a:t>如是滅度</a:t>
            </a:r>
            <a:r>
              <a:rPr lang="zh-TW" altLang="en-US" dirty="0"/>
              <a:t>至</a:t>
            </a:r>
            <a:r>
              <a:rPr lang="zh-TW" altLang="en-US" dirty="0">
                <a:solidFill>
                  <a:srgbClr val="7030A0"/>
                </a:solidFill>
              </a:rPr>
              <a:t>即非菩薩</a:t>
            </a:r>
            <a:r>
              <a:rPr lang="zh-TW" altLang="en-US" dirty="0" smtClean="0"/>
              <a:t>，是與</a:t>
            </a:r>
            <a:r>
              <a:rPr lang="zh-TW" altLang="en-US" dirty="0" smtClean="0">
                <a:solidFill>
                  <a:srgbClr val="C00000"/>
                </a:solidFill>
              </a:rPr>
              <a:t>般若</a:t>
            </a:r>
            <a:r>
              <a:rPr lang="zh-TW" altLang="en-US" dirty="0">
                <a:solidFill>
                  <a:srgbClr val="C00000"/>
                </a:solidFill>
              </a:rPr>
              <a:t>無相相應</a:t>
            </a:r>
            <a:r>
              <a:rPr lang="zh-TW" altLang="en-US" dirty="0"/>
              <a:t>，要這樣降伏其心，安住其心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悲</a:t>
            </a:r>
            <a:r>
              <a:rPr lang="zh-TW" altLang="en-US" dirty="0">
                <a:solidFill>
                  <a:srgbClr val="C00000"/>
                </a:solidFill>
              </a:rPr>
              <a:t>願為本的菩提心</a:t>
            </a:r>
            <a:r>
              <a:rPr lang="zh-TW" altLang="en-US" dirty="0"/>
              <a:t>，才能成就</a:t>
            </a:r>
            <a:r>
              <a:rPr lang="zh-TW" altLang="en-US" dirty="0" smtClean="0"/>
              <a:t>而成為</a:t>
            </a:r>
            <a:r>
              <a:rPr lang="zh-TW" altLang="en-US" dirty="0">
                <a:solidFill>
                  <a:schemeClr val="accent5">
                    <a:lumMod val="75000"/>
                  </a:schemeClr>
                </a:solidFill>
              </a:rPr>
              <a:t>名符其實的菩薩</a:t>
            </a:r>
            <a:r>
              <a:rPr lang="zh-TW" altLang="en-US" dirty="0"/>
              <a:t>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菩薩摩訶薩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00675"/>
          </a:xfrm>
        </p:spPr>
        <p:txBody>
          <a:bodyPr rtlCol="0"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菩薩，是</a:t>
            </a:r>
            <a:r>
              <a:rPr lang="zh-TW" altLang="en-US" dirty="0"/>
              <a:t>菩提薩埵的簡稱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薩</a:t>
            </a:r>
            <a:r>
              <a:rPr lang="zh-TW" altLang="en-US" dirty="0"/>
              <a:t>埵是眾生──新譯</a:t>
            </a:r>
            <a:r>
              <a:rPr lang="zh-TW" altLang="en-US" dirty="0">
                <a:solidFill>
                  <a:srgbClr val="C00000"/>
                </a:solidFill>
              </a:rPr>
              <a:t>有情</a:t>
            </a:r>
            <a:r>
              <a:rPr lang="zh-TW" altLang="en-US" dirty="0"/>
              <a:t>，菩提是</a:t>
            </a:r>
            <a:r>
              <a:rPr lang="zh-TW" altLang="en-US" dirty="0">
                <a:solidFill>
                  <a:srgbClr val="C00000"/>
                </a:solidFill>
              </a:rPr>
              <a:t>覺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發</a:t>
            </a:r>
            <a:r>
              <a:rPr lang="zh-TW" altLang="en-US" dirty="0"/>
              <a:t>心</a:t>
            </a:r>
            <a:r>
              <a:rPr lang="zh-TW" altLang="en-US" dirty="0" smtClean="0"/>
              <a:t>上求</a:t>
            </a:r>
            <a:r>
              <a:rPr lang="zh-TW" altLang="en-US" dirty="0"/>
              <a:t>大覺的眾生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或</a:t>
            </a:r>
            <a:r>
              <a:rPr lang="zh-TW" altLang="en-US" dirty="0"/>
              <a:t>上求大覺，下化眾生的，名為菩薩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菩薩</a:t>
            </a:r>
            <a:r>
              <a:rPr lang="zh-TW" altLang="en-US" dirty="0"/>
              <a:t>以</a:t>
            </a:r>
            <a:r>
              <a:rPr lang="zh-TW" altLang="en-US" dirty="0">
                <a:solidFill>
                  <a:srgbClr val="C00000"/>
                </a:solidFill>
              </a:rPr>
              <a:t>菩提心為本</a:t>
            </a:r>
            <a:r>
              <a:rPr lang="zh-TW" altLang="en-US" dirty="0"/>
              <a:t>，</a:t>
            </a:r>
            <a:r>
              <a:rPr lang="zh-TW" altLang="en-US" dirty="0" smtClean="0"/>
              <a:t>離了</a:t>
            </a:r>
            <a:r>
              <a:rPr lang="zh-TW" altLang="en-US" dirty="0"/>
              <a:t>菩提心，即不名為菩薩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摩</a:t>
            </a:r>
            <a:r>
              <a:rPr lang="zh-TW" altLang="en-US" dirty="0"/>
              <a:t>訶薩，是摩訶薩埵的簡稱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摩</a:t>
            </a:r>
            <a:r>
              <a:rPr lang="zh-TW" altLang="en-US" dirty="0"/>
              <a:t>訶譯為</a:t>
            </a:r>
            <a:r>
              <a:rPr lang="zh-TW" altLang="en-US" dirty="0">
                <a:solidFill>
                  <a:srgbClr val="C00000"/>
                </a:solidFill>
              </a:rPr>
              <a:t>大</a:t>
            </a:r>
            <a:r>
              <a:rPr lang="zh-TW" altLang="en-US" dirty="0"/>
              <a:t>；菩薩</a:t>
            </a:r>
            <a:r>
              <a:rPr lang="zh-TW" altLang="en-US" dirty="0" smtClean="0"/>
              <a:t>在一切</a:t>
            </a:r>
            <a:r>
              <a:rPr lang="zh-TW" altLang="en-US" dirty="0"/>
              <a:t>眾生──凡夫，小乘中為</a:t>
            </a:r>
            <a:r>
              <a:rPr lang="zh-TW" altLang="en-US" dirty="0">
                <a:solidFill>
                  <a:srgbClr val="C00000"/>
                </a:solidFill>
              </a:rPr>
              <a:t>上首</a:t>
            </a:r>
            <a:r>
              <a:rPr lang="zh-TW" altLang="en-US" dirty="0"/>
              <a:t>，所以名摩訶薩。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「有情」與「覺有情」之別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903913"/>
          </a:xfrm>
        </p:spPr>
        <p:txBody>
          <a:bodyPr rtlCol="0"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薩埵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1200150" lvl="1" indent="-45720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在</a:t>
            </a:r>
            <a:r>
              <a:rPr lang="zh-TW" altLang="en-US" dirty="0"/>
              <a:t>凡夫以</a:t>
            </a:r>
            <a:r>
              <a:rPr lang="zh-TW" altLang="en-US" dirty="0" smtClean="0">
                <a:solidFill>
                  <a:srgbClr val="C00000"/>
                </a:solidFill>
              </a:rPr>
              <a:t>情愛</a:t>
            </a:r>
            <a:r>
              <a:rPr lang="zh-TW" altLang="en-US" dirty="0">
                <a:solidFill>
                  <a:srgbClr val="C00000"/>
                </a:solidFill>
              </a:rPr>
              <a:t>的衝動</a:t>
            </a:r>
            <a:r>
              <a:rPr lang="zh-TW" altLang="en-US" dirty="0"/>
              <a:t>為中心，生存鬥爭，一切互相的爭執、殘殺，都由此情愛的妄執所</a:t>
            </a:r>
            <a:r>
              <a:rPr lang="zh-TW" altLang="en-US" dirty="0" smtClean="0"/>
              <a:t>引發。</a:t>
            </a:r>
            <a:endParaRPr lang="en-US" altLang="zh-TW" dirty="0" smtClean="0"/>
          </a:p>
          <a:p>
            <a:pPr marL="1200150" lvl="1" indent="-45720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眾生</a:t>
            </a:r>
            <a:r>
              <a:rPr lang="zh-TW" altLang="en-US" dirty="0"/>
              <a:t>的</a:t>
            </a:r>
            <a:r>
              <a:rPr lang="zh-TW" altLang="en-US" dirty="0">
                <a:solidFill>
                  <a:srgbClr val="C00000"/>
                </a:solidFill>
              </a:rPr>
              <a:t>情愛勝於智慧</a:t>
            </a:r>
            <a:r>
              <a:rPr lang="zh-TW" altLang="en-US" dirty="0"/>
              <a:t>，所以一言一動，都以一己、一家、一族、一國的</a:t>
            </a:r>
            <a:r>
              <a:rPr lang="zh-TW" altLang="en-US" dirty="0" smtClean="0"/>
              <a:t>利益</a:t>
            </a:r>
            <a:r>
              <a:rPr lang="zh-TW" altLang="en-US" dirty="0"/>
              <a:t>為前提，甚而不顧眾生多數的福樂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菩薩</a:t>
            </a:r>
            <a:r>
              <a:rPr lang="zh-TW" altLang="en-US" dirty="0"/>
              <a:t>發菩提心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以</a:t>
            </a:r>
            <a:r>
              <a:rPr lang="zh-TW" altLang="en-US" dirty="0">
                <a:solidFill>
                  <a:srgbClr val="C00000"/>
                </a:solidFill>
              </a:rPr>
              <a:t>智慧淨化情愛</a:t>
            </a:r>
            <a:r>
              <a:rPr lang="zh-TW" altLang="en-US" dirty="0"/>
              <a:t>，發</a:t>
            </a:r>
            <a:r>
              <a:rPr lang="zh-TW" altLang="en-US" dirty="0" smtClean="0"/>
              <a:t>為進</a:t>
            </a:r>
            <a:r>
              <a:rPr lang="zh-TW" altLang="en-US" dirty="0"/>
              <a:t>趣菩提，救度眾生的願樂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1257300" lvl="1" indent="-514350" eaLnBrk="1" fontAlgn="auto" hangingPunct="1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於是乎</a:t>
            </a:r>
            <a:r>
              <a:rPr lang="zh-TW" altLang="en-US" dirty="0">
                <a:solidFill>
                  <a:srgbClr val="C00000"/>
                </a:solidFill>
              </a:rPr>
              <a:t>精進勇猛的向上邁進</a:t>
            </a:r>
            <a:r>
              <a:rPr lang="zh-TW" altLang="en-US" dirty="0"/>
              <a:t>，但求</a:t>
            </a:r>
            <a:r>
              <a:rPr lang="zh-TW" altLang="en-US" dirty="0">
                <a:solidFill>
                  <a:srgbClr val="7030A0"/>
                </a:solidFill>
              </a:rPr>
              <a:t>無上的智慧</a:t>
            </a:r>
            <a:r>
              <a:rPr lang="zh-TW" altLang="en-US" dirty="0" smtClean="0">
                <a:solidFill>
                  <a:srgbClr val="7030A0"/>
                </a:solidFill>
              </a:rPr>
              <a:t>功德</a:t>
            </a:r>
            <a:r>
              <a:rPr lang="zh-TW" altLang="en-US" dirty="0"/>
              <a:t>，但</a:t>
            </a:r>
            <a:r>
              <a:rPr lang="zh-TW" altLang="en-US" dirty="0">
                <a:solidFill>
                  <a:srgbClr val="7030A0"/>
                </a:solidFill>
              </a:rPr>
              <a:t>為眾生的利益</a:t>
            </a:r>
            <a:r>
              <a:rPr lang="zh-TW" altLang="en-US" dirty="0"/>
              <a:t>，此心如金剛，勇健、廣大，所以又名摩訶薩埵（</a:t>
            </a:r>
            <a:r>
              <a:rPr lang="zh-TW" altLang="en-US" dirty="0">
                <a:solidFill>
                  <a:srgbClr val="C00000"/>
                </a:solidFill>
              </a:rPr>
              <a:t>薩埵</a:t>
            </a:r>
            <a:r>
              <a:rPr lang="zh-TW" altLang="en-US" dirty="0" smtClean="0">
                <a:solidFill>
                  <a:srgbClr val="C00000"/>
                </a:solidFill>
              </a:rPr>
              <a:t>即勇</a:t>
            </a:r>
            <a:r>
              <a:rPr lang="zh-TW" altLang="en-US" dirty="0">
                <a:solidFill>
                  <a:srgbClr val="C00000"/>
                </a:solidFill>
              </a:rPr>
              <a:t>心</a:t>
            </a:r>
            <a:r>
              <a:rPr lang="zh-TW" altLang="en-US" dirty="0"/>
              <a:t>）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應</a:t>
            </a:r>
            <a:r>
              <a:rPr lang="zh-TW" altLang="en-US" dirty="0"/>
              <a:t>如是</a:t>
            </a:r>
            <a:r>
              <a:rPr lang="zh-TW" altLang="en-US" dirty="0">
                <a:solidFill>
                  <a:srgbClr val="C00000"/>
                </a:solidFill>
              </a:rPr>
              <a:t>降伏</a:t>
            </a:r>
            <a:r>
              <a:rPr lang="zh-TW" altLang="en-US" dirty="0"/>
              <a:t>其心，即於菩薩應發的</a:t>
            </a:r>
            <a:r>
              <a:rPr lang="zh-TW" altLang="en-US" dirty="0">
                <a:solidFill>
                  <a:srgbClr val="7030A0"/>
                </a:solidFill>
              </a:rPr>
              <a:t>度生大願</a:t>
            </a:r>
            <a:r>
              <a:rPr lang="zh-TW" altLang="en-US" dirty="0"/>
              <a:t>中，</a:t>
            </a:r>
            <a:r>
              <a:rPr lang="zh-TW" altLang="en-US" dirty="0">
                <a:solidFill>
                  <a:srgbClr val="7030A0"/>
                </a:solidFill>
              </a:rPr>
              <a:t>不著一切眾生相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階主管">
  <a:themeElements>
    <a:clrScheme name="高階主管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高階主管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高階主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417</TotalTime>
  <Words>4576</Words>
  <Application>Microsoft Office PowerPoint</Application>
  <PresentationFormat>On-screen Show (4:3)</PresentationFormat>
  <Paragraphs>198</Paragraphs>
  <Slides>41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10</vt:i4>
      </vt:variant>
      <vt:variant>
        <vt:lpstr>Slide Titles</vt:lpstr>
      </vt:variant>
      <vt:variant>
        <vt:i4>41</vt:i4>
      </vt:variant>
    </vt:vector>
  </HeadingPairs>
  <TitlesOfParts>
    <vt:vector size="59" baseType="lpstr">
      <vt:lpstr>Arial</vt:lpstr>
      <vt:lpstr>新細明體</vt:lpstr>
      <vt:lpstr>Palatino Linotype</vt:lpstr>
      <vt:lpstr>微軟正黑體</vt:lpstr>
      <vt:lpstr>標楷體</vt:lpstr>
      <vt:lpstr>Century Gothic</vt:lpstr>
      <vt:lpstr>Courier New</vt:lpstr>
      <vt:lpstr>Calibri</vt:lpstr>
      <vt:lpstr>高階主管</vt:lpstr>
      <vt:lpstr>高階主管</vt:lpstr>
      <vt:lpstr>高階主管</vt:lpstr>
      <vt:lpstr>高階主管</vt:lpstr>
      <vt:lpstr>高階主管</vt:lpstr>
      <vt:lpstr>高階主管</vt:lpstr>
      <vt:lpstr>高階主管</vt:lpstr>
      <vt:lpstr>高階主管</vt:lpstr>
      <vt:lpstr>高階主管</vt:lpstr>
      <vt:lpstr>高階主管</vt:lpstr>
      <vt:lpstr>Slide 1</vt:lpstr>
      <vt:lpstr>金剛般若波羅蜜經講記 （十二講之二）</vt:lpstr>
      <vt:lpstr>丁二  許說</vt:lpstr>
      <vt:lpstr>得佛印可</vt:lpstr>
      <vt:lpstr>與古德別異之解</vt:lpstr>
      <vt:lpstr>丁三  正說 戊一  發心菩提</vt:lpstr>
      <vt:lpstr>如何才是真發心菩薩？（以智導行）</vt:lpstr>
      <vt:lpstr>菩薩摩訶薩</vt:lpstr>
      <vt:lpstr>「有情」與「覺有情」之別</vt:lpstr>
      <vt:lpstr>眾生之類</vt:lpstr>
      <vt:lpstr>一、從眾生產生的方式說（四類）</vt:lpstr>
      <vt:lpstr>二、從眾生自體的有沒有色法（二類）</vt:lpstr>
      <vt:lpstr>三、從眾生的有沒有心識說（三類）</vt:lpstr>
      <vt:lpstr>菩提心與大悲願</vt:lpstr>
      <vt:lpstr>以「無餘涅槃」為究竟的度脫</vt:lpstr>
      <vt:lpstr>外凡所說的「涅槃」</vt:lpstr>
      <vt:lpstr>佛法所說的「涅槃」（二類）</vt:lpstr>
      <vt:lpstr>同證涅槃，菩薩與二乘有何差別？</vt:lpstr>
      <vt:lpstr>釋「實無眾生得滅度」</vt:lpstr>
      <vt:lpstr>何以不見有情？</vt:lpstr>
      <vt:lpstr>通達「無相」即「般若妙用」</vt:lpstr>
      <vt:lpstr>三種「悲」</vt:lpstr>
      <vt:lpstr>無緣大悲</vt:lpstr>
      <vt:lpstr>「眾生」種種別名</vt:lpstr>
      <vt:lpstr>釋「我、人、眾生、壽者」</vt:lpstr>
      <vt:lpstr>觀「緣起性空」的「眾生」</vt:lpstr>
      <vt:lpstr>三心相應</vt:lpstr>
      <vt:lpstr>戊二  伏心菩提</vt:lpstr>
      <vt:lpstr>伏心菩提</vt:lpstr>
      <vt:lpstr>一即一切：以「布施」攝「萬行」</vt:lpstr>
      <vt:lpstr>財施：狹義的「施度」</vt:lpstr>
      <vt:lpstr>無畏施：戒度與忍度</vt:lpstr>
      <vt:lpstr>法施：智度、禪度與勤度</vt:lpstr>
      <vt:lpstr>菩提行之根本</vt:lpstr>
      <vt:lpstr>釋「於法應無所住行於布施」</vt:lpstr>
      <vt:lpstr>釋「無住相布施」</vt:lpstr>
      <vt:lpstr>布施與福德</vt:lpstr>
      <vt:lpstr>虛空無所有，無相布施亦自性不可得。</vt:lpstr>
      <vt:lpstr>釋「如所教住」</vt:lpstr>
      <vt:lpstr>「發心菩提」與「伏心菩提」</vt:lpstr>
      <vt:lpstr>Slide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金剛般若波羅蜜經講記</dc:title>
  <dc:creator>Shidaoyi</dc:creator>
  <cp:lastModifiedBy>Ray</cp:lastModifiedBy>
  <cp:revision>37</cp:revision>
  <dcterms:created xsi:type="dcterms:W3CDTF">2012-12-03T12:11:00Z</dcterms:created>
  <dcterms:modified xsi:type="dcterms:W3CDTF">2013-01-15T05:45:52Z</dcterms:modified>
</cp:coreProperties>
</file>