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93" r:id="rId2"/>
    <p:sldId id="256" r:id="rId3"/>
    <p:sldId id="291" r:id="rId4"/>
    <p:sldId id="257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58" r:id="rId15"/>
    <p:sldId id="270" r:id="rId16"/>
    <p:sldId id="271" r:id="rId17"/>
    <p:sldId id="272" r:id="rId18"/>
    <p:sldId id="273" r:id="rId19"/>
    <p:sldId id="274" r:id="rId20"/>
    <p:sldId id="259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4" r:id="rId38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95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按一下以編輯母片副標題樣式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1DEB7ECD-332E-4DD9-9018-901D40DD29B7}" type="datetimeFigureOut">
              <a:rPr lang="zh-TW" altLang="en-US"/>
              <a:pPr>
                <a:defRPr/>
              </a:pPr>
              <a:t>2013/1/15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3EC7E626-B8B4-4CCA-8EAD-5A568B2B52B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CE32A424-57FD-432E-9CAA-FF805884C9FA}" type="datetimeFigureOut">
              <a:rPr lang="zh-TW" altLang="en-US"/>
              <a:pPr>
                <a:defRPr/>
              </a:pPr>
              <a:t>2013/1/15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E7EBB0A7-26EE-48A3-B27F-2577229E91A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>
              <a:defRPr sz="2400" b="1">
                <a:solidFill>
                  <a:schemeClr val="accent3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defRPr>
            </a:lvl2pPr>
            <a:lvl3pPr>
              <a:defRPr>
                <a:solidFill>
                  <a:srgbClr val="7030A0"/>
                </a:solidFill>
              </a:defRPr>
            </a:lvl3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93BAAA36-A021-466A-9440-C7950B8797F3}" type="datetimeFigureOut">
              <a:rPr lang="zh-TW" altLang="en-US"/>
              <a:pPr>
                <a:defRPr/>
              </a:pPr>
              <a:t>2013/1/15</a:t>
            </a:fld>
            <a:endParaRPr lang="zh-TW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2EEC3DB9-0CDC-4E8B-B0D1-6A213CD1872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0C35D471-558A-4FC4-9C35-9926B1502BD7}" type="datetimeFigureOut">
              <a:rPr lang="zh-TW" altLang="en-US"/>
              <a:pPr>
                <a:defRPr/>
              </a:pPr>
              <a:t>2013/1/15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0A3974BB-BD83-49F1-A532-47B5149B497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5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0C11546F-E4FA-4530-8B1F-9E2564C55305}" type="datetimeFigureOut">
              <a:rPr lang="zh-TW" altLang="en-US"/>
              <a:pPr>
                <a:defRPr/>
              </a:pPr>
              <a:t>2013/1/15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6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7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47DEAB0A-71B9-46D3-ABCC-4F3FCAEC0B7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D148C3D4-C964-4603-8AB7-BB112D11F84E}" type="datetimeFigureOut">
              <a:rPr lang="zh-TW" altLang="en-US"/>
              <a:pPr>
                <a:defRPr/>
              </a:pPr>
              <a:t>2013/1/15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0449AA54-3AE4-420E-A51C-AE157A86AD7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AD6E8298-6CBA-4192-8570-A89D2CC7CA86}" type="datetimeFigureOut">
              <a:rPr lang="zh-TW" altLang="en-US"/>
              <a:pPr>
                <a:defRPr/>
              </a:pPr>
              <a:t>2013/1/15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12EC2E35-B1F0-4C11-8E46-6B3775B5A11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5FD0F80C-9C61-4210-9168-3BEB9686EDF1}" type="datetimeFigureOut">
              <a:rPr lang="zh-TW" altLang="en-US"/>
              <a:pPr>
                <a:defRPr/>
              </a:pPr>
              <a:t>2013/1/15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82AB8EFC-90F9-491E-BF45-D3F77217E34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353D3A6E-1D2C-4ECF-82EF-7CB40176E088}" type="datetimeFigureOut">
              <a:rPr lang="zh-TW" altLang="en-US"/>
              <a:pPr>
                <a:defRPr/>
              </a:pPr>
              <a:t>2013/1/15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ED5DC969-90A9-4CF4-BDAD-E8C8B63D6DC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5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ts val="5800"/>
        </a:lnSpc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l" rtl="0" fontAlgn="base">
        <a:lnSpc>
          <a:spcPts val="58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Palatino Linotype" pitchFamily="18" charset="0"/>
          <a:ea typeface="微軟正黑體" pitchFamily="34" charset="-120"/>
        </a:defRPr>
      </a:lvl2pPr>
      <a:lvl3pPr algn="l" rtl="0" fontAlgn="base">
        <a:lnSpc>
          <a:spcPts val="58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Palatino Linotype" pitchFamily="18" charset="0"/>
          <a:ea typeface="微軟正黑體" pitchFamily="34" charset="-120"/>
        </a:defRPr>
      </a:lvl3pPr>
      <a:lvl4pPr algn="l" rtl="0" fontAlgn="base">
        <a:lnSpc>
          <a:spcPts val="58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Palatino Linotype" pitchFamily="18" charset="0"/>
          <a:ea typeface="微軟正黑體" pitchFamily="34" charset="-120"/>
        </a:defRPr>
      </a:lvl4pPr>
      <a:lvl5pPr algn="l" rtl="0" fontAlgn="base">
        <a:lnSpc>
          <a:spcPts val="58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Palatino Linotype" pitchFamily="18" charset="0"/>
          <a:ea typeface="微軟正黑體" pitchFamily="34" charset="-120"/>
        </a:defRPr>
      </a:lvl5pPr>
      <a:lvl6pPr marL="457200" algn="l" rtl="0" fontAlgn="base">
        <a:lnSpc>
          <a:spcPts val="58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Palatino Linotype" pitchFamily="18" charset="0"/>
          <a:ea typeface="微軟正黑體" pitchFamily="34" charset="-120"/>
        </a:defRPr>
      </a:lvl6pPr>
      <a:lvl7pPr marL="914400" algn="l" rtl="0" fontAlgn="base">
        <a:lnSpc>
          <a:spcPts val="58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Palatino Linotype" pitchFamily="18" charset="0"/>
          <a:ea typeface="微軟正黑體" pitchFamily="34" charset="-120"/>
        </a:defRPr>
      </a:lvl7pPr>
      <a:lvl8pPr marL="1371600" algn="l" rtl="0" fontAlgn="base">
        <a:lnSpc>
          <a:spcPts val="58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Palatino Linotype" pitchFamily="18" charset="0"/>
          <a:ea typeface="微軟正黑體" pitchFamily="34" charset="-120"/>
        </a:defRPr>
      </a:lvl8pPr>
      <a:lvl9pPr marL="1828800" algn="l" rtl="0" fontAlgn="base">
        <a:lnSpc>
          <a:spcPts val="58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Palatino Linotype" pitchFamily="18" charset="0"/>
          <a:ea typeface="微軟正黑體" pitchFamily="34" charset="-12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Font typeface="Arial" charset="0"/>
        <a:defRPr sz="3200" b="1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1pPr>
      <a:lvl2pPr marL="457200" algn="l" rtl="0" fontAlgn="base">
        <a:spcBef>
          <a:spcPct val="20000"/>
        </a:spcBef>
        <a:spcAft>
          <a:spcPct val="0"/>
        </a:spcAft>
        <a:buFont typeface="Courier New" pitchFamily="49" charset="0"/>
        <a:defRPr sz="2000" kern="1200">
          <a:solidFill>
            <a:srgbClr val="7F7F7F"/>
          </a:solidFill>
          <a:latin typeface="+mj-lt"/>
          <a:ea typeface="+mn-ea"/>
          <a:cs typeface="+mn-cs"/>
        </a:defRPr>
      </a:lvl2pPr>
      <a:lvl3pPr marL="914400" algn="l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rgbClr val="7F7F7F"/>
          </a:solidFill>
          <a:latin typeface="+mj-lt"/>
          <a:ea typeface="+mn-ea"/>
          <a:cs typeface="+mn-cs"/>
        </a:defRPr>
      </a:lvl3pPr>
      <a:lvl4pPr marL="1371600" algn="l" rtl="0" fontAlgn="base">
        <a:spcBef>
          <a:spcPct val="20000"/>
        </a:spcBef>
        <a:spcAft>
          <a:spcPct val="0"/>
        </a:spcAft>
        <a:buFont typeface="Courier New" pitchFamily="49" charset="0"/>
        <a:defRPr sz="2000" kern="1200">
          <a:solidFill>
            <a:srgbClr val="7F7F7F"/>
          </a:solidFill>
          <a:latin typeface="+mj-lt"/>
          <a:ea typeface="+mn-ea"/>
          <a:cs typeface="+mn-cs"/>
        </a:defRPr>
      </a:lvl4pPr>
      <a:lvl5pPr marL="1828800" algn="l" rtl="0" fontAlgn="base">
        <a:spcBef>
          <a:spcPct val="20000"/>
        </a:spcBef>
        <a:spcAft>
          <a:spcPct val="0"/>
        </a:spcAft>
        <a:buFont typeface="Arial" charset="0"/>
        <a:defRPr sz="20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http://blog.yimg.com/2/6_ds6QB7s5.sEtrqzjoRGWUDQZykgoCaPkQ5czyQCF_2AonZufRggw--/7/l/zYD5Y0s7ueqyON4U_ASc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1050" y="0"/>
            <a:ext cx="4897438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zh-TW" altLang="en-US" dirty="0"/>
              <a:t>祇樹給孤獨</a:t>
            </a:r>
            <a:r>
              <a:rPr lang="zh-TW" altLang="en-US" dirty="0" smtClean="0"/>
              <a:t>園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>
                <a:solidFill>
                  <a:srgbClr val="C00000"/>
                </a:solidFill>
              </a:rPr>
              <a:t>城外</a:t>
            </a:r>
            <a:r>
              <a:rPr lang="zh-TW" altLang="en-US" dirty="0"/>
              <a:t>如來</a:t>
            </a:r>
            <a:r>
              <a:rPr lang="zh-TW" altLang="en-US" dirty="0">
                <a:solidFill>
                  <a:srgbClr val="0000CC"/>
                </a:solidFill>
              </a:rPr>
              <a:t>居住</a:t>
            </a:r>
            <a:r>
              <a:rPr lang="zh-TW" altLang="en-US" dirty="0"/>
              <a:t>與</a:t>
            </a:r>
            <a:r>
              <a:rPr lang="zh-TW" altLang="en-US" dirty="0">
                <a:solidFill>
                  <a:srgbClr val="0000CC"/>
                </a:solidFill>
              </a:rPr>
              <a:t>說法</a:t>
            </a:r>
            <a:r>
              <a:rPr lang="zh-TW" altLang="en-US" dirty="0"/>
              <a:t>的地方。如來常住說法，除摩伽</a:t>
            </a:r>
            <a:r>
              <a:rPr lang="zh-TW" altLang="en-US" dirty="0" smtClean="0"/>
              <a:t>陀</a:t>
            </a:r>
            <a:r>
              <a:rPr lang="zh-TW" altLang="en-US" dirty="0" smtClean="0">
                <a:solidFill>
                  <a:srgbClr val="008000"/>
                </a:solidFill>
              </a:rPr>
              <a:t>王</a:t>
            </a:r>
            <a:r>
              <a:rPr lang="zh-TW" altLang="en-US" dirty="0">
                <a:solidFill>
                  <a:srgbClr val="008000"/>
                </a:solidFill>
              </a:rPr>
              <a:t>舍城外的竹園</a:t>
            </a:r>
            <a:r>
              <a:rPr lang="zh-TW" altLang="en-US" dirty="0"/>
              <a:t>而外，要算在</a:t>
            </a:r>
            <a:r>
              <a:rPr lang="zh-TW" altLang="en-US" dirty="0">
                <a:solidFill>
                  <a:srgbClr val="008000"/>
                </a:solidFill>
              </a:rPr>
              <a:t>祇樹給孤獨園</a:t>
            </a:r>
            <a:r>
              <a:rPr lang="zh-TW" altLang="en-US" dirty="0"/>
              <a:t>的時候最久了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>
                <a:solidFill>
                  <a:srgbClr val="C00000"/>
                </a:solidFill>
              </a:rPr>
              <a:t>園</a:t>
            </a:r>
            <a:r>
              <a:rPr lang="zh-TW" altLang="en-US" dirty="0"/>
              <a:t>是給孤獨長者</a:t>
            </a:r>
            <a:r>
              <a:rPr lang="zh-TW" altLang="en-US" dirty="0" smtClean="0"/>
              <a:t>──</a:t>
            </a:r>
            <a:r>
              <a:rPr lang="zh-TW" altLang="en-US" dirty="0"/>
              <a:t>須達多發心修蓋供養的；</a:t>
            </a:r>
            <a:r>
              <a:rPr lang="zh-TW" altLang="en-US" dirty="0">
                <a:solidFill>
                  <a:srgbClr val="C00000"/>
                </a:solidFill>
              </a:rPr>
              <a:t>樹</a:t>
            </a:r>
            <a:r>
              <a:rPr lang="zh-TW" altLang="en-US" dirty="0"/>
              <a:t>是波斯匿王王子祇陀奉施的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僧</a:t>
            </a:r>
            <a:r>
              <a:rPr lang="zh-TW" altLang="en-US" dirty="0"/>
              <a:t>眾的住處，名為</a:t>
            </a:r>
            <a:r>
              <a:rPr lang="zh-TW" altLang="en-US" dirty="0">
                <a:solidFill>
                  <a:srgbClr val="0000CC"/>
                </a:solidFill>
              </a:rPr>
              <a:t>僧伽藍</a:t>
            </a:r>
            <a:r>
              <a:rPr lang="zh-TW" altLang="en-US" dirty="0"/>
              <a:t>，即</a:t>
            </a:r>
            <a:r>
              <a:rPr lang="zh-TW" altLang="en-US" dirty="0">
                <a:solidFill>
                  <a:srgbClr val="C00000"/>
                </a:solidFill>
              </a:rPr>
              <a:t>僧園</a:t>
            </a:r>
            <a:r>
              <a:rPr lang="zh-TW" altLang="en-US" dirty="0"/>
              <a:t>。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zh-TW" altLang="en-US" dirty="0"/>
              <a:t>園，不但是林園，僧眾的</a:t>
            </a:r>
            <a:r>
              <a:rPr lang="zh-TW" altLang="en-US" dirty="0">
                <a:solidFill>
                  <a:srgbClr val="0000CC"/>
                </a:solidFill>
              </a:rPr>
              <a:t>智德並茂</a:t>
            </a:r>
            <a:r>
              <a:rPr lang="zh-TW" altLang="en-US" dirty="0"/>
              <a:t>，大德輩出，好像園林的花木繁茂，馥郁</a:t>
            </a:r>
            <a:r>
              <a:rPr lang="zh-TW" altLang="en-US" dirty="0" smtClean="0"/>
              <a:t>芬芳</a:t>
            </a:r>
            <a:r>
              <a:rPr lang="zh-TW" altLang="en-US" dirty="0"/>
              <a:t>一樣</a:t>
            </a:r>
            <a:r>
              <a:rPr lang="zh-TW" altLang="en-US" dirty="0" smtClean="0"/>
              <a:t>。</a:t>
            </a:r>
            <a:endParaRPr lang="zh-TW" alt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zh-TW" altLang="en-US" dirty="0"/>
              <a:t>大比丘眾千二百五十人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545138"/>
          </a:xfrm>
        </p:spPr>
        <p:txBody>
          <a:bodyPr rtlCol="0">
            <a:normAutofit fontScale="92500" lnSpcReduction="10000"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聽法的</a:t>
            </a:r>
            <a:r>
              <a:rPr lang="zh-TW" altLang="en-US" dirty="0">
                <a:solidFill>
                  <a:srgbClr val="C00000"/>
                </a:solidFill>
              </a:rPr>
              <a:t>常隨眾</a:t>
            </a:r>
            <a:r>
              <a:rPr lang="zh-TW" altLang="en-US" dirty="0"/>
              <a:t>。佛在鹿苑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zh-TW" altLang="en-US" dirty="0" smtClean="0"/>
              <a:t>初</a:t>
            </a:r>
            <a:r>
              <a:rPr lang="zh-TW" altLang="en-US" dirty="0"/>
              <a:t>度憍陳如等五</a:t>
            </a:r>
            <a:r>
              <a:rPr lang="zh-TW" altLang="en-US" dirty="0" smtClean="0"/>
              <a:t>比丘；</a:t>
            </a:r>
            <a:endParaRPr lang="en-US" altLang="zh-TW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zh-TW" altLang="en-US" dirty="0" smtClean="0"/>
              <a:t>接著</a:t>
            </a:r>
            <a:r>
              <a:rPr lang="zh-TW" altLang="en-US" dirty="0"/>
              <a:t>又有</a:t>
            </a:r>
            <a:r>
              <a:rPr lang="zh-TW" altLang="en-US" dirty="0">
                <a:solidFill>
                  <a:srgbClr val="0000CC"/>
                </a:solidFill>
              </a:rPr>
              <a:t>耶舍等五十多人</a:t>
            </a:r>
            <a:r>
              <a:rPr lang="zh-TW" altLang="en-US" dirty="0"/>
              <a:t>，隨佛出家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rgbClr val="0000CC"/>
                </a:solidFill>
              </a:rPr>
              <a:t>三</a:t>
            </a:r>
            <a:r>
              <a:rPr lang="zh-TW" altLang="en-US" dirty="0">
                <a:solidFill>
                  <a:srgbClr val="0000CC"/>
                </a:solidFill>
              </a:rPr>
              <a:t>迦葉率領他的徒眾</a:t>
            </a:r>
            <a:r>
              <a:rPr lang="zh-TW" altLang="en-US" dirty="0"/>
              <a:t>，從佛出家</a:t>
            </a:r>
            <a:r>
              <a:rPr lang="zh-TW" altLang="en-US" dirty="0" smtClean="0"/>
              <a:t>，就</a:t>
            </a:r>
            <a:r>
              <a:rPr lang="zh-TW" altLang="en-US" dirty="0"/>
              <a:t>有一千多眾了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zh-TW" altLang="en-US" dirty="0" smtClean="0"/>
              <a:t>王</a:t>
            </a:r>
            <a:r>
              <a:rPr lang="zh-TW" altLang="en-US" dirty="0"/>
              <a:t>舍城的</a:t>
            </a:r>
            <a:r>
              <a:rPr lang="zh-TW" altLang="en-US" dirty="0">
                <a:solidFill>
                  <a:srgbClr val="0000CC"/>
                </a:solidFill>
              </a:rPr>
              <a:t>舍利弗、目犍連</a:t>
            </a:r>
            <a:r>
              <a:rPr lang="zh-TW" altLang="en-US" dirty="0"/>
              <a:t>，又帶了二百五十弟子來出家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於是</a:t>
            </a:r>
            <a:r>
              <a:rPr lang="zh-TW" altLang="en-US" dirty="0"/>
              <a:t>佛的</a:t>
            </a:r>
            <a:r>
              <a:rPr lang="zh-TW" altLang="en-US" dirty="0">
                <a:solidFill>
                  <a:srgbClr val="C00000"/>
                </a:solidFill>
              </a:rPr>
              <a:t>初期出家弟子</a:t>
            </a:r>
            <a:r>
              <a:rPr lang="zh-TW" altLang="en-US" dirty="0"/>
              <a:t>，就有千二百五十人了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這千二百五十</a:t>
            </a:r>
            <a:r>
              <a:rPr lang="zh-TW" altLang="en-US" dirty="0"/>
              <a:t>人，不一定在佛</a:t>
            </a:r>
            <a:r>
              <a:rPr lang="zh-TW" altLang="en-US" dirty="0" smtClean="0"/>
              <a:t>前，</a:t>
            </a:r>
            <a:r>
              <a:rPr lang="zh-TW" altLang="en-US" dirty="0"/>
              <a:t>像舍利弗等大弟子，常時分化一方。經中多標千二百五十人，不過</a:t>
            </a:r>
            <a:r>
              <a:rPr lang="zh-TW" altLang="en-US" dirty="0">
                <a:solidFill>
                  <a:srgbClr val="C00000"/>
                </a:solidFill>
              </a:rPr>
              <a:t>約最初</a:t>
            </a:r>
            <a:r>
              <a:rPr lang="zh-TW" altLang="en-US" dirty="0" smtClean="0">
                <a:solidFill>
                  <a:srgbClr val="C00000"/>
                </a:solidFill>
              </a:rPr>
              <a:t>從佛</a:t>
            </a:r>
            <a:r>
              <a:rPr lang="zh-TW" altLang="en-US" dirty="0">
                <a:solidFill>
                  <a:srgbClr val="C00000"/>
                </a:solidFill>
              </a:rPr>
              <a:t>出家者而說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其實</a:t>
            </a:r>
            <a:r>
              <a:rPr lang="zh-TW" altLang="en-US" dirty="0"/>
              <a:t>，未必全都來會，而新進的比丘極多，又何止</a:t>
            </a:r>
            <a:r>
              <a:rPr lang="zh-TW" altLang="en-US" dirty="0" smtClean="0"/>
              <a:t>千二百五十人？</a:t>
            </a:r>
            <a:endParaRPr lang="zh-TW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是否只有「比丘眾」？</a:t>
            </a:r>
            <a:endParaRPr lang="zh-TW" altLang="en-US" dirty="0"/>
          </a:p>
        </p:txBody>
      </p:sp>
      <p:sp>
        <p:nvSpPr>
          <p:cNvPr id="24578" name="內容版面配置區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213"/>
          </a:xfrm>
        </p:spPr>
        <p:txBody>
          <a:bodyPr/>
          <a:lstStyle/>
          <a:p>
            <a:pPr marL="514350" indent="-514350">
              <a:buFont typeface="Century Gothic" pitchFamily="34" charset="0"/>
              <a:buAutoNum type="arabicPeriod"/>
            </a:pPr>
            <a:r>
              <a:rPr lang="zh-TW" altLang="en-US" smtClean="0"/>
              <a:t>佛的</a:t>
            </a:r>
            <a:r>
              <a:rPr lang="zh-TW" altLang="en-US" smtClean="0">
                <a:solidFill>
                  <a:srgbClr val="C00000"/>
                </a:solidFill>
              </a:rPr>
              <a:t>出家弟子</a:t>
            </a:r>
            <a:r>
              <a:rPr lang="zh-TW" altLang="en-US" smtClean="0"/>
              <a:t>，本有比丘、比丘尼、沙彌、沙彌尼、式叉摩那等五眾。</a:t>
            </a:r>
            <a:endParaRPr lang="en-US" altLang="zh-TW" smtClean="0"/>
          </a:p>
          <a:p>
            <a:pPr marL="514350" indent="-514350">
              <a:buFont typeface="Century Gothic" pitchFamily="34" charset="0"/>
              <a:buAutoNum type="arabicPeriod"/>
            </a:pPr>
            <a:r>
              <a:rPr lang="zh-TW" altLang="en-US" smtClean="0"/>
              <a:t>但因佛現比丘身，所以住持佛法，以比丘為主。</a:t>
            </a:r>
            <a:endParaRPr lang="en-US" altLang="zh-TW" smtClean="0"/>
          </a:p>
          <a:p>
            <a:pPr marL="514350" indent="-514350">
              <a:buFont typeface="Century Gothic" pitchFamily="34" charset="0"/>
              <a:buAutoNum type="arabicPeriod"/>
            </a:pPr>
            <a:r>
              <a:rPr lang="zh-TW" altLang="en-US" smtClean="0"/>
              <a:t>本經的聽眾，</a:t>
            </a:r>
            <a:r>
              <a:rPr lang="zh-TW" altLang="en-US" smtClean="0">
                <a:solidFill>
                  <a:srgbClr val="0000CC"/>
                </a:solidFill>
              </a:rPr>
              <a:t>除比丘而外，也應該還有</a:t>
            </a:r>
            <a:r>
              <a:rPr lang="zh-TW" altLang="en-US" smtClean="0"/>
              <a:t>比丘尼等，在家的優婆塞、優婆夷、以及護法的天龍等，如流通分所說可知。</a:t>
            </a:r>
            <a:endParaRPr lang="en-US" altLang="zh-TW" smtClean="0"/>
          </a:p>
          <a:p>
            <a:pPr marL="514350" indent="-514350">
              <a:buFont typeface="Century Gothic" pitchFamily="34" charset="0"/>
              <a:buAutoNum type="arabicPeriod"/>
            </a:pPr>
            <a:r>
              <a:rPr lang="zh-TW" altLang="en-US" smtClean="0"/>
              <a:t>不過在這證信序中，</a:t>
            </a:r>
            <a:r>
              <a:rPr lang="zh-TW" altLang="en-US" smtClean="0">
                <a:solidFill>
                  <a:srgbClr val="0000CC"/>
                </a:solidFill>
              </a:rPr>
              <a:t>沒有一一序列出來</a:t>
            </a:r>
            <a:r>
              <a:rPr lang="zh-TW" altLang="en-US" smtClean="0"/>
              <a:t>罷了。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比丘眾俱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184775"/>
          </a:xfrm>
        </p:spPr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比丘，譯為</a:t>
            </a:r>
            <a:r>
              <a:rPr lang="zh-TW" altLang="en-US" dirty="0">
                <a:solidFill>
                  <a:srgbClr val="C00000"/>
                </a:solidFill>
              </a:rPr>
              <a:t>乞士</a:t>
            </a:r>
            <a:r>
              <a:rPr lang="zh-TW" altLang="en-US" dirty="0"/>
              <a:t>，就是</a:t>
            </a:r>
            <a:r>
              <a:rPr lang="zh-TW" altLang="en-US" dirty="0" smtClean="0"/>
              <a:t>「外</a:t>
            </a:r>
            <a:r>
              <a:rPr lang="zh-TW" altLang="en-US" dirty="0"/>
              <a:t>乞食以養色身，內乞法以資慧命」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此千二百五十</a:t>
            </a:r>
            <a:r>
              <a:rPr lang="zh-TW" altLang="en-US" dirty="0"/>
              <a:t>比丘，都是大阿羅漢，</a:t>
            </a:r>
            <a:r>
              <a:rPr lang="zh-TW" altLang="en-US" dirty="0" smtClean="0"/>
              <a:t>所以</a:t>
            </a:r>
            <a:r>
              <a:rPr lang="zh-TW" altLang="en-US" dirty="0"/>
              <a:t>說</a:t>
            </a:r>
            <a:r>
              <a:rPr lang="zh-TW" altLang="en-US" dirty="0">
                <a:solidFill>
                  <a:srgbClr val="C00000"/>
                </a:solidFill>
              </a:rPr>
              <a:t>大比丘眾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zh-TW" altLang="en-US" dirty="0" smtClean="0"/>
              <a:t>眾</a:t>
            </a:r>
            <a:r>
              <a:rPr lang="zh-TW" altLang="en-US" dirty="0"/>
              <a:t>，即僧伽的義譯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千二百五十</a:t>
            </a:r>
            <a:r>
              <a:rPr lang="zh-TW" altLang="en-US" dirty="0"/>
              <a:t>人的僧團，同住祇園，所以</a:t>
            </a:r>
            <a:r>
              <a:rPr lang="zh-TW" altLang="en-US" dirty="0" smtClean="0"/>
              <a:t>叫</a:t>
            </a:r>
            <a:r>
              <a:rPr lang="zh-TW" altLang="en-US" dirty="0" smtClean="0">
                <a:solidFill>
                  <a:srgbClr val="C00000"/>
                </a:solidFill>
              </a:rPr>
              <a:t>俱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zh-TW" altLang="en-US" dirty="0" smtClean="0"/>
              <a:t>嚴格</a:t>
            </a:r>
            <a:r>
              <a:rPr lang="zh-TW" altLang="en-US" dirty="0"/>
              <a:t>的說：和合僧──眾的形成，</a:t>
            </a:r>
            <a:r>
              <a:rPr lang="zh-TW" altLang="en-US" dirty="0">
                <a:solidFill>
                  <a:srgbClr val="0000CC"/>
                </a:solidFill>
              </a:rPr>
              <a:t>論事</a:t>
            </a:r>
            <a:r>
              <a:rPr lang="zh-TW" altLang="en-US" dirty="0"/>
              <a:t>要具備六和合，</a:t>
            </a:r>
            <a:r>
              <a:rPr lang="zh-TW" altLang="en-US" dirty="0">
                <a:solidFill>
                  <a:srgbClr val="0000CC"/>
                </a:solidFill>
              </a:rPr>
              <a:t>論理</a:t>
            </a:r>
            <a:r>
              <a:rPr lang="zh-TW" altLang="en-US" dirty="0"/>
              <a:t>要同得一</a:t>
            </a:r>
            <a:r>
              <a:rPr lang="zh-TW" altLang="en-US" dirty="0" smtClean="0"/>
              <a:t>解脫，</a:t>
            </a:r>
            <a:r>
              <a:rPr lang="zh-TW" altLang="en-US" dirty="0"/>
              <a:t>這才稱為</a:t>
            </a:r>
            <a:r>
              <a:rPr lang="zh-TW" altLang="en-US" dirty="0">
                <a:solidFill>
                  <a:srgbClr val="008000"/>
                </a:solidFill>
              </a:rPr>
              <a:t>俱</a:t>
            </a:r>
            <a:r>
              <a:rPr lang="zh-TW" altLang="en-US" dirty="0"/>
              <a:t>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zh-TW" altLang="en-US" dirty="0"/>
              <a:t>乙二    發起</a:t>
            </a:r>
            <a:r>
              <a:rPr lang="zh-TW" altLang="en-US" dirty="0" smtClean="0"/>
              <a:t>序</a:t>
            </a:r>
            <a:endParaRPr lang="zh-TW" altLang="en-US" dirty="0"/>
          </a:p>
        </p:txBody>
      </p:sp>
      <p:sp>
        <p:nvSpPr>
          <p:cNvPr id="2662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爾時，世尊，食時，著衣持缽，入舍衛大城乞食。於其城中次第乞已，還至本處。飯食訖，收衣缽。洗足已，敷座而坐。</a:t>
            </a:r>
          </a:p>
          <a:p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時間點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213"/>
          </a:xfrm>
        </p:spPr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>
                <a:solidFill>
                  <a:srgbClr val="C00000"/>
                </a:solidFill>
              </a:rPr>
              <a:t>爾時</a:t>
            </a:r>
            <a:r>
              <a:rPr lang="zh-TW" altLang="en-US" dirty="0" smtClean="0"/>
              <a:t>，</a:t>
            </a:r>
            <a:r>
              <a:rPr lang="zh-TW" altLang="en-US" dirty="0"/>
              <a:t>指將啟金剛法會那一天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>
                <a:solidFill>
                  <a:srgbClr val="C00000"/>
                </a:solidFill>
              </a:rPr>
              <a:t>世</a:t>
            </a:r>
            <a:r>
              <a:rPr lang="zh-TW" altLang="en-US" dirty="0">
                <a:solidFill>
                  <a:srgbClr val="C00000"/>
                </a:solidFill>
              </a:rPr>
              <a:t>尊</a:t>
            </a:r>
            <a:r>
              <a:rPr lang="zh-TW" altLang="en-US" dirty="0"/>
              <a:t>，是佛的通號之一，即梵語薄伽梵。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zh-TW" altLang="en-US" dirty="0"/>
              <a:t>佛的功德智慧，究竟無上，不但為世間的人天所尊重，也是出世的三乘聖者</a:t>
            </a:r>
            <a:r>
              <a:rPr lang="zh-TW" altLang="en-US" dirty="0" smtClean="0"/>
              <a:t>所尊敬</a:t>
            </a:r>
            <a:r>
              <a:rPr lang="zh-TW" altLang="en-US" dirty="0"/>
              <a:t>的，所以名為世尊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>
                <a:solidFill>
                  <a:srgbClr val="C00000"/>
                </a:solidFill>
              </a:rPr>
              <a:t>食</a:t>
            </a:r>
            <a:r>
              <a:rPr lang="zh-TW" altLang="en-US" dirty="0">
                <a:solidFill>
                  <a:srgbClr val="C00000"/>
                </a:solidFill>
              </a:rPr>
              <a:t>時</a:t>
            </a:r>
            <a:r>
              <a:rPr lang="zh-TW" altLang="en-US" dirty="0"/>
              <a:t>，約為上午九或十點鐘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zh-TW" altLang="en-US" dirty="0" smtClean="0"/>
              <a:t>佛</a:t>
            </a:r>
            <a:r>
              <a:rPr lang="zh-TW" altLang="en-US" dirty="0"/>
              <a:t>及比丘們，過著</a:t>
            </a:r>
            <a:r>
              <a:rPr lang="zh-TW" altLang="en-US" dirty="0" smtClean="0">
                <a:solidFill>
                  <a:srgbClr val="0000CC"/>
                </a:solidFill>
              </a:rPr>
              <a:t>乞食的</a:t>
            </a:r>
            <a:r>
              <a:rPr lang="zh-TW" altLang="en-US" dirty="0">
                <a:solidFill>
                  <a:srgbClr val="0000CC"/>
                </a:solidFill>
              </a:rPr>
              <a:t>生活</a:t>
            </a:r>
            <a:r>
              <a:rPr lang="zh-TW" altLang="en-US" dirty="0"/>
              <a:t>，又受</a:t>
            </a:r>
            <a:r>
              <a:rPr lang="zh-TW" altLang="en-US" dirty="0">
                <a:solidFill>
                  <a:srgbClr val="0000CC"/>
                </a:solidFill>
              </a:rPr>
              <a:t>過午不食戒</a:t>
            </a:r>
            <a:r>
              <a:rPr lang="zh-TW" altLang="en-US" dirty="0"/>
              <a:t>。所以，進城去乞食，總在那個時候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佛</a:t>
            </a:r>
            <a:r>
              <a:rPr lang="zh-TW" altLang="en-US" dirty="0"/>
              <a:t>見乞食的</a:t>
            </a:r>
            <a:r>
              <a:rPr lang="zh-TW" altLang="en-US" dirty="0" smtClean="0"/>
              <a:t>時候</a:t>
            </a:r>
            <a:r>
              <a:rPr lang="zh-TW" altLang="en-US" dirty="0"/>
              <a:t>到了，所以著衣持缽進城去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著衣、持缽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688013"/>
          </a:xfrm>
        </p:spPr>
        <p:txBody>
          <a:bodyPr rtlCol="0">
            <a:normAutofit fontScale="92500" lnSpcReduction="10000"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佛制：衣有</a:t>
            </a:r>
            <a:r>
              <a:rPr lang="zh-TW" altLang="en-US" dirty="0">
                <a:solidFill>
                  <a:srgbClr val="0000CC"/>
                </a:solidFill>
              </a:rPr>
              <a:t>五衣</a:t>
            </a:r>
            <a:r>
              <a:rPr lang="zh-TW" altLang="en-US" dirty="0"/>
              <a:t>、</a:t>
            </a:r>
            <a:r>
              <a:rPr lang="zh-TW" altLang="en-US" dirty="0">
                <a:solidFill>
                  <a:srgbClr val="0000CC"/>
                </a:solidFill>
              </a:rPr>
              <a:t>七衣</a:t>
            </a:r>
            <a:r>
              <a:rPr lang="zh-TW" altLang="en-US" dirty="0"/>
              <a:t>、</a:t>
            </a:r>
            <a:r>
              <a:rPr lang="zh-TW" altLang="en-US" dirty="0">
                <a:solidFill>
                  <a:srgbClr val="0000CC"/>
                </a:solidFill>
              </a:rPr>
              <a:t>大衣</a:t>
            </a:r>
            <a:r>
              <a:rPr lang="zh-TW" altLang="en-US" dirty="0"/>
              <a:t>三種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971550" lvl="1" indent="-51435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>
                <a:solidFill>
                  <a:srgbClr val="0000CC"/>
                </a:solidFill>
              </a:rPr>
              <a:t>五</a:t>
            </a:r>
            <a:r>
              <a:rPr lang="zh-TW" altLang="en-US" dirty="0">
                <a:solidFill>
                  <a:srgbClr val="0000CC"/>
                </a:solidFill>
              </a:rPr>
              <a:t>衣</a:t>
            </a:r>
            <a:r>
              <a:rPr lang="zh-TW" altLang="en-US" dirty="0"/>
              <a:t>名</a:t>
            </a:r>
            <a:r>
              <a:rPr lang="zh-TW" altLang="en-US" dirty="0" smtClean="0"/>
              <a:t>安荼</a:t>
            </a:r>
            <a:r>
              <a:rPr lang="zh-TW" altLang="en-US" dirty="0"/>
              <a:t>會，不論睡覺做事，就是大小便，也不離身，這是內衣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971550" lvl="1" indent="-51435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>
                <a:solidFill>
                  <a:srgbClr val="0000CC"/>
                </a:solidFill>
              </a:rPr>
              <a:t>七</a:t>
            </a:r>
            <a:r>
              <a:rPr lang="zh-TW" altLang="en-US" dirty="0">
                <a:solidFill>
                  <a:srgbClr val="0000CC"/>
                </a:solidFill>
              </a:rPr>
              <a:t>衣</a:t>
            </a:r>
            <a:r>
              <a:rPr lang="zh-TW" altLang="en-US" dirty="0"/>
              <a:t>名鬱多羅僧</a:t>
            </a:r>
            <a:r>
              <a:rPr lang="zh-TW" altLang="en-US" dirty="0" smtClean="0"/>
              <a:t>，即</a:t>
            </a:r>
            <a:r>
              <a:rPr lang="zh-TW" altLang="en-US" dirty="0"/>
              <a:t>入眾的常禮服，在大眾中所穿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971550" lvl="1" indent="-51435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>
                <a:solidFill>
                  <a:srgbClr val="0000CC"/>
                </a:solidFill>
              </a:rPr>
              <a:t>大衣</a:t>
            </a:r>
            <a:r>
              <a:rPr lang="zh-TW" altLang="en-US" dirty="0"/>
              <a:t>名僧伽黎，即複衣，在乞食、說法等</a:t>
            </a:r>
            <a:r>
              <a:rPr lang="zh-TW" altLang="en-US" dirty="0" smtClean="0"/>
              <a:t>時所</a:t>
            </a:r>
            <a:r>
              <a:rPr lang="zh-TW" altLang="en-US" dirty="0"/>
              <a:t>穿的，是佛教大禮服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此處</a:t>
            </a:r>
            <a:r>
              <a:rPr lang="zh-TW" altLang="en-US" dirty="0">
                <a:solidFill>
                  <a:srgbClr val="C00000"/>
                </a:solidFill>
              </a:rPr>
              <a:t>著衣</a:t>
            </a:r>
            <a:r>
              <a:rPr lang="zh-TW" altLang="en-US" dirty="0"/>
              <a:t>，即大衣。但不定是穿了走，或擔在肩頭</a:t>
            </a:r>
            <a:r>
              <a:rPr lang="zh-TW" altLang="en-US" dirty="0" smtClean="0"/>
              <a:t>，或</a:t>
            </a:r>
            <a:r>
              <a:rPr lang="zh-TW" altLang="en-US" dirty="0"/>
              <a:t>由侍者拿著，到城村附近，才穿起來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>
                <a:solidFill>
                  <a:srgbClr val="C00000"/>
                </a:solidFill>
              </a:rPr>
              <a:t>缽</a:t>
            </a:r>
            <a:r>
              <a:rPr lang="zh-TW" altLang="en-US" dirty="0"/>
              <a:t>是盛飯的器具，譯義為</a:t>
            </a:r>
            <a:r>
              <a:rPr lang="zh-TW" altLang="en-US" dirty="0">
                <a:solidFill>
                  <a:srgbClr val="0000CC"/>
                </a:solidFill>
              </a:rPr>
              <a:t>應量</a:t>
            </a:r>
            <a:r>
              <a:rPr lang="zh-TW" altLang="en-US" dirty="0"/>
              <a:t>，即</a:t>
            </a:r>
            <a:r>
              <a:rPr lang="zh-TW" altLang="en-US" dirty="0" smtClean="0"/>
              <a:t>隨人</a:t>
            </a:r>
            <a:r>
              <a:rPr lang="zh-TW" altLang="en-US" dirty="0"/>
              <a:t>的食量而有大小不同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zh-TW" altLang="en-US" dirty="0" smtClean="0"/>
              <a:t>佛</a:t>
            </a:r>
            <a:r>
              <a:rPr lang="zh-TW" altLang="en-US" dirty="0"/>
              <a:t>用的缽，傳說是石缽。成道後，有商人奉麨供佛</a:t>
            </a:r>
            <a:r>
              <a:rPr lang="zh-TW" altLang="en-US" dirty="0" smtClean="0"/>
              <a:t>，但</a:t>
            </a:r>
            <a:r>
              <a:rPr lang="zh-TW" altLang="en-US" dirty="0"/>
              <a:t>沒有食器。四天王各獻一石缽，佛就合四為一缽，所以佛缽的缽沿，有四</a:t>
            </a:r>
            <a:r>
              <a:rPr lang="zh-TW" altLang="en-US" dirty="0" smtClean="0"/>
              <a:t>層疊</a:t>
            </a:r>
            <a:r>
              <a:rPr lang="zh-TW" altLang="en-US" dirty="0"/>
              <a:t>痕。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mtClean="0"/>
              <a:t>乞食前後</a:t>
            </a:r>
            <a:endParaRPr lang="zh-TW" altLang="en-US"/>
          </a:p>
        </p:txBody>
      </p:sp>
      <p:sp>
        <p:nvSpPr>
          <p:cNvPr id="29698" name="內容版面配置區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545138"/>
          </a:xfrm>
        </p:spPr>
        <p:txBody>
          <a:bodyPr/>
          <a:lstStyle/>
          <a:p>
            <a:pPr marL="514350" indent="-514350">
              <a:buFont typeface="Century Gothic" pitchFamily="34" charset="0"/>
              <a:buAutoNum type="arabicPeriod"/>
            </a:pPr>
            <a:r>
              <a:rPr lang="zh-TW" altLang="en-US" smtClean="0"/>
              <a:t>給孤獨園在城外，所以說</a:t>
            </a:r>
            <a:r>
              <a:rPr lang="zh-TW" altLang="en-US" smtClean="0">
                <a:solidFill>
                  <a:srgbClr val="C00000"/>
                </a:solidFill>
              </a:rPr>
              <a:t>入城乞食</a:t>
            </a:r>
            <a:r>
              <a:rPr lang="zh-TW" altLang="en-US" smtClean="0"/>
              <a:t>。</a:t>
            </a:r>
            <a:endParaRPr lang="en-US" altLang="zh-TW" smtClean="0"/>
          </a:p>
          <a:p>
            <a:pPr marL="514350" indent="-514350">
              <a:buFont typeface="Century Gothic" pitchFamily="34" charset="0"/>
              <a:buAutoNum type="arabicPeriod"/>
            </a:pPr>
            <a:r>
              <a:rPr lang="zh-TW" altLang="en-US" smtClean="0"/>
              <a:t>於其城中</a:t>
            </a:r>
            <a:r>
              <a:rPr lang="zh-TW" altLang="en-US" smtClean="0">
                <a:solidFill>
                  <a:srgbClr val="C00000"/>
                </a:solidFill>
              </a:rPr>
              <a:t>次第乞已</a:t>
            </a:r>
            <a:r>
              <a:rPr lang="zh-TW" altLang="en-US" smtClean="0"/>
              <a:t>，是敘述乞食的經過。</a:t>
            </a:r>
            <a:endParaRPr lang="en-US" altLang="zh-TW" smtClean="0"/>
          </a:p>
          <a:p>
            <a:pPr marL="514350" indent="-514350">
              <a:buFont typeface="Century Gothic" pitchFamily="34" charset="0"/>
              <a:buAutoNum type="arabicPeriod"/>
            </a:pPr>
            <a:r>
              <a:rPr lang="zh-TW" altLang="en-US" smtClean="0"/>
              <a:t>佛教的乞食</a:t>
            </a:r>
            <a:r>
              <a:rPr lang="zh-TW" altLang="en-US" smtClean="0">
                <a:solidFill>
                  <a:srgbClr val="0000CC"/>
                </a:solidFill>
              </a:rPr>
              <a:t>制度</a:t>
            </a:r>
            <a:r>
              <a:rPr lang="zh-TW" altLang="en-US" smtClean="0"/>
              <a:t>，是</a:t>
            </a:r>
            <a:r>
              <a:rPr lang="zh-TW" altLang="en-US" smtClean="0">
                <a:solidFill>
                  <a:srgbClr val="0000CC"/>
                </a:solidFill>
              </a:rPr>
              <a:t>平等行化</a:t>
            </a:r>
            <a:r>
              <a:rPr lang="zh-TW" altLang="en-US" smtClean="0"/>
              <a:t>；除不信三寶不願施食者而外，</a:t>
            </a:r>
            <a:r>
              <a:rPr lang="zh-TW" altLang="en-US" smtClean="0">
                <a:solidFill>
                  <a:srgbClr val="0000CC"/>
                </a:solidFill>
              </a:rPr>
              <a:t>不得越次而乞</a:t>
            </a:r>
            <a:r>
              <a:rPr lang="zh-TW" altLang="en-US" smtClean="0"/>
              <a:t>，以免世俗的譏毀。乞食以後，即回祇園吃飯。</a:t>
            </a:r>
            <a:endParaRPr lang="en-US" altLang="zh-TW" smtClean="0"/>
          </a:p>
          <a:p>
            <a:pPr marL="514350" indent="-514350">
              <a:buFont typeface="Century Gothic" pitchFamily="34" charset="0"/>
              <a:buAutoNum type="arabicPeriod"/>
            </a:pPr>
            <a:r>
              <a:rPr lang="zh-TW" altLang="en-US" smtClean="0"/>
              <a:t>飯吃好了，這又把進城所著的大衣，盛放飯食的缽，一一的整潔收起。</a:t>
            </a:r>
            <a:endParaRPr lang="en-US" altLang="zh-TW" smtClean="0"/>
          </a:p>
          <a:p>
            <a:pPr marL="514350" indent="-514350">
              <a:buFont typeface="Century Gothic" pitchFamily="34" charset="0"/>
              <a:buAutoNum type="arabicPeriod"/>
            </a:pPr>
            <a:r>
              <a:rPr lang="zh-TW" altLang="en-US" smtClean="0"/>
              <a:t>入城乞食是</a:t>
            </a:r>
            <a:r>
              <a:rPr lang="zh-TW" altLang="en-US" smtClean="0">
                <a:solidFill>
                  <a:srgbClr val="0000CC"/>
                </a:solidFill>
              </a:rPr>
              <a:t>赤足</a:t>
            </a:r>
            <a:r>
              <a:rPr lang="zh-TW" altLang="en-US" smtClean="0"/>
              <a:t>的，路上來回，不免沾染塵埃；佛陀</a:t>
            </a:r>
            <a:r>
              <a:rPr lang="zh-TW" altLang="en-US" smtClean="0">
                <a:solidFill>
                  <a:srgbClr val="008000"/>
                </a:solidFill>
              </a:rPr>
              <a:t>行同人事</a:t>
            </a:r>
            <a:r>
              <a:rPr lang="zh-TW" altLang="en-US" smtClean="0"/>
              <a:t>，所以需要洗足。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宣說本經之緣起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327650"/>
          </a:xfrm>
        </p:spPr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>
                <a:solidFill>
                  <a:srgbClr val="C00000"/>
                </a:solidFill>
              </a:rPr>
              <a:t>敷座而坐</a:t>
            </a:r>
            <a:r>
              <a:rPr lang="zh-TW" altLang="en-US" dirty="0"/>
              <a:t>，並非閑坐，是說</a:t>
            </a:r>
            <a:r>
              <a:rPr lang="zh-TW" altLang="en-US" dirty="0" smtClean="0"/>
              <a:t>隨即</a:t>
            </a:r>
            <a:r>
              <a:rPr lang="zh-TW" altLang="en-US" dirty="0"/>
              <a:t>敷設座位，端身正坐，修習止觀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如上</a:t>
            </a:r>
            <a:r>
              <a:rPr lang="zh-TW" altLang="en-US" dirty="0"/>
              <a:t>所說的，乞食屬於</a:t>
            </a:r>
            <a:r>
              <a:rPr lang="zh-TW" altLang="en-US" dirty="0">
                <a:solidFill>
                  <a:srgbClr val="0000CC"/>
                </a:solidFill>
              </a:rPr>
              <a:t>戒</a:t>
            </a:r>
            <a:r>
              <a:rPr lang="zh-TW" altLang="en-US" dirty="0"/>
              <a:t>，坐屬於</a:t>
            </a:r>
            <a:r>
              <a:rPr lang="zh-TW" altLang="en-US" dirty="0">
                <a:solidFill>
                  <a:srgbClr val="0000CC"/>
                </a:solidFill>
              </a:rPr>
              <a:t>定</a:t>
            </a:r>
            <a:r>
              <a:rPr lang="zh-TW" altLang="en-US" dirty="0"/>
              <a:t>，</a:t>
            </a:r>
            <a:r>
              <a:rPr lang="zh-TW" altLang="en-US" dirty="0" smtClean="0"/>
              <a:t>正觀</a:t>
            </a:r>
            <a:r>
              <a:rPr lang="zh-TW" altLang="en-US" dirty="0"/>
              <a:t>法相屬於</a:t>
            </a:r>
            <a:r>
              <a:rPr lang="zh-TW" altLang="en-US" dirty="0">
                <a:solidFill>
                  <a:srgbClr val="0000CC"/>
                </a:solidFill>
              </a:rPr>
              <a:t>慧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又</a:t>
            </a:r>
            <a:r>
              <a:rPr lang="zh-TW" altLang="en-US" dirty="0"/>
              <a:t>，來往於祇園及舍衛城中，是</a:t>
            </a:r>
            <a:r>
              <a:rPr lang="zh-TW" altLang="en-US" dirty="0">
                <a:solidFill>
                  <a:srgbClr val="008000"/>
                </a:solidFill>
              </a:rPr>
              <a:t>身業</a:t>
            </a:r>
            <a:r>
              <a:rPr lang="zh-TW" altLang="en-US" dirty="0"/>
              <a:t>；入定攝心正觀，是</a:t>
            </a:r>
            <a:r>
              <a:rPr lang="zh-TW" altLang="en-US" dirty="0">
                <a:solidFill>
                  <a:srgbClr val="008000"/>
                </a:solidFill>
              </a:rPr>
              <a:t>意</a:t>
            </a:r>
            <a:r>
              <a:rPr lang="zh-TW" altLang="en-US" dirty="0" smtClean="0">
                <a:solidFill>
                  <a:srgbClr val="008000"/>
                </a:solidFill>
              </a:rPr>
              <a:t>業</a:t>
            </a:r>
            <a:r>
              <a:rPr lang="zh-TW" altLang="en-US" dirty="0" smtClean="0"/>
              <a:t>；</a:t>
            </a:r>
            <a:r>
              <a:rPr lang="zh-TW" altLang="en-US" dirty="0"/>
              <a:t>下面出定說法，即</a:t>
            </a:r>
            <a:r>
              <a:rPr lang="zh-TW" altLang="en-US" dirty="0">
                <a:solidFill>
                  <a:srgbClr val="008000"/>
                </a:solidFill>
              </a:rPr>
              <a:t>語業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>
                <a:solidFill>
                  <a:srgbClr val="7030A0"/>
                </a:solidFill>
              </a:rPr>
              <a:t>三</a:t>
            </a:r>
            <a:r>
              <a:rPr lang="zh-TW" altLang="en-US" dirty="0">
                <a:solidFill>
                  <a:srgbClr val="7030A0"/>
                </a:solidFill>
              </a:rPr>
              <a:t>業精進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7030A0"/>
                </a:solidFill>
              </a:rPr>
              <a:t>三</a:t>
            </a:r>
            <a:r>
              <a:rPr lang="zh-TW" altLang="en-US" dirty="0" smtClean="0">
                <a:solidFill>
                  <a:srgbClr val="7030A0"/>
                </a:solidFill>
              </a:rPr>
              <a:t>學相</a:t>
            </a:r>
            <a:r>
              <a:rPr lang="zh-TW" altLang="en-US" dirty="0">
                <a:solidFill>
                  <a:srgbClr val="7030A0"/>
                </a:solidFill>
              </a:rPr>
              <a:t>資</a:t>
            </a:r>
            <a:r>
              <a:rPr lang="zh-TW" altLang="en-US" dirty="0"/>
              <a:t>，為宣說</a:t>
            </a:r>
            <a:r>
              <a:rPr lang="en-US" altLang="zh-TW" dirty="0"/>
              <a:t>《</a:t>
            </a:r>
            <a:r>
              <a:rPr lang="zh-TW" altLang="en-US" dirty="0"/>
              <a:t>金剛般若經</a:t>
            </a:r>
            <a:r>
              <a:rPr lang="en-US" altLang="zh-TW" dirty="0"/>
              <a:t>》</a:t>
            </a:r>
            <a:r>
              <a:rPr lang="zh-TW" altLang="en-US" dirty="0"/>
              <a:t>的</a:t>
            </a:r>
            <a:r>
              <a:rPr lang="zh-TW" altLang="en-US" dirty="0" smtClean="0"/>
              <a:t>緣起</a:t>
            </a:r>
            <a:r>
              <a:rPr lang="zh-TW" altLang="en-US" dirty="0"/>
              <a:t>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本經異於他經的發起（開端）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832475"/>
          </a:xfrm>
        </p:spPr>
        <p:txBody>
          <a:bodyPr rtlCol="0">
            <a:normAutofit fontScale="92500"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大乘經每以佛陀放光、動地等為發起，而</a:t>
            </a:r>
            <a:r>
              <a:rPr lang="zh-TW" altLang="en-US" dirty="0">
                <a:solidFill>
                  <a:srgbClr val="0000CC"/>
                </a:solidFill>
              </a:rPr>
              <a:t>本經卻以入城乞食為開端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altLang="zh-TW" dirty="0" smtClean="0"/>
              <a:t>《</a:t>
            </a:r>
            <a:r>
              <a:rPr lang="zh-TW" altLang="en-US" dirty="0" smtClean="0"/>
              <a:t>般若</a:t>
            </a:r>
            <a:r>
              <a:rPr lang="zh-TW" altLang="en-US" dirty="0"/>
              <a:t>經</a:t>
            </a:r>
            <a:r>
              <a:rPr lang="en-US" altLang="zh-TW" dirty="0"/>
              <a:t>》</a:t>
            </a:r>
            <a:r>
              <a:rPr lang="zh-TW" altLang="en-US" dirty="0"/>
              <a:t>的</a:t>
            </a:r>
            <a:r>
              <a:rPr lang="zh-TW" altLang="en-US" dirty="0">
                <a:solidFill>
                  <a:srgbClr val="C00000"/>
                </a:solidFill>
              </a:rPr>
              <a:t>中心思想</a:t>
            </a:r>
            <a:r>
              <a:rPr lang="zh-TW" altLang="en-US" dirty="0"/>
              <a:t>，在悟一切法無自性空，離種種妄執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971550" lvl="1" indent="-51435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但</a:t>
            </a:r>
            <a:r>
              <a:rPr lang="zh-TW" altLang="en-US" dirty="0">
                <a:solidFill>
                  <a:srgbClr val="008000"/>
                </a:solidFill>
              </a:rPr>
              <a:t>不得性空的實義</a:t>
            </a:r>
            <a:r>
              <a:rPr lang="zh-TW" altLang="en-US" dirty="0" smtClean="0"/>
              <a:t>者，</a:t>
            </a:r>
            <a:r>
              <a:rPr lang="zh-TW" altLang="en-US" dirty="0"/>
              <a:t>信戒無基，</a:t>
            </a:r>
            <a:r>
              <a:rPr lang="zh-TW" altLang="en-US" dirty="0">
                <a:solidFill>
                  <a:srgbClr val="008000"/>
                </a:solidFill>
              </a:rPr>
              <a:t>妄想取一空</a:t>
            </a:r>
            <a:r>
              <a:rPr lang="zh-TW" altLang="en-US" dirty="0"/>
              <a:t>，以為一切都可不必要了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971550" lvl="1" indent="-51435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不知</a:t>
            </a:r>
            <a:r>
              <a:rPr lang="zh-TW" altLang="en-US" dirty="0"/>
              <a:t>佛說性空，重在</a:t>
            </a:r>
            <a:r>
              <a:rPr lang="zh-TW" altLang="en-US" dirty="0">
                <a:solidFill>
                  <a:srgbClr val="0000CC"/>
                </a:solidFill>
              </a:rPr>
              <a:t>離</a:t>
            </a:r>
            <a:r>
              <a:rPr lang="zh-TW" altLang="en-US" dirty="0" smtClean="0">
                <a:solidFill>
                  <a:srgbClr val="0000CC"/>
                </a:solidFill>
              </a:rPr>
              <a:t>執悟</a:t>
            </a:r>
            <a:r>
              <a:rPr lang="zh-TW" altLang="en-US" dirty="0">
                <a:solidFill>
                  <a:srgbClr val="0000CC"/>
                </a:solidFill>
              </a:rPr>
              <a:t>入</a:t>
            </a:r>
            <a:r>
              <a:rPr lang="zh-TW" altLang="en-US" dirty="0"/>
              <a:t>，即離不了三學；假使忽略戒行，定慧而說空，決是「惡取空者」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從體悟</a:t>
            </a:r>
            <a:r>
              <a:rPr lang="zh-TW" altLang="en-US" dirty="0"/>
              <a:t>說：性空離相，不是離開了緣起法，要能從日常生活中去體驗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971550" lvl="1" indent="-51435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所以</a:t>
            </a:r>
            <a:r>
              <a:rPr lang="zh-TW" altLang="en-US" dirty="0"/>
              <a:t>，</a:t>
            </a:r>
            <a:r>
              <a:rPr lang="zh-TW" altLang="en-US" dirty="0" smtClean="0"/>
              <a:t>穿衣、</a:t>
            </a:r>
            <a:r>
              <a:rPr lang="zh-TW" altLang="en-US" dirty="0"/>
              <a:t>吃飯、來往、安坐，</a:t>
            </a:r>
            <a:r>
              <a:rPr lang="zh-TW" altLang="en-US" dirty="0">
                <a:solidFill>
                  <a:srgbClr val="0000CC"/>
                </a:solidFill>
              </a:rPr>
              <a:t>無不是正觀性空的道場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971550" lvl="1" indent="-51435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佛</a:t>
            </a:r>
            <a:r>
              <a:rPr lang="zh-TW" altLang="en-US" dirty="0"/>
              <a:t>將開示般若的真空，所以</a:t>
            </a:r>
            <a:r>
              <a:rPr lang="zh-TW" altLang="en-US" dirty="0" smtClean="0"/>
              <a:t>特先</a:t>
            </a:r>
            <a:r>
              <a:rPr lang="zh-TW" altLang="en-US" dirty="0"/>
              <a:t>在衣食住行的日常生活中，表達出</a:t>
            </a:r>
            <a:r>
              <a:rPr lang="zh-TW" altLang="en-US" dirty="0">
                <a:solidFill>
                  <a:srgbClr val="0000CC"/>
                </a:solidFill>
              </a:rPr>
              <a:t>性空即緣起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0000CC"/>
                </a:solidFill>
              </a:rPr>
              <a:t>緣起即性空</a:t>
            </a:r>
            <a:r>
              <a:rPr lang="zh-TW" altLang="en-US" dirty="0"/>
              <a:t>的</a:t>
            </a:r>
            <a:r>
              <a:rPr lang="zh-TW" altLang="en-US" dirty="0">
                <a:solidFill>
                  <a:srgbClr val="008000"/>
                </a:solidFill>
              </a:rPr>
              <a:t>中道</a:t>
            </a:r>
            <a:r>
              <a:rPr lang="zh-TW" altLang="en-US" dirty="0"/>
              <a:t>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42672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zh-TW" altLang="en-US" dirty="0" smtClean="0"/>
              <a:t>金剛般若波羅蜜經講記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600" dirty="0" smtClean="0"/>
              <a:t>（十二講之一）</a:t>
            </a:r>
            <a:endParaRPr lang="zh-TW" altLang="en-US" sz="3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zh-TW" dirty="0" smtClean="0"/>
              <a:t>原</a:t>
            </a:r>
            <a:r>
              <a:rPr lang="zh-TW" altLang="en-US" dirty="0" smtClean="0"/>
              <a:t>文</a:t>
            </a:r>
            <a:r>
              <a:rPr lang="zh-TW" altLang="zh-TW" dirty="0" smtClean="0"/>
              <a:t>出自《</a:t>
            </a:r>
            <a:r>
              <a:rPr lang="zh-TW" altLang="en-US" dirty="0" smtClean="0"/>
              <a:t>般若經講記</a:t>
            </a:r>
            <a:r>
              <a:rPr lang="zh-TW" altLang="zh-TW" dirty="0" smtClean="0"/>
              <a:t>》</a:t>
            </a:r>
            <a:endParaRPr lang="en-US" altLang="zh-TW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/>
              <a:t>道一編講於同淨蘭若</a:t>
            </a:r>
            <a:r>
              <a:rPr lang="en-US" altLang="zh-TW" dirty="0" smtClean="0"/>
              <a:t>‧2013</a:t>
            </a:r>
            <a:r>
              <a:rPr lang="zh-TW" altLang="en-US" dirty="0" smtClean="0"/>
              <a:t>年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60575"/>
          </a:xfrm>
        </p:spPr>
        <p:txBody>
          <a:bodyPr/>
          <a:lstStyle/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zh-TW" altLang="en-US" dirty="0"/>
              <a:t>甲二  正宗分</a:t>
            </a:r>
            <a:br>
              <a:rPr lang="zh-TW" altLang="en-US" dirty="0"/>
            </a:br>
            <a:r>
              <a:rPr lang="zh-TW" altLang="en-US" dirty="0"/>
              <a:t>乙一  般若道次第</a:t>
            </a:r>
            <a:br>
              <a:rPr lang="zh-TW" altLang="en-US" dirty="0"/>
            </a:br>
            <a:r>
              <a:rPr lang="zh-TW" altLang="en-US" dirty="0"/>
              <a:t>丙一  開示次第</a:t>
            </a:r>
            <a:br>
              <a:rPr lang="zh-TW" altLang="en-US" dirty="0"/>
            </a:br>
            <a:r>
              <a:rPr lang="zh-TW" altLang="en-US" dirty="0"/>
              <a:t>丁一  請</a:t>
            </a:r>
            <a:r>
              <a:rPr lang="zh-TW" altLang="en-US" dirty="0" smtClean="0"/>
              <a:t>說</a:t>
            </a:r>
            <a:endParaRPr lang="zh-TW" altLang="en-US" dirty="0"/>
          </a:p>
        </p:txBody>
      </p:sp>
      <p:sp>
        <p:nvSpPr>
          <p:cNvPr id="32771" name="內容版面配置區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19588"/>
          </a:xfrm>
        </p:spPr>
        <p:txBody>
          <a:bodyPr/>
          <a:lstStyle/>
          <a:p>
            <a:r>
              <a:rPr lang="zh-TW" altLang="en-US" smtClean="0"/>
              <a:t>時長老須菩提，在大眾中，即從座起，偏袒右肩，右膝著地，合掌恭敬而白佛言：</a:t>
            </a:r>
            <a:endParaRPr lang="en-US" altLang="zh-TW" smtClean="0"/>
          </a:p>
          <a:p>
            <a:r>
              <a:rPr lang="zh-TW" altLang="en-US" smtClean="0"/>
              <a:t>希有世尊！如來善護念諸菩薩，善付囑諸菩薩！</a:t>
            </a:r>
            <a:endParaRPr lang="en-US" altLang="zh-TW" smtClean="0"/>
          </a:p>
          <a:p>
            <a:r>
              <a:rPr lang="zh-TW" altLang="en-US" smtClean="0"/>
              <a:t>世尊！善男子善女人發阿耨多羅三藐三菩提心，應云何住？云何降伏其心？</a:t>
            </a:r>
          </a:p>
          <a:p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為何本經會以修聲聞行的須菩提為當機眾？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327650"/>
          </a:xfrm>
        </p:spPr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般若雖但為大乘，而</a:t>
            </a:r>
            <a:r>
              <a:rPr lang="zh-TW" altLang="en-US" dirty="0">
                <a:solidFill>
                  <a:srgbClr val="008000"/>
                </a:solidFill>
              </a:rPr>
              <a:t>密化二乘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又</a:t>
            </a:r>
            <a:r>
              <a:rPr lang="zh-TW" altLang="en-US" dirty="0"/>
              <a:t>因為他</a:t>
            </a:r>
            <a:r>
              <a:rPr lang="zh-TW" altLang="en-US" dirty="0" smtClean="0"/>
              <a:t>與般若</a:t>
            </a:r>
            <a:r>
              <a:rPr lang="zh-TW" altLang="en-US" dirty="0"/>
              <a:t>法門相契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marL="971550" lvl="1" indent="-51435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第一</a:t>
            </a:r>
            <a:r>
              <a:rPr lang="zh-TW" altLang="en-US" dirty="0"/>
              <a:t>、他是</a:t>
            </a:r>
            <a:r>
              <a:rPr lang="zh-TW" altLang="en-US" dirty="0">
                <a:solidFill>
                  <a:srgbClr val="008000"/>
                </a:solidFill>
              </a:rPr>
              <a:t>解空第一者</a:t>
            </a:r>
            <a:r>
              <a:rPr lang="zh-TW" altLang="en-US" dirty="0"/>
              <a:t>，是證得無諍三昧者，於性空深義能</a:t>
            </a:r>
            <a:r>
              <a:rPr lang="zh-TW" altLang="en-US" dirty="0" smtClean="0"/>
              <a:t>隨分</a:t>
            </a:r>
            <a:r>
              <a:rPr lang="zh-TW" altLang="en-US" dirty="0"/>
              <a:t>徹了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971550" lvl="1" indent="-51435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其次</a:t>
            </a:r>
            <a:r>
              <a:rPr lang="zh-TW" altLang="en-US" dirty="0"/>
              <a:t>，他</a:t>
            </a:r>
            <a:r>
              <a:rPr lang="zh-TW" altLang="en-US" dirty="0">
                <a:solidFill>
                  <a:srgbClr val="008000"/>
                </a:solidFill>
              </a:rPr>
              <a:t>有慈悲心</a:t>
            </a:r>
            <a:r>
              <a:rPr lang="zh-TW" altLang="en-US" dirty="0"/>
              <a:t>，哀愍眾生的苦迫，所以不願與人諍競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>
                <a:solidFill>
                  <a:srgbClr val="0000CC"/>
                </a:solidFill>
              </a:rPr>
              <a:t>得</a:t>
            </a:r>
            <a:r>
              <a:rPr lang="zh-TW" altLang="en-US" dirty="0">
                <a:solidFill>
                  <a:srgbClr val="0000CC"/>
                </a:solidFill>
              </a:rPr>
              <a:t>大</a:t>
            </a:r>
            <a:r>
              <a:rPr lang="zh-TW" altLang="en-US" dirty="0" smtClean="0">
                <a:solidFill>
                  <a:srgbClr val="0000CC"/>
                </a:solidFill>
              </a:rPr>
              <a:t>智慧</a:t>
            </a:r>
            <a:r>
              <a:rPr lang="zh-TW" altLang="en-US" dirty="0" smtClean="0"/>
              <a:t>，</a:t>
            </a:r>
            <a:r>
              <a:rPr lang="zh-TW" altLang="en-US" dirty="0"/>
              <a:t>能</a:t>
            </a:r>
            <a:r>
              <a:rPr lang="zh-TW" altLang="en-US" dirty="0">
                <a:solidFill>
                  <a:srgbClr val="0000CC"/>
                </a:solidFill>
              </a:rPr>
              <a:t>從慈悲心中發為無諍的德行</a:t>
            </a:r>
            <a:r>
              <a:rPr lang="zh-TW" altLang="en-US" dirty="0"/>
              <a:t>，有</a:t>
            </a:r>
            <a:r>
              <a:rPr lang="zh-TW" altLang="en-US" dirty="0">
                <a:solidFill>
                  <a:srgbClr val="C00000"/>
                </a:solidFill>
              </a:rPr>
              <a:t>菩薩氣概</a:t>
            </a:r>
            <a:r>
              <a:rPr lang="zh-TW" altLang="en-US" dirty="0"/>
              <a:t>，所以</a:t>
            </a:r>
            <a:r>
              <a:rPr lang="en-US" altLang="zh-TW" dirty="0"/>
              <a:t>《</a:t>
            </a:r>
            <a:r>
              <a:rPr lang="zh-TW" altLang="en-US" dirty="0"/>
              <a:t>般若經</a:t>
            </a:r>
            <a:r>
              <a:rPr lang="en-US" altLang="zh-TW" dirty="0"/>
              <a:t>》</a:t>
            </a:r>
            <a:r>
              <a:rPr lang="zh-TW" altLang="en-US" dirty="0"/>
              <a:t>多半由他為</a:t>
            </a:r>
            <a:r>
              <a:rPr lang="zh-TW" altLang="en-US" dirty="0" smtClean="0"/>
              <a:t>法會</a:t>
            </a:r>
            <a:r>
              <a:rPr lang="zh-TW" altLang="en-US" dirty="0"/>
              <a:t>的當機者。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長老須菩提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>
                <a:solidFill>
                  <a:srgbClr val="C00000"/>
                </a:solidFill>
              </a:rPr>
              <a:t>長老</a:t>
            </a:r>
            <a:r>
              <a:rPr lang="zh-TW" altLang="en-US" dirty="0"/>
              <a:t>，是尊稱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zh-TW" altLang="en-US" dirty="0" smtClean="0"/>
              <a:t>凡</a:t>
            </a:r>
            <a:r>
              <a:rPr lang="zh-TW" altLang="en-US" dirty="0">
                <a:solidFill>
                  <a:srgbClr val="0000CC"/>
                </a:solidFill>
              </a:rPr>
              <a:t>年高</a:t>
            </a:r>
            <a:r>
              <a:rPr lang="zh-TW" altLang="en-US" dirty="0"/>
              <a:t>的；或</a:t>
            </a:r>
            <a:r>
              <a:rPr lang="zh-TW" altLang="en-US" dirty="0">
                <a:solidFill>
                  <a:srgbClr val="0000CC"/>
                </a:solidFill>
              </a:rPr>
              <a:t>德高</a:t>
            </a:r>
            <a:r>
              <a:rPr lang="zh-TW" altLang="en-US" dirty="0"/>
              <a:t>的，如淨持律儀、悟解深法、現證道</a:t>
            </a:r>
            <a:r>
              <a:rPr lang="zh-TW" altLang="en-US" dirty="0" smtClean="0"/>
              <a:t>果，</a:t>
            </a:r>
            <a:r>
              <a:rPr lang="zh-TW" altLang="en-US" dirty="0"/>
              <a:t>都稱長老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>
                <a:solidFill>
                  <a:srgbClr val="C00000"/>
                </a:solidFill>
              </a:rPr>
              <a:t>須</a:t>
            </a:r>
            <a:r>
              <a:rPr lang="zh-TW" altLang="en-US" dirty="0">
                <a:solidFill>
                  <a:srgbClr val="C00000"/>
                </a:solidFill>
              </a:rPr>
              <a:t>菩提</a:t>
            </a:r>
            <a:r>
              <a:rPr lang="zh-TW" altLang="en-US" dirty="0"/>
              <a:t>，是梵語，譯作</a:t>
            </a:r>
            <a:r>
              <a:rPr lang="zh-TW" altLang="en-US" dirty="0">
                <a:solidFill>
                  <a:srgbClr val="0000CC"/>
                </a:solidFill>
              </a:rPr>
              <a:t>空生</a:t>
            </a:r>
            <a:r>
              <a:rPr lang="zh-TW" altLang="en-US" dirty="0"/>
              <a:t>或</a:t>
            </a:r>
            <a:r>
              <a:rPr lang="zh-TW" altLang="en-US" dirty="0">
                <a:solidFill>
                  <a:srgbClr val="0000CC"/>
                </a:solidFill>
              </a:rPr>
              <a:t>善現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zh-TW" altLang="en-US" dirty="0" smtClean="0"/>
              <a:t>傳說</a:t>
            </a:r>
            <a:r>
              <a:rPr lang="zh-TW" altLang="en-US" dirty="0"/>
              <a:t>：他誕生時，家內的</a:t>
            </a:r>
            <a:r>
              <a:rPr lang="zh-TW" altLang="en-US" dirty="0" smtClean="0"/>
              <a:t>庫藏</a:t>
            </a:r>
            <a:r>
              <a:rPr lang="zh-TW" altLang="en-US" dirty="0"/>
              <a:t>財物忽然不見；不久，財物又自然現出，所以立名須菩提。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mtClean="0"/>
              <a:t>請法禮儀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545138"/>
          </a:xfrm>
        </p:spPr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佛弟子</a:t>
            </a:r>
            <a:r>
              <a:rPr lang="zh-TW" altLang="en-US" dirty="0">
                <a:solidFill>
                  <a:srgbClr val="C00000"/>
                </a:solidFill>
              </a:rPr>
              <a:t>請</a:t>
            </a:r>
            <a:r>
              <a:rPr lang="zh-TW" altLang="en-US" dirty="0"/>
              <a:t>佛</a:t>
            </a:r>
            <a:r>
              <a:rPr lang="zh-TW" altLang="en-US" dirty="0" smtClean="0"/>
              <a:t>說</a:t>
            </a:r>
            <a:r>
              <a:rPr lang="zh-TW" altLang="en-US" dirty="0" smtClean="0">
                <a:solidFill>
                  <a:srgbClr val="C00000"/>
                </a:solidFill>
              </a:rPr>
              <a:t>法</a:t>
            </a:r>
            <a:r>
              <a:rPr lang="zh-TW" altLang="en-US" dirty="0" smtClean="0"/>
              <a:t>，</a:t>
            </a:r>
            <a:r>
              <a:rPr lang="zh-TW" altLang="en-US" dirty="0"/>
              <a:t>是有應行</a:t>
            </a:r>
            <a:r>
              <a:rPr lang="zh-TW" altLang="en-US" dirty="0">
                <a:solidFill>
                  <a:srgbClr val="C00000"/>
                </a:solidFill>
              </a:rPr>
              <a:t>禮儀</a:t>
            </a:r>
            <a:r>
              <a:rPr lang="zh-TW" altLang="en-US" dirty="0"/>
              <a:t>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zh-TW" altLang="en-US" dirty="0" smtClean="0"/>
              <a:t>所以</a:t>
            </a:r>
            <a:r>
              <a:rPr lang="zh-TW" altLang="en-US" dirty="0"/>
              <a:t>須菩提在大眾中，即從座而起，偏袒了右肩，右膝</a:t>
            </a:r>
            <a:r>
              <a:rPr lang="zh-TW" altLang="en-US" dirty="0" smtClean="0"/>
              <a:t>著地</a:t>
            </a:r>
            <a:r>
              <a:rPr lang="zh-TW" altLang="en-US" dirty="0"/>
              <a:t>，合掌問佛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>
                <a:solidFill>
                  <a:srgbClr val="C00000"/>
                </a:solidFill>
              </a:rPr>
              <a:t>袒</a:t>
            </a:r>
            <a:r>
              <a:rPr lang="zh-TW" altLang="en-US" dirty="0"/>
              <a:t>，是袒露肉體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zh-TW" altLang="en-US" dirty="0" smtClean="0"/>
              <a:t>比丘</a:t>
            </a:r>
            <a:r>
              <a:rPr lang="zh-TW" altLang="en-US" dirty="0"/>
              <a:t>們在平時，不論穿七衣或大衣，身體</a:t>
            </a:r>
            <a:r>
              <a:rPr lang="zh-TW" altLang="en-US" dirty="0" smtClean="0"/>
              <a:t>都是</a:t>
            </a:r>
            <a:r>
              <a:rPr lang="zh-TW" altLang="en-US" dirty="0"/>
              <a:t>不袒露的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zh-TW" altLang="en-US" dirty="0" smtClean="0"/>
              <a:t>要</a:t>
            </a:r>
            <a:r>
              <a:rPr lang="zh-TW" altLang="en-US" dirty="0"/>
              <a:t>在行敬禮時，這才把右肩袒露出來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>
                <a:solidFill>
                  <a:srgbClr val="C00000"/>
                </a:solidFill>
              </a:rPr>
              <a:t>跪</a:t>
            </a:r>
            <a:r>
              <a:rPr lang="zh-TW" altLang="en-US" dirty="0"/>
              <a:t>有長跪、胡跪，右膝</a:t>
            </a:r>
            <a:r>
              <a:rPr lang="zh-TW" altLang="en-US" dirty="0" smtClean="0"/>
              <a:t>著地</a:t>
            </a:r>
            <a:r>
              <a:rPr lang="zh-TW" altLang="en-US" dirty="0"/>
              <a:t>是胡跪法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>
                <a:solidFill>
                  <a:srgbClr val="C00000"/>
                </a:solidFill>
              </a:rPr>
              <a:t>袒</a:t>
            </a:r>
            <a:r>
              <a:rPr lang="zh-TW" altLang="en-US" dirty="0">
                <a:solidFill>
                  <a:srgbClr val="C00000"/>
                </a:solidFill>
              </a:rPr>
              <a:t>右跪右</a:t>
            </a:r>
            <a:r>
              <a:rPr lang="zh-TW" altLang="en-US" dirty="0"/>
              <a:t>，以表</a:t>
            </a:r>
            <a:r>
              <a:rPr lang="zh-TW" altLang="en-US" dirty="0">
                <a:solidFill>
                  <a:srgbClr val="0000CC"/>
                </a:solidFill>
              </a:rPr>
              <a:t>順於正道</a:t>
            </a:r>
            <a:r>
              <a:rPr lang="zh-TW" altLang="en-US" dirty="0"/>
              <a:t>；</a:t>
            </a:r>
            <a:r>
              <a:rPr lang="zh-TW" altLang="en-US" dirty="0">
                <a:solidFill>
                  <a:srgbClr val="C00000"/>
                </a:solidFill>
              </a:rPr>
              <a:t>合掌當胸</a:t>
            </a:r>
            <a:r>
              <a:rPr lang="zh-TW" altLang="en-US" dirty="0"/>
              <a:t>以表</a:t>
            </a:r>
            <a:r>
              <a:rPr lang="zh-TW" altLang="en-US" dirty="0">
                <a:solidFill>
                  <a:srgbClr val="0000CC"/>
                </a:solidFill>
              </a:rPr>
              <a:t>皈向中道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zh-TW" altLang="en-US" dirty="0" smtClean="0"/>
              <a:t>如</a:t>
            </a:r>
            <a:r>
              <a:rPr lang="zh-TW" altLang="en-US" dirty="0">
                <a:solidFill>
                  <a:srgbClr val="008000"/>
                </a:solidFill>
              </a:rPr>
              <a:t>論事</a:t>
            </a:r>
            <a:r>
              <a:rPr lang="zh-TW" altLang="en-US" dirty="0"/>
              <a:t>，</a:t>
            </a:r>
            <a:r>
              <a:rPr lang="zh-TW" altLang="en-US" dirty="0" smtClean="0"/>
              <a:t>這都</a:t>
            </a:r>
            <a:r>
              <a:rPr lang="zh-TW" altLang="en-US" dirty="0"/>
              <a:t>是印度的俗禮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稱讚如來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須菩提隨順世俗，先讚歎釋尊說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zh-TW" altLang="en-US" dirty="0" smtClean="0"/>
              <a:t>太</a:t>
            </a:r>
            <a:r>
              <a:rPr lang="zh-TW" altLang="en-US" dirty="0">
                <a:solidFill>
                  <a:srgbClr val="0000CC"/>
                </a:solidFill>
              </a:rPr>
              <a:t>希有</a:t>
            </a:r>
            <a:r>
              <a:rPr lang="zh-TW" altLang="en-US" dirty="0"/>
              <a:t>了！世尊！如來</a:t>
            </a:r>
            <a:r>
              <a:rPr lang="zh-TW" altLang="en-US" dirty="0">
                <a:solidFill>
                  <a:srgbClr val="0000CC"/>
                </a:solidFill>
              </a:rPr>
              <a:t>善於護念</a:t>
            </a:r>
            <a:r>
              <a:rPr lang="zh-TW" altLang="en-US" dirty="0"/>
              <a:t>諸</a:t>
            </a:r>
            <a:r>
              <a:rPr lang="zh-TW" altLang="en-US" dirty="0" smtClean="0"/>
              <a:t>菩薩，</a:t>
            </a:r>
            <a:r>
              <a:rPr lang="zh-TW" altLang="en-US" dirty="0"/>
              <a:t>又能</a:t>
            </a:r>
            <a:r>
              <a:rPr lang="zh-TW" altLang="en-US" dirty="0">
                <a:solidFill>
                  <a:srgbClr val="0000CC"/>
                </a:solidFill>
              </a:rPr>
              <a:t>善巧的付囑</a:t>
            </a:r>
            <a:r>
              <a:rPr lang="zh-TW" altLang="en-US" dirty="0"/>
              <a:t>諸菩薩！這太希有了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如來</a:t>
            </a:r>
            <a:r>
              <a:rPr lang="zh-TW" altLang="en-US" dirty="0"/>
              <a:t>，即佛號多陀阿伽陀的義譯。</a:t>
            </a:r>
            <a:r>
              <a:rPr lang="zh-TW" altLang="en-US" dirty="0" smtClean="0"/>
              <a:t>梵語</a:t>
            </a:r>
            <a:r>
              <a:rPr lang="zh-TW" altLang="en-US" dirty="0"/>
              <a:t>本有三種意思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zh-TW" altLang="en-US" dirty="0" smtClean="0"/>
              <a:t>即</a:t>
            </a:r>
            <a:r>
              <a:rPr lang="zh-TW" altLang="en-US" dirty="0">
                <a:solidFill>
                  <a:srgbClr val="0000CC"/>
                </a:solidFill>
              </a:rPr>
              <a:t>從如實道中來的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0000CC"/>
                </a:solidFill>
              </a:rPr>
              <a:t>如法相而解</a:t>
            </a:r>
            <a:r>
              <a:rPr lang="zh-TW" altLang="en-US" dirty="0"/>
              <a:t>的，</a:t>
            </a:r>
            <a:r>
              <a:rPr lang="zh-TW" altLang="en-US" dirty="0">
                <a:solidFill>
                  <a:srgbClr val="0000CC"/>
                </a:solidFill>
              </a:rPr>
              <a:t>如法相而說</a:t>
            </a:r>
            <a:r>
              <a:rPr lang="zh-TW" altLang="en-US" dirty="0"/>
              <a:t>的；通常</a:t>
            </a:r>
            <a:r>
              <a:rPr lang="zh-TW" altLang="en-US" dirty="0" smtClean="0"/>
              <a:t>但譯</a:t>
            </a:r>
            <a:r>
              <a:rPr lang="zh-TW" altLang="en-US" dirty="0"/>
              <a:t>為如來。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護念</a:t>
            </a:r>
            <a:r>
              <a:rPr lang="en-US" altLang="zh-TW" dirty="0" smtClean="0"/>
              <a:t>‧</a:t>
            </a:r>
            <a:r>
              <a:rPr lang="zh-TW" altLang="en-US" dirty="0" smtClean="0"/>
              <a:t>付囑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905500"/>
          </a:xfrm>
        </p:spPr>
        <p:txBody>
          <a:bodyPr rtlCol="0">
            <a:normAutofit fontScale="92500" lnSpcReduction="10000"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>
                <a:solidFill>
                  <a:srgbClr val="C00000"/>
                </a:solidFill>
              </a:rPr>
              <a:t>護念</a:t>
            </a:r>
            <a:r>
              <a:rPr lang="zh-TW" altLang="en-US" dirty="0"/>
              <a:t>即攝受，對於</a:t>
            </a:r>
            <a:r>
              <a:rPr lang="zh-TW" altLang="en-US" dirty="0">
                <a:solidFill>
                  <a:srgbClr val="0000CC"/>
                </a:solidFill>
              </a:rPr>
              <a:t>久學</a:t>
            </a:r>
            <a:r>
              <a:rPr lang="zh-TW" altLang="en-US" dirty="0"/>
              <a:t>而已入正定聚</a:t>
            </a:r>
            <a:r>
              <a:rPr lang="zh-TW" altLang="en-US" dirty="0" smtClean="0"/>
              <a:t>的菩薩</a:t>
            </a:r>
            <a:r>
              <a:rPr lang="zh-TW" altLang="en-US" dirty="0"/>
              <a:t>，佛能善巧的攝受他，使他契入甚深的佛道，得如來護念的究竟利益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zh-TW" altLang="en-US" dirty="0" smtClean="0"/>
              <a:t>經說</a:t>
            </a:r>
            <a:r>
              <a:rPr lang="zh-TW" altLang="en-US" dirty="0"/>
              <a:t>菩薩入地，有佛光流灌或諸佛親為摩頂等，即是心同佛心而得佛慧攝受的</a:t>
            </a:r>
            <a:r>
              <a:rPr lang="zh-TW" altLang="en-US" dirty="0" smtClean="0"/>
              <a:t>明證。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>
                <a:solidFill>
                  <a:srgbClr val="C00000"/>
                </a:solidFill>
              </a:rPr>
              <a:t>付</a:t>
            </a:r>
            <a:r>
              <a:rPr lang="zh-TW" altLang="en-US" dirty="0">
                <a:solidFill>
                  <a:srgbClr val="C00000"/>
                </a:solidFill>
              </a:rPr>
              <a:t>囑</a:t>
            </a:r>
            <a:r>
              <a:rPr lang="zh-TW" altLang="en-US" dirty="0"/>
              <a:t>，即叮嚀教誡，對於</a:t>
            </a:r>
            <a:r>
              <a:rPr lang="zh-TW" altLang="en-US" dirty="0">
                <a:solidFill>
                  <a:srgbClr val="0000CC"/>
                </a:solidFill>
              </a:rPr>
              <a:t>初學</a:t>
            </a:r>
            <a:r>
              <a:rPr lang="zh-TW" altLang="en-US" dirty="0"/>
              <a:t>而未入正定聚的菩薩，佛能善巧教導，使</a:t>
            </a:r>
            <a:r>
              <a:rPr lang="zh-TW" altLang="en-US" dirty="0" smtClean="0"/>
              <a:t>他不</a:t>
            </a:r>
            <a:r>
              <a:rPr lang="zh-TW" altLang="en-US" dirty="0"/>
              <a:t>捨大乘行，能勇猛的進修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又</a:t>
            </a:r>
            <a:r>
              <a:rPr lang="zh-TW" altLang="en-US" dirty="0"/>
              <a:t>可以說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marL="971550" lvl="1" indent="-51435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佛</a:t>
            </a:r>
            <a:r>
              <a:rPr lang="zh-TW" altLang="en-US" dirty="0"/>
              <a:t>能護念菩薩，使他</a:t>
            </a:r>
            <a:r>
              <a:rPr lang="zh-TW" altLang="en-US" dirty="0">
                <a:solidFill>
                  <a:srgbClr val="0000CC"/>
                </a:solidFill>
              </a:rPr>
              <a:t>自身</a:t>
            </a:r>
            <a:r>
              <a:rPr lang="zh-TW" altLang="en-US" dirty="0"/>
              <a:t>於佛法中</a:t>
            </a:r>
            <a:r>
              <a:rPr lang="zh-TW" altLang="en-US" dirty="0" smtClean="0"/>
              <a:t>得大</a:t>
            </a:r>
            <a:r>
              <a:rPr lang="zh-TW" altLang="en-US" dirty="0"/>
              <a:t>利益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pPr marL="971550" lvl="1" indent="-51435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佛</a:t>
            </a:r>
            <a:r>
              <a:rPr lang="zh-TW" altLang="en-US" dirty="0"/>
              <a:t>能付囑菩薩，使他能追蹤佛陀的高行，住持佛法而</a:t>
            </a:r>
            <a:r>
              <a:rPr lang="zh-TW" altLang="en-US" dirty="0">
                <a:solidFill>
                  <a:srgbClr val="0000CC"/>
                </a:solidFill>
              </a:rPr>
              <a:t>轉化他人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總之，</a:t>
            </a:r>
            <a:r>
              <a:rPr lang="zh-TW" altLang="en-US" dirty="0"/>
              <a:t>佛能護念菩薩，付囑菩薩，所以大乘佛法能流化無盡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須菩提殷勤讚歎的別解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400675"/>
          </a:xfrm>
        </p:spPr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教化菩薩的善巧，</a:t>
            </a:r>
            <a:r>
              <a:rPr lang="zh-TW" altLang="en-US" dirty="0" smtClean="0"/>
              <a:t>早為</a:t>
            </a:r>
            <a:r>
              <a:rPr lang="zh-TW" altLang="en-US" dirty="0"/>
              <a:t>須菩提所熟知，所以先就此推尊讚揚如來，以為啟問大乘深義的引言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有解說</a:t>
            </a:r>
            <a:r>
              <a:rPr lang="zh-TW" altLang="en-US" dirty="0"/>
              <a:t>為：須菩提「目擊道存」，「言前薦取」，所以殷勤讚歎，這可說是別解</a:t>
            </a:r>
            <a:r>
              <a:rPr lang="zh-TW" altLang="en-US" dirty="0" smtClean="0"/>
              <a:t>中極</a:t>
            </a:r>
            <a:r>
              <a:rPr lang="zh-TW" altLang="en-US" dirty="0"/>
              <a:t>有意義的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zh-TW" altLang="en-US" dirty="0" smtClean="0"/>
              <a:t>注：</a:t>
            </a:r>
            <a:endParaRPr lang="en-US" altLang="zh-TW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zh-TW" altLang="en-US" dirty="0" smtClean="0"/>
              <a:t>目擊</a:t>
            </a:r>
            <a:r>
              <a:rPr lang="zh-TW" altLang="en-US" dirty="0"/>
              <a:t>道存：眼光一觸及，便知道之所在。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zh-TW" altLang="en-US" dirty="0" smtClean="0"/>
              <a:t>言</a:t>
            </a:r>
            <a:r>
              <a:rPr lang="zh-TW" altLang="en-US" dirty="0"/>
              <a:t>前薦取：於言說前已先識取其深意</a:t>
            </a:r>
            <a:r>
              <a:rPr lang="zh-TW" altLang="en-US" dirty="0" smtClean="0"/>
              <a:t>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須菩提二問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接著，須菩提問佛</a:t>
            </a:r>
            <a:r>
              <a:rPr lang="zh-TW" altLang="en-US" dirty="0" smtClean="0"/>
              <a:t>：發</a:t>
            </a:r>
            <a:r>
              <a:rPr lang="zh-TW" altLang="en-US" dirty="0"/>
              <a:t>阿耨多羅三藐三菩提心的善男女們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971550" lvl="1" indent="-51435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應</a:t>
            </a:r>
            <a:r>
              <a:rPr lang="zh-TW" altLang="en-US" dirty="0"/>
              <a:t>怎樣的安</a:t>
            </a:r>
            <a:r>
              <a:rPr lang="zh-TW" altLang="en-US" dirty="0" smtClean="0"/>
              <a:t>住其</a:t>
            </a:r>
            <a:r>
              <a:rPr lang="zh-TW" altLang="en-US" dirty="0"/>
              <a:t>心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marL="971550" lvl="1" indent="-51435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怎樣</a:t>
            </a:r>
            <a:r>
              <a:rPr lang="zh-TW" altLang="en-US" dirty="0"/>
              <a:t>的降伏其心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此二</a:t>
            </a:r>
            <a:r>
              <a:rPr lang="zh-TW" altLang="en-US" dirty="0"/>
              <a:t>問，是為發大菩提心者問的，所以什麼是發阿</a:t>
            </a:r>
            <a:r>
              <a:rPr lang="zh-TW" altLang="en-US" dirty="0" smtClean="0"/>
              <a:t>耨多</a:t>
            </a:r>
            <a:r>
              <a:rPr lang="zh-TW" altLang="en-US" dirty="0"/>
              <a:t>羅三藐三菩提心，應先有明確的了解</a:t>
            </a:r>
            <a:r>
              <a:rPr lang="zh-TW" altLang="en-US" dirty="0" smtClean="0"/>
              <a:t>。</a:t>
            </a:r>
            <a:endParaRPr lang="zh-TW" alt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mtClean="0"/>
              <a:t>無上菩提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616575"/>
          </a:xfrm>
        </p:spPr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>
                <a:solidFill>
                  <a:srgbClr val="C00000"/>
                </a:solidFill>
              </a:rPr>
              <a:t>阿</a:t>
            </a:r>
            <a:r>
              <a:rPr lang="zh-TW" altLang="en-US" dirty="0">
                <a:solidFill>
                  <a:srgbClr val="C00000"/>
                </a:solidFill>
              </a:rPr>
              <a:t>耨多羅</a:t>
            </a:r>
            <a:r>
              <a:rPr lang="zh-TW" altLang="en-US" dirty="0"/>
              <a:t>，譯為無上</a:t>
            </a:r>
            <a:r>
              <a:rPr lang="zh-TW" altLang="en-US" dirty="0" smtClean="0"/>
              <a:t>；</a:t>
            </a:r>
            <a:r>
              <a:rPr lang="zh-TW" altLang="en-US" dirty="0" smtClean="0">
                <a:solidFill>
                  <a:srgbClr val="C00000"/>
                </a:solidFill>
              </a:rPr>
              <a:t>三</a:t>
            </a:r>
            <a:r>
              <a:rPr lang="zh-TW" altLang="en-US" dirty="0">
                <a:solidFill>
                  <a:srgbClr val="C00000"/>
                </a:solidFill>
              </a:rPr>
              <a:t>藐</a:t>
            </a:r>
            <a:r>
              <a:rPr lang="zh-TW" altLang="en-US" dirty="0"/>
              <a:t>，譯遍</a:t>
            </a:r>
            <a:r>
              <a:rPr lang="zh-TW" altLang="en-US" dirty="0" smtClean="0"/>
              <a:t>正；</a:t>
            </a:r>
            <a:r>
              <a:rPr lang="zh-TW" altLang="en-US" dirty="0">
                <a:solidFill>
                  <a:srgbClr val="C00000"/>
                </a:solidFill>
              </a:rPr>
              <a:t>三菩提</a:t>
            </a:r>
            <a:r>
              <a:rPr lang="zh-TW" altLang="en-US" dirty="0"/>
              <a:t>，譯覺：合為無上遍正覺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zh-TW" altLang="en-US" dirty="0" smtClean="0"/>
              <a:t>這</a:t>
            </a:r>
            <a:r>
              <a:rPr lang="zh-TW" altLang="en-US" dirty="0"/>
              <a:t>是指佛果的一切，以佛的大覺為中心</a:t>
            </a:r>
            <a:r>
              <a:rPr lang="zh-TW" altLang="en-US" dirty="0" smtClean="0"/>
              <a:t>，統</a:t>
            </a:r>
            <a:r>
              <a:rPr lang="zh-TW" altLang="en-US" dirty="0"/>
              <a:t>攝佛位一切功德果利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單說</a:t>
            </a:r>
            <a:r>
              <a:rPr lang="zh-TW" altLang="en-US" dirty="0">
                <a:solidFill>
                  <a:srgbClr val="C00000"/>
                </a:solidFill>
              </a:rPr>
              <a:t>三菩提</a:t>
            </a:r>
            <a:r>
              <a:rPr lang="zh-TW" altLang="en-US" dirty="0"/>
              <a:t>──正覺，即通於聲聞、緣覺，離顛倒</a:t>
            </a:r>
            <a:r>
              <a:rPr lang="zh-TW" altLang="en-US" dirty="0" smtClean="0"/>
              <a:t>戲論</a:t>
            </a:r>
            <a:r>
              <a:rPr lang="zh-TW" altLang="en-US" dirty="0"/>
              <a:t>的正智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遍</a:t>
            </a:r>
            <a:r>
              <a:rPr lang="zh-TW" altLang="en-US" dirty="0"/>
              <a:t>是普遍，</a:t>
            </a:r>
            <a:r>
              <a:rPr lang="zh-TW" altLang="en-US" dirty="0">
                <a:solidFill>
                  <a:srgbClr val="C00000"/>
                </a:solidFill>
              </a:rPr>
              <a:t>遍正覺</a:t>
            </a:r>
            <a:r>
              <a:rPr lang="zh-TW" altLang="en-US" dirty="0"/>
              <a:t>即於一切法的如實性相，無不通達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但</a:t>
            </a:r>
            <a:r>
              <a:rPr lang="zh-TW" altLang="en-US" dirty="0"/>
              <a:t>這</a:t>
            </a:r>
            <a:r>
              <a:rPr lang="zh-TW" altLang="en-US" dirty="0" smtClean="0"/>
              <a:t>是菩薩所</a:t>
            </a:r>
            <a:r>
              <a:rPr lang="zh-TW" altLang="en-US" dirty="0"/>
              <a:t>能分證的，唯佛能究竟圓滿，所以又說</a:t>
            </a:r>
            <a:r>
              <a:rPr lang="zh-TW" altLang="en-US" dirty="0">
                <a:solidFill>
                  <a:srgbClr val="C00000"/>
                </a:solidFill>
              </a:rPr>
              <a:t>無上</a:t>
            </a:r>
            <a:r>
              <a:rPr lang="zh-TW" altLang="en-US" dirty="0"/>
              <a:t>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眾生與佛在發心上的不同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眾生以</a:t>
            </a:r>
            <a:r>
              <a:rPr lang="zh-TW" altLang="en-US" dirty="0">
                <a:solidFill>
                  <a:srgbClr val="C00000"/>
                </a:solidFill>
              </a:rPr>
              <a:t>情愛為本</a:t>
            </a:r>
            <a:r>
              <a:rPr lang="zh-TW" altLang="en-US" dirty="0"/>
              <a:t>；佛離一切</a:t>
            </a:r>
            <a:r>
              <a:rPr lang="zh-TW" altLang="en-US" dirty="0" smtClean="0"/>
              <a:t>情執</a:t>
            </a:r>
            <a:r>
              <a:rPr lang="zh-TW" altLang="en-US" dirty="0"/>
              <a:t>而究竟正覺，所以以</a:t>
            </a:r>
            <a:r>
              <a:rPr lang="zh-TW" altLang="en-US" dirty="0">
                <a:solidFill>
                  <a:srgbClr val="C00000"/>
                </a:solidFill>
              </a:rPr>
              <a:t>大覺為本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發</a:t>
            </a:r>
            <a:r>
              <a:rPr lang="zh-TW" altLang="en-US" dirty="0"/>
              <a:t>心，即動機，立志，通於善惡；發阿耨多羅三藐三菩提心，即是</a:t>
            </a:r>
            <a:r>
              <a:rPr lang="zh-TW" altLang="en-US" dirty="0">
                <a:solidFill>
                  <a:srgbClr val="C00000"/>
                </a:solidFill>
              </a:rPr>
              <a:t>第一等</a:t>
            </a:r>
            <a:r>
              <a:rPr lang="zh-TW" altLang="en-US" dirty="0" smtClean="0">
                <a:solidFill>
                  <a:srgbClr val="C00000"/>
                </a:solidFill>
              </a:rPr>
              <a:t>的發</a:t>
            </a:r>
            <a:r>
              <a:rPr lang="zh-TW" altLang="en-US" dirty="0">
                <a:solidFill>
                  <a:srgbClr val="C00000"/>
                </a:solidFill>
              </a:rPr>
              <a:t>心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以</a:t>
            </a:r>
            <a:r>
              <a:rPr lang="zh-TW" altLang="en-US" dirty="0"/>
              <a:t>崇高、偉大、無上、究竟的佛果為目標，發起</a:t>
            </a:r>
            <a:r>
              <a:rPr lang="zh-TW" altLang="en-US" dirty="0">
                <a:solidFill>
                  <a:srgbClr val="0000CC"/>
                </a:solidFill>
              </a:rPr>
              <a:t>宏大深遠的誓願</a:t>
            </a:r>
            <a:r>
              <a:rPr lang="zh-TW" altLang="en-US" dirty="0"/>
              <a:t>，</a:t>
            </a:r>
            <a:r>
              <a:rPr lang="zh-TW" altLang="en-US" dirty="0" smtClean="0">
                <a:solidFill>
                  <a:srgbClr val="0000CC"/>
                </a:solidFill>
              </a:rPr>
              <a:t>確立不</a:t>
            </a:r>
            <a:r>
              <a:rPr lang="zh-TW" altLang="en-US" dirty="0">
                <a:solidFill>
                  <a:srgbClr val="0000CC"/>
                </a:solidFill>
              </a:rPr>
              <a:t>拔的信心</a:t>
            </a:r>
            <a:r>
              <a:rPr lang="zh-TW" altLang="en-US" dirty="0"/>
              <a:t>，這名為發無上遍正覺心。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～期許～</a:t>
            </a:r>
            <a:endParaRPr lang="zh-TW" altLang="en-US" dirty="0"/>
          </a:p>
        </p:txBody>
      </p:sp>
      <p:sp>
        <p:nvSpPr>
          <p:cNvPr id="15362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charset="0"/>
              <a:buChar char="•"/>
            </a:pPr>
            <a:r>
              <a:rPr lang="zh-TW" altLang="en-US" smtClean="0"/>
              <a:t>修道次第</a:t>
            </a:r>
            <a:endParaRPr lang="en-US" altLang="zh-TW" smtClean="0"/>
          </a:p>
          <a:p>
            <a:pPr marL="457200" indent="-457200">
              <a:buFont typeface="Arial" charset="0"/>
              <a:buChar char="•"/>
            </a:pPr>
            <a:r>
              <a:rPr lang="zh-TW" altLang="en-US" smtClean="0"/>
              <a:t>佛法義理</a:t>
            </a:r>
            <a:endParaRPr lang="en-US" altLang="zh-TW" smtClean="0"/>
          </a:p>
          <a:p>
            <a:pPr marL="457200" indent="-457200">
              <a:buFont typeface="Arial" charset="0"/>
              <a:buChar char="•"/>
            </a:pPr>
            <a:r>
              <a:rPr lang="zh-TW" altLang="en-US" smtClean="0"/>
              <a:t>生活應用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菩提心與大慈悲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472113"/>
          </a:xfrm>
        </p:spPr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>
                <a:solidFill>
                  <a:srgbClr val="0000CC"/>
                </a:solidFill>
              </a:rPr>
              <a:t>大</a:t>
            </a:r>
            <a:r>
              <a:rPr lang="zh-TW" altLang="en-US" dirty="0" smtClean="0">
                <a:solidFill>
                  <a:srgbClr val="0000CC"/>
                </a:solidFill>
              </a:rPr>
              <a:t>菩提心</a:t>
            </a:r>
            <a:r>
              <a:rPr lang="zh-TW" altLang="en-US" dirty="0"/>
              <a:t>是從</a:t>
            </a:r>
            <a:r>
              <a:rPr lang="zh-TW" altLang="en-US" dirty="0">
                <a:solidFill>
                  <a:srgbClr val="0000CC"/>
                </a:solidFill>
              </a:rPr>
              <a:t>大悲心</a:t>
            </a:r>
            <a:r>
              <a:rPr lang="zh-TW" altLang="en-US" dirty="0"/>
              <a:t>生的；所以發心成佛，與救度眾生有必然的關係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經</a:t>
            </a:r>
            <a:r>
              <a:rPr lang="zh-TW" altLang="en-US" dirty="0"/>
              <a:t>上說：</a:t>
            </a:r>
            <a:r>
              <a:rPr lang="en-US" altLang="zh-TW" dirty="0"/>
              <a:t>『</a:t>
            </a:r>
            <a:r>
              <a:rPr lang="zh-TW" altLang="en-US" dirty="0" smtClean="0"/>
              <a:t>菩薩</a:t>
            </a:r>
            <a:r>
              <a:rPr lang="zh-TW" altLang="en-US" dirty="0"/>
              <a:t>但從大悲心生，不從餘善生</a:t>
            </a:r>
            <a:r>
              <a:rPr lang="en-US" altLang="zh-TW" dirty="0"/>
              <a:t>』</a:t>
            </a:r>
            <a:r>
              <a:rPr lang="zh-TW" altLang="en-US" dirty="0"/>
              <a:t>；</a:t>
            </a:r>
            <a:r>
              <a:rPr lang="en-US" altLang="zh-TW" dirty="0"/>
              <a:t>『</a:t>
            </a:r>
            <a:r>
              <a:rPr lang="zh-TW" altLang="en-US" dirty="0"/>
              <a:t>為利眾生而成佛</a:t>
            </a:r>
            <a:r>
              <a:rPr lang="en-US" altLang="zh-TW" dirty="0"/>
              <a:t>』</a:t>
            </a:r>
            <a:r>
              <a:rPr lang="zh-TW" altLang="en-US" dirty="0"/>
              <a:t>，都是此意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由於</a:t>
            </a:r>
            <a:r>
              <a:rPr lang="zh-TW" altLang="en-US" dirty="0">
                <a:solidFill>
                  <a:srgbClr val="0000CC"/>
                </a:solidFill>
              </a:rPr>
              <a:t>悲</a:t>
            </a:r>
            <a:r>
              <a:rPr lang="zh-TW" altLang="en-US" dirty="0" smtClean="0">
                <a:solidFill>
                  <a:srgbClr val="0000CC"/>
                </a:solidFill>
              </a:rPr>
              <a:t>心</a:t>
            </a:r>
            <a:r>
              <a:rPr lang="zh-TW" altLang="en-US" dirty="0" smtClean="0"/>
              <a:t>的</a:t>
            </a:r>
            <a:r>
              <a:rPr lang="zh-TW" altLang="en-US" dirty="0"/>
              <a:t>激發，立定度生</a:t>
            </a:r>
            <a:r>
              <a:rPr lang="zh-TW" altLang="en-US" dirty="0">
                <a:solidFill>
                  <a:srgbClr val="0000CC"/>
                </a:solidFill>
              </a:rPr>
              <a:t>宏願</a:t>
            </a:r>
            <a:r>
              <a:rPr lang="zh-TW" altLang="en-US" dirty="0"/>
              <a:t>，以佛陀為軌範，修學大悲大智大勇大力，以救度</a:t>
            </a:r>
            <a:r>
              <a:rPr lang="zh-TW" altLang="en-US" dirty="0" smtClean="0"/>
              <a:t>一切眾生</a:t>
            </a:r>
            <a:r>
              <a:rPr lang="zh-TW" altLang="en-US" dirty="0"/>
              <a:t>，名為發菩提心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因此</a:t>
            </a:r>
            <a:r>
              <a:rPr lang="zh-TW" altLang="en-US" dirty="0"/>
              <a:t>，如</a:t>
            </a:r>
            <a:r>
              <a:rPr lang="zh-TW" altLang="en-US" dirty="0">
                <a:solidFill>
                  <a:srgbClr val="C00000"/>
                </a:solidFill>
              </a:rPr>
              <a:t>貪慕成佛的美名</a:t>
            </a:r>
            <a:r>
              <a:rPr lang="zh-TW" altLang="en-US" dirty="0"/>
              <a:t>，但為個己的利益，那是</a:t>
            </a:r>
            <a:r>
              <a:rPr lang="zh-TW" altLang="en-US" dirty="0" smtClean="0"/>
              <a:t>菩提心</a:t>
            </a:r>
            <a:r>
              <a:rPr lang="zh-TW" altLang="en-US" dirty="0"/>
              <a:t>都不會成就，何況成佛！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「應云何住」與「云何降伏</a:t>
            </a:r>
            <a:r>
              <a:rPr lang="zh-TW" altLang="en-US" dirty="0"/>
              <a:t>」</a:t>
            </a:r>
            <a:r>
              <a:rPr lang="zh-TW" altLang="en-US" dirty="0" smtClean="0"/>
              <a:t>其心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/>
              <a:t>通於二義</a:t>
            </a:r>
            <a:r>
              <a:rPr lang="zh-TW" altLang="en-US" dirty="0" smtClean="0"/>
              <a:t>：</a:t>
            </a:r>
            <a:endParaRPr lang="en-US" altLang="zh-TW" dirty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>
                <a:solidFill>
                  <a:srgbClr val="C00000"/>
                </a:solidFill>
              </a:rPr>
              <a:t>立</a:t>
            </a:r>
            <a:r>
              <a:rPr lang="zh-TW" altLang="en-US" dirty="0">
                <a:solidFill>
                  <a:srgbClr val="C00000"/>
                </a:solidFill>
              </a:rPr>
              <a:t>成佛的大願者</a:t>
            </a:r>
            <a:r>
              <a:rPr lang="zh-TW" altLang="en-US" dirty="0"/>
              <a:t>，應當</a:t>
            </a:r>
            <a:r>
              <a:rPr lang="zh-TW" altLang="en-US" dirty="0" smtClean="0"/>
              <a:t>怎樣安</a:t>
            </a:r>
            <a:r>
              <a:rPr lang="zh-TW" altLang="en-US" dirty="0"/>
              <a:t>住，怎樣降伏其心</a:t>
            </a:r>
            <a:r>
              <a:rPr lang="zh-TW" altLang="en-US" dirty="0" smtClean="0"/>
              <a:t>？</a:t>
            </a:r>
            <a:endParaRPr lang="en-US" altLang="zh-TW" dirty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怎樣</a:t>
            </a:r>
            <a:r>
              <a:rPr lang="zh-TW" altLang="en-US" dirty="0"/>
              <a:t>安住，怎樣降伏其心，</a:t>
            </a:r>
            <a:r>
              <a:rPr lang="zh-TW" altLang="en-US" dirty="0">
                <a:solidFill>
                  <a:srgbClr val="0000CC"/>
                </a:solidFill>
              </a:rPr>
              <a:t>纔能發起成就菩提心</a:t>
            </a:r>
            <a:r>
              <a:rPr lang="zh-TW" altLang="en-US" dirty="0" smtClean="0"/>
              <a:t>？</a:t>
            </a:r>
            <a:endParaRPr lang="zh-TW" alt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應云何住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>
                <a:solidFill>
                  <a:srgbClr val="C00000"/>
                </a:solidFill>
              </a:rPr>
              <a:t>住</a:t>
            </a:r>
            <a:r>
              <a:rPr lang="zh-TW" altLang="en-US" dirty="0"/>
              <a:t>，龍樹釋為</a:t>
            </a:r>
            <a:r>
              <a:rPr lang="en-US" altLang="zh-TW" dirty="0"/>
              <a:t>『</a:t>
            </a:r>
            <a:r>
              <a:rPr lang="zh-TW" altLang="en-US" dirty="0"/>
              <a:t>深入究竟住</a:t>
            </a:r>
            <a:r>
              <a:rPr lang="en-US" altLang="zh-TW" dirty="0"/>
              <a:t>』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凡</a:t>
            </a:r>
            <a:r>
              <a:rPr lang="zh-TW" altLang="en-US" dirty="0"/>
              <a:t>發大菩提心者，在動靜、語默、來去、</a:t>
            </a:r>
            <a:r>
              <a:rPr lang="zh-TW" altLang="en-US" dirty="0" smtClean="0"/>
              <a:t>出入、</a:t>
            </a:r>
            <a:r>
              <a:rPr lang="zh-TW" altLang="en-US" dirty="0"/>
              <a:t>待人接物一切中，如何能使菩提心</a:t>
            </a:r>
            <a:r>
              <a:rPr lang="zh-TW" altLang="en-US" dirty="0">
                <a:solidFill>
                  <a:srgbClr val="0000CC"/>
                </a:solidFill>
              </a:rPr>
              <a:t>不生變悔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0000CC"/>
                </a:solidFill>
              </a:rPr>
              <a:t>不落於小乘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0000CC"/>
                </a:solidFill>
              </a:rPr>
              <a:t>不墮於凡外</a:t>
            </a:r>
            <a:r>
              <a:rPr lang="zh-TW" altLang="en-US" dirty="0"/>
              <a:t>，</a:t>
            </a:r>
            <a:r>
              <a:rPr lang="zh-TW" altLang="en-US" dirty="0" smtClean="0"/>
              <a:t>常安</a:t>
            </a:r>
            <a:r>
              <a:rPr lang="zh-TW" altLang="en-US" dirty="0"/>
              <a:t>住於菩提心而不動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所以</a:t>
            </a:r>
            <a:r>
              <a:rPr lang="zh-TW" altLang="en-US" dirty="0"/>
              <a:t>問</a:t>
            </a:r>
            <a:r>
              <a:rPr lang="zh-TW" altLang="en-US" dirty="0">
                <a:solidFill>
                  <a:srgbClr val="008000"/>
                </a:solidFill>
              </a:rPr>
              <a:t>云何應住</a:t>
            </a:r>
            <a:r>
              <a:rPr lang="zh-TW" altLang="en-US" dirty="0"/>
              <a:t>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云何降伏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眾生心中，有種種的</a:t>
            </a:r>
            <a:r>
              <a:rPr lang="zh-TW" altLang="en-US" dirty="0">
                <a:solidFill>
                  <a:srgbClr val="0000CC"/>
                </a:solidFill>
              </a:rPr>
              <a:t>顛倒戲論</a:t>
            </a:r>
            <a:r>
              <a:rPr lang="zh-TW" altLang="en-US" dirty="0"/>
              <a:t>，有</a:t>
            </a:r>
            <a:r>
              <a:rPr lang="zh-TW" altLang="en-US" dirty="0" smtClean="0"/>
              <a:t>各式各樣</a:t>
            </a:r>
            <a:r>
              <a:rPr lang="zh-TW" altLang="en-US" dirty="0"/>
              <a:t>的</a:t>
            </a:r>
            <a:r>
              <a:rPr lang="zh-TW" altLang="en-US" dirty="0">
                <a:solidFill>
                  <a:srgbClr val="0000CC"/>
                </a:solidFill>
              </a:rPr>
              <a:t>妄想雜念</a:t>
            </a:r>
            <a:r>
              <a:rPr lang="zh-TW" altLang="en-US" dirty="0"/>
              <a:t>，這不但</a:t>
            </a:r>
            <a:r>
              <a:rPr lang="zh-TW" altLang="en-US" dirty="0">
                <a:solidFill>
                  <a:srgbClr val="C00000"/>
                </a:solidFill>
              </a:rPr>
              <a:t>障礙真智</a:t>
            </a:r>
            <a:r>
              <a:rPr lang="zh-TW" altLang="en-US" dirty="0"/>
              <a:t>，也是</a:t>
            </a:r>
            <a:r>
              <a:rPr lang="zh-TW" altLang="en-US" dirty="0">
                <a:solidFill>
                  <a:srgbClr val="C00000"/>
                </a:solidFill>
              </a:rPr>
              <a:t>菩提心不易安住</a:t>
            </a:r>
            <a:r>
              <a:rPr lang="zh-TW" altLang="en-US" dirty="0"/>
              <a:t>的大病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要</a:t>
            </a:r>
            <a:r>
              <a:rPr lang="zh-TW" altLang="en-US" dirty="0"/>
              <a:t>把</a:t>
            </a:r>
            <a:r>
              <a:rPr lang="zh-TW" altLang="en-US" dirty="0" smtClean="0"/>
              <a:t>顛倒戲</a:t>
            </a:r>
            <a:r>
              <a:rPr lang="zh-TW" altLang="en-US" dirty="0"/>
              <a:t>論，一一的洗淨，所以問</a:t>
            </a:r>
            <a:r>
              <a:rPr lang="zh-TW" altLang="en-US" dirty="0">
                <a:solidFill>
                  <a:srgbClr val="008000"/>
                </a:solidFill>
              </a:rPr>
              <a:t>云何降伏其心</a:t>
            </a:r>
            <a:r>
              <a:rPr lang="zh-TW" altLang="en-US" dirty="0"/>
              <a:t>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住與降伏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>
                <a:solidFill>
                  <a:srgbClr val="C00000"/>
                </a:solidFill>
              </a:rPr>
              <a:t>住</a:t>
            </a:r>
            <a:r>
              <a:rPr lang="zh-TW" altLang="en-US" dirty="0"/>
              <a:t>是住於正，</a:t>
            </a:r>
            <a:r>
              <a:rPr lang="zh-TW" altLang="en-US" dirty="0">
                <a:solidFill>
                  <a:srgbClr val="C00000"/>
                </a:solidFill>
              </a:rPr>
              <a:t>降伏</a:t>
            </a:r>
            <a:r>
              <a:rPr lang="zh-TW" altLang="en-US" dirty="0"/>
              <a:t>是離於邪</a:t>
            </a:r>
            <a:r>
              <a:rPr lang="zh-TW" altLang="en-US" dirty="0" smtClean="0"/>
              <a:t>；</a:t>
            </a:r>
            <a:r>
              <a:rPr lang="zh-TW" altLang="en-US" dirty="0" smtClean="0">
                <a:solidFill>
                  <a:srgbClr val="0000CC"/>
                </a:solidFill>
              </a:rPr>
              <a:t>住</a:t>
            </a:r>
            <a:r>
              <a:rPr lang="zh-TW" altLang="en-US" dirty="0" smtClean="0"/>
              <a:t>是不</a:t>
            </a:r>
            <a:r>
              <a:rPr lang="zh-TW" altLang="en-US" dirty="0"/>
              <a:t>違法性，</a:t>
            </a:r>
            <a:r>
              <a:rPr lang="zh-TW" altLang="en-US" dirty="0">
                <a:solidFill>
                  <a:srgbClr val="0000CC"/>
                </a:solidFill>
              </a:rPr>
              <a:t>降伏</a:t>
            </a:r>
            <a:r>
              <a:rPr lang="zh-TW" altLang="en-US" dirty="0"/>
              <a:t>是不越毘尼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zh-TW" altLang="en-US" dirty="0" smtClean="0"/>
              <a:t>但</a:t>
            </a:r>
            <a:r>
              <a:rPr lang="zh-TW" altLang="en-US" dirty="0"/>
              <a:t>此住與降伏，要在實行中去用心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如</a:t>
            </a:r>
            <a:r>
              <a:rPr lang="zh-TW" altLang="en-US" dirty="0"/>
              <a:t>本經即</a:t>
            </a:r>
            <a:r>
              <a:rPr lang="zh-TW" altLang="en-US" dirty="0" smtClean="0"/>
              <a:t>在發</a:t>
            </a:r>
            <a:r>
              <a:rPr lang="zh-TW" altLang="en-US" dirty="0"/>
              <a:t>菩提心──願菩提心，行菩提心，勝義菩提心等中，開示悟入此</a:t>
            </a:r>
            <a:r>
              <a:rPr lang="zh-TW" altLang="en-US" dirty="0">
                <a:solidFill>
                  <a:srgbClr val="0000CC"/>
                </a:solidFill>
              </a:rPr>
              <a:t>即遮即顯</a:t>
            </a:r>
            <a:r>
              <a:rPr lang="zh-TW" altLang="en-US" dirty="0" smtClean="0"/>
              <a:t>的般若</a:t>
            </a:r>
            <a:r>
              <a:rPr lang="zh-TW" altLang="en-US" dirty="0"/>
              <a:t>無所住法門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>
                <a:solidFill>
                  <a:srgbClr val="008000"/>
                </a:solidFill>
              </a:rPr>
              <a:t>無</a:t>
            </a:r>
            <a:r>
              <a:rPr lang="zh-TW" altLang="en-US" dirty="0">
                <a:solidFill>
                  <a:srgbClr val="008000"/>
                </a:solidFill>
              </a:rPr>
              <a:t>住</a:t>
            </a:r>
            <a:r>
              <a:rPr lang="zh-TW" altLang="en-US" dirty="0"/>
              <a:t>與</a:t>
            </a:r>
            <a:r>
              <a:rPr lang="zh-TW" altLang="en-US" dirty="0">
                <a:solidFill>
                  <a:srgbClr val="008000"/>
                </a:solidFill>
              </a:rPr>
              <a:t>離相</a:t>
            </a:r>
            <a:r>
              <a:rPr lang="zh-TW" altLang="en-US" dirty="0"/>
              <a:t>，即</a:t>
            </a:r>
            <a:r>
              <a:rPr lang="zh-TW" altLang="en-US" dirty="0">
                <a:solidFill>
                  <a:srgbClr val="008000"/>
                </a:solidFill>
              </a:rPr>
              <a:t>如是而住</a:t>
            </a:r>
            <a:r>
              <a:rPr lang="zh-TW" altLang="en-US" dirty="0"/>
              <a:t>，即</a:t>
            </a:r>
            <a:r>
              <a:rPr lang="zh-TW" altLang="en-US" dirty="0">
                <a:solidFill>
                  <a:srgbClr val="008000"/>
                </a:solidFill>
              </a:rPr>
              <a:t>如是降伏</a:t>
            </a:r>
            <a:r>
              <a:rPr lang="zh-TW" altLang="en-US" dirty="0"/>
              <a:t>其心。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mtClean="0"/>
              <a:t>二問與三問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545138"/>
          </a:xfrm>
        </p:spPr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什公所譯，唯有此二問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zh-TW" altLang="en-US" dirty="0" smtClean="0"/>
              <a:t>此二</a:t>
            </a:r>
            <a:r>
              <a:rPr lang="zh-TW" altLang="en-US" dirty="0"/>
              <a:t>──住與降伏，於菩提心行上轉；全經宗</a:t>
            </a:r>
            <a:r>
              <a:rPr lang="zh-TW" altLang="en-US" dirty="0" smtClean="0"/>
              <a:t>要，</a:t>
            </a:r>
            <a:r>
              <a:rPr lang="zh-TW" altLang="en-US" dirty="0"/>
              <a:t>不過如此</a:t>
            </a:r>
            <a:r>
              <a:rPr lang="zh-TW" altLang="en-US" dirty="0">
                <a:solidFill>
                  <a:srgbClr val="0000CC"/>
                </a:solidFill>
              </a:rPr>
              <a:t>住於實相</a:t>
            </a:r>
            <a:r>
              <a:rPr lang="zh-TW" altLang="en-US" dirty="0"/>
              <a:t>而</a:t>
            </a:r>
            <a:r>
              <a:rPr lang="zh-TW" altLang="en-US" dirty="0">
                <a:solidFill>
                  <a:srgbClr val="0000CC"/>
                </a:solidFill>
              </a:rPr>
              <a:t>離於戲論</a:t>
            </a:r>
            <a:r>
              <a:rPr lang="zh-TW" altLang="en-US" dirty="0"/>
              <a:t>而已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諸</a:t>
            </a:r>
            <a:r>
              <a:rPr lang="zh-TW" altLang="en-US" dirty="0"/>
              <a:t>異譯，於住及降伏間，更有「</a:t>
            </a:r>
            <a:r>
              <a:rPr lang="zh-TW" altLang="en-US" dirty="0">
                <a:solidFill>
                  <a:srgbClr val="C00000"/>
                </a:solidFill>
              </a:rPr>
              <a:t>云何</a:t>
            </a:r>
            <a:r>
              <a:rPr lang="zh-TW" altLang="en-US" dirty="0" smtClean="0">
                <a:solidFill>
                  <a:srgbClr val="C00000"/>
                </a:solidFill>
              </a:rPr>
              <a:t>修行</a:t>
            </a:r>
            <a:r>
              <a:rPr lang="zh-TW" altLang="en-US" dirty="0"/>
              <a:t>」一問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971550" lvl="1" indent="-51435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/>
              <a:t>考</a:t>
            </a:r>
            <a:r>
              <a:rPr lang="zh-TW" altLang="en-US" dirty="0">
                <a:solidFill>
                  <a:srgbClr val="C00000"/>
                </a:solidFill>
              </a:rPr>
              <a:t>無著論</a:t>
            </a:r>
            <a:r>
              <a:rPr lang="zh-TW" altLang="en-US" dirty="0"/>
              <a:t>，此三問遍通於一切，即於發心──發起行相，及修行</a:t>
            </a:r>
            <a:r>
              <a:rPr lang="zh-TW" altLang="en-US" dirty="0" smtClean="0"/>
              <a:t>──</a:t>
            </a:r>
            <a:r>
              <a:rPr lang="zh-TW" altLang="en-US" dirty="0"/>
              <a:t>行所住處，都有這願求的</a:t>
            </a:r>
            <a:r>
              <a:rPr lang="zh-TW" altLang="en-US" dirty="0">
                <a:solidFill>
                  <a:srgbClr val="0000CC"/>
                </a:solidFill>
              </a:rPr>
              <a:t>住</a:t>
            </a:r>
            <a:r>
              <a:rPr lang="zh-TW" altLang="en-US" dirty="0"/>
              <a:t>，無分別相應的</a:t>
            </a:r>
            <a:r>
              <a:rPr lang="zh-TW" altLang="en-US" dirty="0">
                <a:solidFill>
                  <a:srgbClr val="0000CC"/>
                </a:solidFill>
              </a:rPr>
              <a:t>行</a:t>
            </a:r>
            <a:r>
              <a:rPr lang="zh-TW" altLang="en-US" dirty="0"/>
              <a:t>，折伏散亂的</a:t>
            </a:r>
            <a:r>
              <a:rPr lang="zh-TW" altLang="en-US" dirty="0">
                <a:solidFill>
                  <a:srgbClr val="0000CC"/>
                </a:solidFill>
              </a:rPr>
              <a:t>降伏</a:t>
            </a:r>
            <a:r>
              <a:rPr lang="zh-TW" altLang="en-US" dirty="0"/>
              <a:t>，與本譯</a:t>
            </a:r>
            <a:r>
              <a:rPr lang="zh-TW" altLang="en-US" dirty="0" smtClean="0"/>
              <a:t>意趣</a:t>
            </a:r>
            <a:r>
              <a:rPr lang="zh-TW" altLang="en-US" dirty="0"/>
              <a:t>相近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971550" lvl="1" indent="-514350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zh-TW" altLang="en-US" dirty="0" smtClean="0">
                <a:solidFill>
                  <a:srgbClr val="C00000"/>
                </a:solidFill>
              </a:rPr>
              <a:t>世</a:t>
            </a:r>
            <a:r>
              <a:rPr lang="zh-TW" altLang="en-US" dirty="0">
                <a:solidFill>
                  <a:srgbClr val="C00000"/>
                </a:solidFill>
              </a:rPr>
              <a:t>親釋論</a:t>
            </a:r>
            <a:r>
              <a:rPr lang="zh-TW" altLang="en-US" dirty="0"/>
              <a:t>，將此三問別配三段文，隔別不融，與本譯即難於和會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這一堂課我學習到甚麼？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/>
              <a:t>證信序：</a:t>
            </a:r>
            <a:endParaRPr lang="en-US" altLang="zh-TW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zh-TW" altLang="en-US" dirty="0" smtClean="0"/>
              <a:t>信、聞、時、主、處、眾</a:t>
            </a:r>
            <a:endParaRPr lang="en-US" altLang="zh-TW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/>
              <a:t>發起序：</a:t>
            </a:r>
            <a:endParaRPr lang="en-US" altLang="zh-TW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zh-TW" altLang="en-US" dirty="0"/>
              <a:t>三業精進，三學相資，為宣說</a:t>
            </a:r>
            <a:r>
              <a:rPr lang="en-US" altLang="zh-TW" dirty="0"/>
              <a:t>《</a:t>
            </a:r>
            <a:r>
              <a:rPr lang="zh-TW" altLang="en-US" dirty="0"/>
              <a:t>金剛般若經</a:t>
            </a:r>
            <a:r>
              <a:rPr lang="en-US" altLang="zh-TW" dirty="0"/>
              <a:t>》</a:t>
            </a:r>
            <a:r>
              <a:rPr lang="zh-TW" altLang="en-US" dirty="0"/>
              <a:t>的緣起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zh-TW" altLang="en-US" dirty="0"/>
              <a:t>穿衣、吃飯、來往、安坐，無不是正觀性空的道場！</a:t>
            </a:r>
            <a:endParaRPr lang="en-US" altLang="zh-TW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/>
              <a:t>請說：</a:t>
            </a:r>
            <a:endParaRPr lang="en-US" altLang="zh-TW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zh-TW" altLang="en-US" dirty="0"/>
              <a:t>立成佛的大願者，應當怎樣安住，怎樣降伏其心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zh-TW" altLang="en-US" dirty="0"/>
              <a:t>怎樣安住，怎樣降伏其心，纔能發起成就菩提心？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7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288" y="25400"/>
            <a:ext cx="9129712" cy="6846888"/>
          </a:xfrm>
        </p:spPr>
      </p:pic>
      <p:sp>
        <p:nvSpPr>
          <p:cNvPr id="5" name="矩形 4"/>
          <p:cNvSpPr/>
          <p:nvPr/>
        </p:nvSpPr>
        <p:spPr>
          <a:xfrm>
            <a:off x="437535" y="411043"/>
            <a:ext cx="4134465" cy="618630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</a:rPr>
              <a:t>願消三障諸煩惱</a:t>
            </a:r>
            <a:endParaRPr lang="en-US" altLang="zh-TW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ea typeface="+mn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</a:rPr>
              <a:t>願得智慧真明了</a:t>
            </a:r>
            <a:endParaRPr lang="en-US" altLang="zh-TW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ea typeface="+mn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</a:rPr>
              <a:t>普願罪障悉消除</a:t>
            </a:r>
            <a:endParaRPr lang="en-US" altLang="zh-TW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ea typeface="+mn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</a:rPr>
              <a:t>世世常行菩薩道</a:t>
            </a:r>
            <a:endParaRPr lang="en-US" altLang="zh-TW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ea typeface="+mn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TW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ea typeface="+mn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</a:rPr>
              <a:t>以此功德種善根</a:t>
            </a:r>
            <a:endParaRPr lang="en-US" altLang="zh-TW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ea typeface="+mn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</a:rPr>
              <a:t>累世怨親同沾恩</a:t>
            </a:r>
            <a:endParaRPr lang="en-US" altLang="zh-TW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ea typeface="+mn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</a:rPr>
              <a:t>由斯解脫諸苦惱</a:t>
            </a:r>
            <a:endParaRPr lang="en-US" altLang="zh-TW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ea typeface="+mn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</a:rPr>
              <a:t>共證菩提度有情</a:t>
            </a:r>
            <a:endParaRPr lang="zh-TW" altLang="en-US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zh-TW" altLang="en-US" dirty="0" smtClean="0"/>
              <a:t>甲一  </a:t>
            </a:r>
            <a:r>
              <a:rPr lang="zh-TW" altLang="en-US" dirty="0"/>
              <a:t>序分</a:t>
            </a:r>
            <a:br>
              <a:rPr lang="zh-TW" altLang="en-US" dirty="0"/>
            </a:br>
            <a:r>
              <a:rPr lang="zh-TW" altLang="en-US" dirty="0"/>
              <a:t>乙一  證信</a:t>
            </a:r>
            <a:r>
              <a:rPr lang="zh-TW" altLang="en-US" dirty="0" smtClean="0"/>
              <a:t>序</a:t>
            </a:r>
            <a:endParaRPr lang="zh-TW" altLang="en-US" dirty="0"/>
          </a:p>
        </p:txBody>
      </p:sp>
      <p:sp>
        <p:nvSpPr>
          <p:cNvPr id="1638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如是我聞：一時，佛在舍衛國祇樹給孤獨園，與大比丘眾千二百五十人俱。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mtClean="0"/>
              <a:t>本經三分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616575"/>
          </a:xfrm>
        </p:spPr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敘述一期法會的因由，名</a:t>
            </a:r>
            <a:r>
              <a:rPr lang="zh-TW" altLang="en-US" dirty="0">
                <a:solidFill>
                  <a:srgbClr val="C00000"/>
                </a:solidFill>
              </a:rPr>
              <a:t>序分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正式</a:t>
            </a:r>
            <a:r>
              <a:rPr lang="zh-TW" altLang="en-US" dirty="0"/>
              <a:t>開顯</a:t>
            </a:r>
            <a:r>
              <a:rPr lang="zh-TW" altLang="en-US" dirty="0" smtClean="0"/>
              <a:t>當經</a:t>
            </a:r>
            <a:r>
              <a:rPr lang="zh-TW" altLang="en-US" dirty="0"/>
              <a:t>的宗要，名</a:t>
            </a:r>
            <a:r>
              <a:rPr lang="zh-TW" altLang="en-US" dirty="0">
                <a:solidFill>
                  <a:srgbClr val="C00000"/>
                </a:solidFill>
              </a:rPr>
              <a:t>正宗分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讚</a:t>
            </a:r>
            <a:r>
              <a:rPr lang="zh-TW" altLang="en-US" dirty="0"/>
              <a:t>歎或囑累流通到未來，名</a:t>
            </a:r>
            <a:r>
              <a:rPr lang="zh-TW" altLang="en-US" dirty="0">
                <a:solidFill>
                  <a:srgbClr val="C00000"/>
                </a:solidFill>
              </a:rPr>
              <a:t>流通分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zh-TW" altLang="en-US" dirty="0" smtClean="0"/>
              <a:t>序</a:t>
            </a:r>
            <a:r>
              <a:rPr lang="zh-TW" altLang="en-US" dirty="0"/>
              <a:t>分又分證信及</a:t>
            </a:r>
            <a:r>
              <a:rPr lang="zh-TW" altLang="en-US" dirty="0" smtClean="0"/>
              <a:t>發起</a:t>
            </a:r>
            <a:r>
              <a:rPr lang="zh-TW" altLang="en-US" dirty="0"/>
              <a:t>二序，今先講證信序。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如是我聞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976938"/>
          </a:xfrm>
        </p:spPr>
        <p:txBody>
          <a:bodyPr rtlCol="0">
            <a:normAutofit lnSpcReduction="10000"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>
                <a:solidFill>
                  <a:srgbClr val="C00000"/>
                </a:solidFill>
              </a:rPr>
              <a:t>結集者</a:t>
            </a:r>
            <a:r>
              <a:rPr lang="zh-TW" altLang="en-US" dirty="0"/>
              <a:t>說：佛如此說，我如此聽；現在就我所聽來的又如此誦出，</a:t>
            </a:r>
            <a:r>
              <a:rPr lang="zh-TW" altLang="en-US" dirty="0" smtClean="0"/>
              <a:t>真實</a:t>
            </a:r>
            <a:r>
              <a:rPr lang="zh-TW" altLang="en-US" dirty="0"/>
              <a:t>不虛，一一契合於佛說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依</a:t>
            </a:r>
            <a:r>
              <a:rPr lang="en-US" altLang="zh-TW" dirty="0"/>
              <a:t>《</a:t>
            </a:r>
            <a:r>
              <a:rPr lang="zh-TW" altLang="en-US" dirty="0"/>
              <a:t>智論</a:t>
            </a:r>
            <a:r>
              <a:rPr lang="en-US" altLang="zh-TW" dirty="0"/>
              <a:t>》</a:t>
            </a:r>
            <a:r>
              <a:rPr lang="zh-TW" altLang="en-US" dirty="0"/>
              <a:t>說：</a:t>
            </a:r>
            <a:r>
              <a:rPr lang="zh-TW" altLang="en-US" dirty="0">
                <a:solidFill>
                  <a:srgbClr val="C00000"/>
                </a:solidFill>
              </a:rPr>
              <a:t>如是</a:t>
            </a:r>
            <a:r>
              <a:rPr lang="zh-TW" altLang="en-US" dirty="0"/>
              <a:t>，表信。佛法甚</a:t>
            </a:r>
            <a:r>
              <a:rPr lang="zh-TW" altLang="en-US" dirty="0" smtClean="0"/>
              <a:t>深，「</a:t>
            </a:r>
            <a:r>
              <a:rPr lang="zh-TW" altLang="en-US" dirty="0"/>
              <a:t>信為能入」，如沒有真誠善意的信心，</a:t>
            </a:r>
            <a:r>
              <a:rPr lang="zh-TW" altLang="en-US" dirty="0" smtClean="0"/>
              <a:t>即不能</a:t>
            </a:r>
            <a:r>
              <a:rPr lang="zh-TW" altLang="en-US" dirty="0"/>
              <a:t>虛心領會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>
                <a:solidFill>
                  <a:srgbClr val="C00000"/>
                </a:solidFill>
              </a:rPr>
              <a:t>如是</a:t>
            </a:r>
            <a:r>
              <a:rPr lang="zh-TW" altLang="en-US" dirty="0"/>
              <a:t>又表智慧：有智者能如佛所說，不違真義，即可止息戲</a:t>
            </a:r>
            <a:r>
              <a:rPr lang="zh-TW" altLang="en-US" dirty="0" smtClean="0"/>
              <a:t>論與</a:t>
            </a:r>
            <a:r>
              <a:rPr lang="zh-TW" altLang="en-US" dirty="0"/>
              <a:t>諍競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修學佛法，以</a:t>
            </a:r>
            <a:r>
              <a:rPr lang="zh-TW" altLang="en-US" dirty="0">
                <a:solidFill>
                  <a:srgbClr val="C00000"/>
                </a:solidFill>
              </a:rPr>
              <a:t>信智為根本</a:t>
            </a:r>
            <a:r>
              <a:rPr lang="zh-TW" altLang="en-US" dirty="0"/>
              <a:t>：</a:t>
            </a:r>
            <a:r>
              <a:rPr lang="zh-TW" altLang="en-US" dirty="0">
                <a:solidFill>
                  <a:srgbClr val="0000CC"/>
                </a:solidFill>
              </a:rPr>
              <a:t>無信</a:t>
            </a:r>
            <a:r>
              <a:rPr lang="zh-TW" altLang="en-US" dirty="0"/>
              <a:t>如無手，不能探取佛法寶藏；</a:t>
            </a:r>
            <a:r>
              <a:rPr lang="zh-TW" altLang="en-US" dirty="0">
                <a:solidFill>
                  <a:srgbClr val="0000CC"/>
                </a:solidFill>
              </a:rPr>
              <a:t>無智</a:t>
            </a:r>
            <a:r>
              <a:rPr lang="zh-TW" altLang="en-US" dirty="0" smtClean="0"/>
              <a:t>如無</a:t>
            </a:r>
            <a:r>
              <a:rPr lang="zh-TW" altLang="en-US" dirty="0"/>
              <a:t>目，不能明達佛法深義</a:t>
            </a:r>
            <a:r>
              <a:rPr lang="zh-TW" altLang="en-US" dirty="0" smtClean="0"/>
              <a:t>。唯有</a:t>
            </a:r>
            <a:r>
              <a:rPr lang="zh-TW" altLang="en-US" dirty="0"/>
              <a:t>信智具足，才能深入</a:t>
            </a:r>
            <a:r>
              <a:rPr lang="zh-TW" altLang="en-US" dirty="0" smtClean="0"/>
              <a:t>佛法</a:t>
            </a:r>
            <a:r>
              <a:rPr lang="zh-TW" altLang="en-US" dirty="0"/>
              <a:t>，得大利益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一時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泛指某一時候，即</a:t>
            </a:r>
            <a:r>
              <a:rPr lang="zh-TW" altLang="en-US" dirty="0">
                <a:solidFill>
                  <a:srgbClr val="0000CC"/>
                </a:solidFill>
              </a:rPr>
              <a:t>那一次說法時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因</a:t>
            </a:r>
            <a:r>
              <a:rPr lang="zh-TW" altLang="en-US" dirty="0"/>
              <a:t>各地的時間不一，曆法不同</a:t>
            </a:r>
            <a:r>
              <a:rPr lang="zh-TW" altLang="en-US" dirty="0" smtClean="0"/>
              <a:t>，不能</a:t>
            </a:r>
            <a:r>
              <a:rPr lang="zh-TW" altLang="en-US" dirty="0"/>
              <a:t>定說，所以</a:t>
            </a:r>
            <a:r>
              <a:rPr lang="zh-TW" altLang="en-US" dirty="0">
                <a:solidFill>
                  <a:srgbClr val="FF0000"/>
                </a:solidFill>
              </a:rPr>
              <a:t>泛稱為一時</a:t>
            </a:r>
            <a:r>
              <a:rPr lang="zh-TW" altLang="en-US" dirty="0"/>
              <a:t>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佛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譯義為</a:t>
            </a:r>
            <a:r>
              <a:rPr lang="zh-TW" altLang="en-US" dirty="0">
                <a:solidFill>
                  <a:srgbClr val="FF0000"/>
                </a:solidFill>
              </a:rPr>
              <a:t>覺者</a:t>
            </a:r>
            <a:r>
              <a:rPr lang="zh-TW" altLang="en-US" dirty="0"/>
              <a:t>，是無上正遍覺者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佛陀</a:t>
            </a:r>
            <a:r>
              <a:rPr lang="zh-TW" altLang="en-US" dirty="0"/>
              <a:t>創</a:t>
            </a:r>
            <a:r>
              <a:rPr lang="zh-TW" altLang="en-US" dirty="0">
                <a:solidFill>
                  <a:srgbClr val="0000CC"/>
                </a:solidFill>
              </a:rPr>
              <a:t>覺了諸法實相</a:t>
            </a:r>
            <a:r>
              <a:rPr lang="zh-TW" altLang="en-US" dirty="0"/>
              <a:t>，即</a:t>
            </a:r>
            <a:r>
              <a:rPr lang="zh-TW" altLang="en-US" dirty="0">
                <a:solidFill>
                  <a:srgbClr val="C00000"/>
                </a:solidFill>
              </a:rPr>
              <a:t>緣起性空</a:t>
            </a:r>
            <a:r>
              <a:rPr lang="zh-TW" altLang="en-US" dirty="0" smtClean="0">
                <a:solidFill>
                  <a:srgbClr val="C00000"/>
                </a:solidFill>
              </a:rPr>
              <a:t>的中道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又</a:t>
            </a:r>
            <a:r>
              <a:rPr lang="zh-TW" altLang="en-US" dirty="0"/>
              <a:t>從自證中，</a:t>
            </a:r>
            <a:r>
              <a:rPr lang="zh-TW" altLang="en-US" dirty="0">
                <a:solidFill>
                  <a:srgbClr val="0000CC"/>
                </a:solidFill>
              </a:rPr>
              <a:t>大悲等流</a:t>
            </a:r>
            <a:r>
              <a:rPr lang="zh-TW" altLang="en-US" dirty="0"/>
              <a:t>，為眾生開示宣說，以覺悟在迷的眾生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所以，佛</a:t>
            </a:r>
            <a:r>
              <a:rPr lang="zh-TW" altLang="en-US" dirty="0"/>
              <a:t>是</a:t>
            </a:r>
            <a:r>
              <a:rPr lang="zh-TW" altLang="en-US" dirty="0">
                <a:solidFill>
                  <a:srgbClr val="C00000"/>
                </a:solidFill>
              </a:rPr>
              <a:t>大智慧</a:t>
            </a:r>
            <a:r>
              <a:rPr lang="zh-TW" altLang="en-US" dirty="0"/>
              <a:t>，</a:t>
            </a:r>
            <a:r>
              <a:rPr lang="zh-TW" altLang="en-US" dirty="0">
                <a:solidFill>
                  <a:srgbClr val="C00000"/>
                </a:solidFill>
              </a:rPr>
              <a:t>大慈悲</a:t>
            </a:r>
            <a:r>
              <a:rPr lang="zh-TW" altLang="en-US" dirty="0"/>
              <a:t>的究竟圓滿者。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/>
              <a:t>舍衛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/>
              <a:t>本是</a:t>
            </a:r>
            <a:r>
              <a:rPr lang="zh-TW" altLang="en-US" dirty="0">
                <a:solidFill>
                  <a:srgbClr val="C00000"/>
                </a:solidFill>
              </a:rPr>
              <a:t>城名</a:t>
            </a:r>
            <a:r>
              <a:rPr lang="zh-TW" altLang="en-US" dirty="0"/>
              <a:t>，應稱為憍薩羅國舍衛城。但古代城邦國家的遺習，每</a:t>
            </a:r>
            <a:r>
              <a:rPr lang="zh-TW" altLang="en-US" dirty="0" smtClean="0">
                <a:solidFill>
                  <a:srgbClr val="0000CC"/>
                </a:solidFill>
              </a:rPr>
              <a:t>以城</a:t>
            </a:r>
            <a:r>
              <a:rPr lang="zh-TW" altLang="en-US" dirty="0">
                <a:solidFill>
                  <a:srgbClr val="0000CC"/>
                </a:solidFill>
              </a:rPr>
              <a:t>名為國名</a:t>
            </a:r>
            <a:r>
              <a:rPr lang="zh-TW" altLang="en-US" dirty="0"/>
              <a:t>，憍薩羅國的</a:t>
            </a:r>
            <a:r>
              <a:rPr lang="zh-TW" altLang="en-US" dirty="0">
                <a:solidFill>
                  <a:srgbClr val="0000CC"/>
                </a:solidFill>
              </a:rPr>
              <a:t>首都</a:t>
            </a:r>
            <a:r>
              <a:rPr lang="zh-TW" altLang="en-US" dirty="0"/>
              <a:t>在舍衛，所以也稱為舍衛國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zh-TW" altLang="en-US" dirty="0" smtClean="0"/>
              <a:t>舍</a:t>
            </a:r>
            <a:r>
              <a:rPr lang="zh-TW" altLang="en-US" dirty="0"/>
              <a:t>衛，是</a:t>
            </a:r>
            <a:r>
              <a:rPr lang="zh-TW" altLang="en-US" dirty="0">
                <a:solidFill>
                  <a:srgbClr val="C00000"/>
                </a:solidFill>
              </a:rPr>
              <a:t>聞物</a:t>
            </a:r>
            <a:r>
              <a:rPr lang="zh-TW" altLang="en-US" dirty="0"/>
              <a:t>的</a:t>
            </a:r>
            <a:r>
              <a:rPr lang="zh-TW" altLang="en-US" dirty="0" smtClean="0"/>
              <a:t>意思</a:t>
            </a:r>
            <a:r>
              <a:rPr lang="zh-TW" altLang="en-US" dirty="0"/>
              <a:t>，以此城的政治、文化、物產等都很發達，為</a:t>
            </a:r>
            <a:r>
              <a:rPr lang="zh-TW" altLang="en-US" dirty="0">
                <a:solidFill>
                  <a:srgbClr val="0000CC"/>
                </a:solidFill>
              </a:rPr>
              <a:t>全印度所聞名</a:t>
            </a:r>
            <a:r>
              <a:rPr lang="zh-TW" altLang="en-US" dirty="0"/>
              <a:t>的，所以立名</a:t>
            </a:r>
            <a:r>
              <a:rPr lang="zh-TW" altLang="en-US" dirty="0" smtClean="0"/>
              <a:t>為舍</a:t>
            </a:r>
            <a:r>
              <a:rPr lang="zh-TW" altLang="en-US" dirty="0"/>
              <a:t>衛。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高階主管">
  <a:themeElements>
    <a:clrScheme name="高階主管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高階主管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高階主管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728</TotalTime>
  <Words>3658</Words>
  <Application>Microsoft Office PowerPoint</Application>
  <PresentationFormat>On-screen Show (4:3)</PresentationFormat>
  <Paragraphs>185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Design Template</vt:lpstr>
      </vt:variant>
      <vt:variant>
        <vt:i4>10</vt:i4>
      </vt:variant>
      <vt:variant>
        <vt:lpstr>Slide Titles</vt:lpstr>
      </vt:variant>
      <vt:variant>
        <vt:i4>37</vt:i4>
      </vt:variant>
    </vt:vector>
  </HeadingPairs>
  <TitlesOfParts>
    <vt:vector size="55" baseType="lpstr">
      <vt:lpstr>Palatino Linotype</vt:lpstr>
      <vt:lpstr>新細明體</vt:lpstr>
      <vt:lpstr>Arial</vt:lpstr>
      <vt:lpstr>微軟正黑體</vt:lpstr>
      <vt:lpstr>標楷體</vt:lpstr>
      <vt:lpstr>Century Gothic</vt:lpstr>
      <vt:lpstr>Courier New</vt:lpstr>
      <vt:lpstr>Calibri</vt:lpstr>
      <vt:lpstr>高階主管</vt:lpstr>
      <vt:lpstr>高階主管</vt:lpstr>
      <vt:lpstr>高階主管</vt:lpstr>
      <vt:lpstr>高階主管</vt:lpstr>
      <vt:lpstr>高階主管</vt:lpstr>
      <vt:lpstr>高階主管</vt:lpstr>
      <vt:lpstr>高階主管</vt:lpstr>
      <vt:lpstr>高階主管</vt:lpstr>
      <vt:lpstr>高階主管</vt:lpstr>
      <vt:lpstr>高階主管</vt:lpstr>
      <vt:lpstr>Slide 1</vt:lpstr>
      <vt:lpstr>金剛般若波羅蜜經講記 （十二講之一）</vt:lpstr>
      <vt:lpstr>～期許～</vt:lpstr>
      <vt:lpstr>甲一  序分 乙一  證信序</vt:lpstr>
      <vt:lpstr>本經三分</vt:lpstr>
      <vt:lpstr>如是我聞</vt:lpstr>
      <vt:lpstr>一時</vt:lpstr>
      <vt:lpstr>佛</vt:lpstr>
      <vt:lpstr>舍衛</vt:lpstr>
      <vt:lpstr>祇樹給孤獨園</vt:lpstr>
      <vt:lpstr>大比丘眾千二百五十人</vt:lpstr>
      <vt:lpstr>是否只有「比丘眾」？</vt:lpstr>
      <vt:lpstr>比丘眾俱</vt:lpstr>
      <vt:lpstr>乙二    發起序</vt:lpstr>
      <vt:lpstr>時間點</vt:lpstr>
      <vt:lpstr>著衣、持缽</vt:lpstr>
      <vt:lpstr>乞食前後</vt:lpstr>
      <vt:lpstr>宣說本經之緣起</vt:lpstr>
      <vt:lpstr>本經異於他經的發起（開端）</vt:lpstr>
      <vt:lpstr>甲二  正宗分 乙一  般若道次第 丙一  開示次第 丁一  請說</vt:lpstr>
      <vt:lpstr>為何本經會以修聲聞行的須菩提為當機眾？</vt:lpstr>
      <vt:lpstr>長老須菩提</vt:lpstr>
      <vt:lpstr>請法禮儀</vt:lpstr>
      <vt:lpstr>稱讚如來</vt:lpstr>
      <vt:lpstr>護念‧付囑</vt:lpstr>
      <vt:lpstr>須菩提殷勤讚歎的別解</vt:lpstr>
      <vt:lpstr>須菩提二問</vt:lpstr>
      <vt:lpstr>無上菩提</vt:lpstr>
      <vt:lpstr>眾生與佛在發心上的不同</vt:lpstr>
      <vt:lpstr>菩提心與大慈悲</vt:lpstr>
      <vt:lpstr>「應云何住」與「云何降伏」其心</vt:lpstr>
      <vt:lpstr>應云何住</vt:lpstr>
      <vt:lpstr>云何降伏</vt:lpstr>
      <vt:lpstr>住與降伏</vt:lpstr>
      <vt:lpstr>二問與三問</vt:lpstr>
      <vt:lpstr>這一堂課我學習到甚麼？</vt:lpstr>
      <vt:lpstr>Slide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金剛般若波羅蜜經講記</dc:title>
  <dc:creator>Shidaoyi</dc:creator>
  <cp:lastModifiedBy>Ray</cp:lastModifiedBy>
  <cp:revision>33</cp:revision>
  <dcterms:created xsi:type="dcterms:W3CDTF">2012-12-03T12:11:00Z</dcterms:created>
  <dcterms:modified xsi:type="dcterms:W3CDTF">2013-01-15T05:44:06Z</dcterms:modified>
</cp:coreProperties>
</file>